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64.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7"/>
  </p:notesMasterIdLst>
  <p:sldIdLst>
    <p:sldId id="257" r:id="rId2"/>
    <p:sldId id="1981" r:id="rId3"/>
    <p:sldId id="2063" r:id="rId4"/>
    <p:sldId id="2132" r:id="rId5"/>
    <p:sldId id="2108" r:id="rId6"/>
    <p:sldId id="2066" r:id="rId7"/>
    <p:sldId id="360" r:id="rId8"/>
    <p:sldId id="2140" r:id="rId9"/>
    <p:sldId id="2141" r:id="rId10"/>
    <p:sldId id="2142" r:id="rId11"/>
    <p:sldId id="2143" r:id="rId12"/>
    <p:sldId id="2144" r:id="rId13"/>
    <p:sldId id="367" r:id="rId14"/>
    <p:sldId id="368" r:id="rId15"/>
    <p:sldId id="370" r:id="rId16"/>
    <p:sldId id="372" r:id="rId17"/>
    <p:sldId id="373" r:id="rId18"/>
    <p:sldId id="375" r:id="rId19"/>
    <p:sldId id="2110" r:id="rId20"/>
    <p:sldId id="2152" r:id="rId21"/>
    <p:sldId id="2114" r:id="rId22"/>
    <p:sldId id="2112" r:id="rId23"/>
    <p:sldId id="2113" r:id="rId24"/>
    <p:sldId id="2115" r:id="rId25"/>
    <p:sldId id="2073" r:id="rId26"/>
    <p:sldId id="2139" r:id="rId27"/>
    <p:sldId id="2119" r:id="rId28"/>
    <p:sldId id="2120" r:id="rId29"/>
    <p:sldId id="802" r:id="rId30"/>
    <p:sldId id="2116" r:id="rId31"/>
    <p:sldId id="2121" r:id="rId32"/>
    <p:sldId id="2127" r:id="rId33"/>
    <p:sldId id="709" r:id="rId34"/>
    <p:sldId id="2117" r:id="rId35"/>
    <p:sldId id="2122" r:id="rId36"/>
    <p:sldId id="1797" r:id="rId37"/>
    <p:sldId id="2128" r:id="rId38"/>
    <p:sldId id="2129" r:id="rId39"/>
    <p:sldId id="710" r:id="rId40"/>
    <p:sldId id="2118" r:id="rId41"/>
    <p:sldId id="2125" r:id="rId42"/>
    <p:sldId id="2130" r:id="rId43"/>
    <p:sldId id="760" r:id="rId44"/>
    <p:sldId id="1999" r:id="rId45"/>
    <p:sldId id="2145" r:id="rId46"/>
    <p:sldId id="2146" r:id="rId47"/>
    <p:sldId id="2147" r:id="rId48"/>
    <p:sldId id="2148" r:id="rId49"/>
    <p:sldId id="2149" r:id="rId50"/>
    <p:sldId id="2150" r:id="rId51"/>
    <p:sldId id="2151" r:id="rId52"/>
    <p:sldId id="273" r:id="rId53"/>
    <p:sldId id="765" r:id="rId54"/>
    <p:sldId id="762" r:id="rId55"/>
    <p:sldId id="2039" r:id="rId56"/>
    <p:sldId id="2040" r:id="rId57"/>
    <p:sldId id="2041" r:id="rId58"/>
    <p:sldId id="2131" r:id="rId59"/>
    <p:sldId id="2133" r:id="rId60"/>
    <p:sldId id="2134" r:id="rId61"/>
    <p:sldId id="2137" r:id="rId62"/>
    <p:sldId id="2135" r:id="rId63"/>
    <p:sldId id="2138" r:id="rId64"/>
    <p:sldId id="2136" r:id="rId65"/>
    <p:sldId id="773" r:id="rId66"/>
  </p:sldIdLst>
  <p:sldSz cx="12192000" cy="6858000"/>
  <p:notesSz cx="6858000" cy="9144000"/>
  <p:custDataLst>
    <p:tags r:id="rId6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iluo" initials="S" lastIdx="1" clrIdx="0">
    <p:extLst>
      <p:ext uri="{19B8F6BF-5375-455C-9EA6-DF929625EA0E}">
        <p15:presenceInfo xmlns:p15="http://schemas.microsoft.com/office/powerpoint/2012/main" userId="948f16a2b5c9b62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CDCDC"/>
    <a:srgbClr val="F8CFCC"/>
    <a:srgbClr val="FFFFDB"/>
    <a:srgbClr val="FFFFFF"/>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29" autoAdjust="0"/>
    <p:restoredTop sz="75131" autoAdjust="0"/>
  </p:normalViewPr>
  <p:slideViewPr>
    <p:cSldViewPr snapToGrid="0" showGuides="1">
      <p:cViewPr varScale="1">
        <p:scale>
          <a:sx n="72" d="100"/>
          <a:sy n="72" d="100"/>
        </p:scale>
        <p:origin x="1152" y="27"/>
      </p:cViewPr>
      <p:guideLst>
        <p:guide orient="horz" pos="2204"/>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8BA324-A4BA-4112-925E-0C52B1C1D9B4}" type="doc">
      <dgm:prSet loTypeId="urn:microsoft.com/office/officeart/2005/8/layout/process5" loCatId="process" qsTypeId="urn:microsoft.com/office/officeart/2005/8/quickstyle/3d1" qsCatId="3D" csTypeId="urn:microsoft.com/office/officeart/2005/8/colors/accent1_4" csCatId="accent1" phldr="1"/>
      <dgm:spPr/>
      <dgm:t>
        <a:bodyPr/>
        <a:lstStyle/>
        <a:p>
          <a:endParaRPr lang="zh-CN" altLang="en-US"/>
        </a:p>
      </dgm:t>
    </dgm:pt>
    <dgm:pt modelId="{A1E2FD2A-4ECE-45A3-9AD1-6FDDF14CB3E0}">
      <dgm:prSet phldrT="[文本]"/>
      <dgm:spPr/>
      <dgm:t>
        <a:bodyPr/>
        <a:lstStyle/>
        <a:p>
          <a:r>
            <a:rPr lang="en-US" b="1" dirty="0"/>
            <a:t>Symbolic Agents</a:t>
          </a:r>
          <a:endParaRPr lang="zh-CN" altLang="en-US" dirty="0"/>
        </a:p>
      </dgm:t>
    </dgm:pt>
    <dgm:pt modelId="{310A81B3-E984-48BD-9833-6B8DA0CE0641}" type="parTrans" cxnId="{55AD86B0-B536-43C4-B19C-E02F52AFEEAF}">
      <dgm:prSet/>
      <dgm:spPr/>
      <dgm:t>
        <a:bodyPr/>
        <a:lstStyle/>
        <a:p>
          <a:endParaRPr lang="zh-CN" altLang="en-US"/>
        </a:p>
      </dgm:t>
    </dgm:pt>
    <dgm:pt modelId="{5090BB34-9766-4CF9-B166-1CF260D585BA}" type="sibTrans" cxnId="{55AD86B0-B536-43C4-B19C-E02F52AFEEAF}">
      <dgm:prSet/>
      <dgm:spPr/>
      <dgm:t>
        <a:bodyPr/>
        <a:lstStyle/>
        <a:p>
          <a:endParaRPr lang="zh-CN" altLang="en-US"/>
        </a:p>
      </dgm:t>
    </dgm:pt>
    <dgm:pt modelId="{A9C72CFE-DC0D-4A85-ACA8-E1813B771866}">
      <dgm:prSet phldrT="[文本]"/>
      <dgm:spPr/>
      <dgm:t>
        <a:bodyPr/>
        <a:lstStyle/>
        <a:p>
          <a:r>
            <a:rPr lang="en-US" b="1" dirty="0"/>
            <a:t>Reactive Agents</a:t>
          </a:r>
          <a:endParaRPr lang="zh-CN" altLang="en-US" dirty="0"/>
        </a:p>
      </dgm:t>
    </dgm:pt>
    <dgm:pt modelId="{EDEC8D06-5B1C-41B5-86F8-35FD1072DFB7}" type="parTrans" cxnId="{313B6FC5-0A64-463D-BAA4-F9A655955AD6}">
      <dgm:prSet/>
      <dgm:spPr/>
      <dgm:t>
        <a:bodyPr/>
        <a:lstStyle/>
        <a:p>
          <a:endParaRPr lang="zh-CN" altLang="en-US"/>
        </a:p>
      </dgm:t>
    </dgm:pt>
    <dgm:pt modelId="{30BD0E3F-AAF3-4B04-933B-2A82A5BD4EC1}" type="sibTrans" cxnId="{313B6FC5-0A64-463D-BAA4-F9A655955AD6}">
      <dgm:prSet/>
      <dgm:spPr/>
      <dgm:t>
        <a:bodyPr/>
        <a:lstStyle/>
        <a:p>
          <a:endParaRPr lang="zh-CN" altLang="en-US"/>
        </a:p>
      </dgm:t>
    </dgm:pt>
    <dgm:pt modelId="{5DA8A26D-8FBC-4461-8F3E-57C304833E23}">
      <dgm:prSet phldrT="[文本]"/>
      <dgm:spPr/>
      <dgm:t>
        <a:bodyPr/>
        <a:lstStyle/>
        <a:p>
          <a:r>
            <a:rPr lang="en-US" b="1" dirty="0"/>
            <a:t>RL-based Agents</a:t>
          </a:r>
          <a:endParaRPr lang="zh-CN" altLang="en-US" b="1" dirty="0"/>
        </a:p>
      </dgm:t>
    </dgm:pt>
    <dgm:pt modelId="{D6E3572C-FD82-448E-8184-D6A7E858F069}" type="parTrans" cxnId="{183BA881-1C80-46B1-ABA0-35BCD48B728A}">
      <dgm:prSet/>
      <dgm:spPr/>
      <dgm:t>
        <a:bodyPr/>
        <a:lstStyle/>
        <a:p>
          <a:endParaRPr lang="zh-CN" altLang="en-US"/>
        </a:p>
      </dgm:t>
    </dgm:pt>
    <dgm:pt modelId="{7565F8C1-9B0A-4EE5-8F2E-ECEF0ABD6024}" type="sibTrans" cxnId="{183BA881-1C80-46B1-ABA0-35BCD48B728A}">
      <dgm:prSet/>
      <dgm:spPr/>
      <dgm:t>
        <a:bodyPr/>
        <a:lstStyle/>
        <a:p>
          <a:endParaRPr lang="zh-CN" altLang="en-US"/>
        </a:p>
      </dgm:t>
    </dgm:pt>
    <dgm:pt modelId="{8ED9084F-AC5B-425D-8430-9032B01C7560}">
      <dgm:prSet phldrT="[文本]"/>
      <dgm:spPr/>
      <dgm:t>
        <a:bodyPr/>
        <a:lstStyle/>
        <a:p>
          <a:r>
            <a:rPr lang="en-US" b="1" dirty="0"/>
            <a:t>Agent with transfer learning and meta learning</a:t>
          </a:r>
          <a:endParaRPr lang="zh-CN" altLang="en-US" dirty="0"/>
        </a:p>
      </dgm:t>
    </dgm:pt>
    <dgm:pt modelId="{2C5F767C-9B0E-43B8-9507-B17D4A3D41E4}" type="parTrans" cxnId="{453CCDA3-A775-4502-9CD8-A4C765886DF0}">
      <dgm:prSet/>
      <dgm:spPr/>
      <dgm:t>
        <a:bodyPr/>
        <a:lstStyle/>
        <a:p>
          <a:endParaRPr lang="zh-CN" altLang="en-US"/>
        </a:p>
      </dgm:t>
    </dgm:pt>
    <dgm:pt modelId="{391F2697-149F-4FF6-AEC0-E53F3E5A013C}" type="sibTrans" cxnId="{453CCDA3-A775-4502-9CD8-A4C765886DF0}">
      <dgm:prSet/>
      <dgm:spPr/>
      <dgm:t>
        <a:bodyPr/>
        <a:lstStyle/>
        <a:p>
          <a:endParaRPr lang="zh-CN" altLang="en-US"/>
        </a:p>
      </dgm:t>
    </dgm:pt>
    <dgm:pt modelId="{E8CDA2A5-243B-49FA-B5A3-92DD9B37B29B}">
      <dgm:prSet phldrT="[文本]"/>
      <dgm:spPr/>
      <dgm:t>
        <a:bodyPr/>
        <a:lstStyle/>
        <a:p>
          <a:r>
            <a:rPr lang="en-US" b="1" dirty="0"/>
            <a:t>LLM-based Agent</a:t>
          </a:r>
          <a:endParaRPr lang="zh-CN" altLang="en-US" dirty="0"/>
        </a:p>
      </dgm:t>
    </dgm:pt>
    <dgm:pt modelId="{F87E8E58-2FAA-4037-8B0A-97FCE26D5494}" type="parTrans" cxnId="{74F9B1D5-8BE4-4089-BEE2-2BB0A745D243}">
      <dgm:prSet/>
      <dgm:spPr/>
      <dgm:t>
        <a:bodyPr/>
        <a:lstStyle/>
        <a:p>
          <a:endParaRPr lang="zh-CN" altLang="en-US"/>
        </a:p>
      </dgm:t>
    </dgm:pt>
    <dgm:pt modelId="{CB26C993-9EA1-41FA-B084-B77A6403421F}" type="sibTrans" cxnId="{74F9B1D5-8BE4-4089-BEE2-2BB0A745D243}">
      <dgm:prSet/>
      <dgm:spPr/>
      <dgm:t>
        <a:bodyPr/>
        <a:lstStyle/>
        <a:p>
          <a:endParaRPr lang="zh-CN" altLang="en-US"/>
        </a:p>
      </dgm:t>
    </dgm:pt>
    <dgm:pt modelId="{75268E12-6603-4A19-B654-27939FE3970B}" type="pres">
      <dgm:prSet presAssocID="{BD8BA324-A4BA-4112-925E-0C52B1C1D9B4}" presName="diagram" presStyleCnt="0">
        <dgm:presLayoutVars>
          <dgm:dir/>
          <dgm:resizeHandles val="exact"/>
        </dgm:presLayoutVars>
      </dgm:prSet>
      <dgm:spPr/>
    </dgm:pt>
    <dgm:pt modelId="{EBCBDA0A-2569-45C7-8AC2-4F2F4C93617A}" type="pres">
      <dgm:prSet presAssocID="{A1E2FD2A-4ECE-45A3-9AD1-6FDDF14CB3E0}" presName="node" presStyleLbl="node1" presStyleIdx="0" presStyleCnt="5">
        <dgm:presLayoutVars>
          <dgm:bulletEnabled val="1"/>
        </dgm:presLayoutVars>
      </dgm:prSet>
      <dgm:spPr/>
    </dgm:pt>
    <dgm:pt modelId="{35D86C0B-ECF7-422B-906F-57C4588A8DC0}" type="pres">
      <dgm:prSet presAssocID="{5090BB34-9766-4CF9-B166-1CF260D585BA}" presName="sibTrans" presStyleLbl="sibTrans2D1" presStyleIdx="0" presStyleCnt="4"/>
      <dgm:spPr/>
    </dgm:pt>
    <dgm:pt modelId="{68A24969-5E98-4638-ACB6-B6ECC8CA5B48}" type="pres">
      <dgm:prSet presAssocID="{5090BB34-9766-4CF9-B166-1CF260D585BA}" presName="connectorText" presStyleLbl="sibTrans2D1" presStyleIdx="0" presStyleCnt="4"/>
      <dgm:spPr/>
    </dgm:pt>
    <dgm:pt modelId="{EF448506-7E31-411E-8E69-21E19D19F483}" type="pres">
      <dgm:prSet presAssocID="{A9C72CFE-DC0D-4A85-ACA8-E1813B771866}" presName="node" presStyleLbl="node1" presStyleIdx="1" presStyleCnt="5">
        <dgm:presLayoutVars>
          <dgm:bulletEnabled val="1"/>
        </dgm:presLayoutVars>
      </dgm:prSet>
      <dgm:spPr/>
    </dgm:pt>
    <dgm:pt modelId="{96DD6028-7A08-4036-AA54-66DE27C92D06}" type="pres">
      <dgm:prSet presAssocID="{30BD0E3F-AAF3-4B04-933B-2A82A5BD4EC1}" presName="sibTrans" presStyleLbl="sibTrans2D1" presStyleIdx="1" presStyleCnt="4"/>
      <dgm:spPr/>
    </dgm:pt>
    <dgm:pt modelId="{139E8C0C-72BB-4847-BA3D-0A7059A7F1C1}" type="pres">
      <dgm:prSet presAssocID="{30BD0E3F-AAF3-4B04-933B-2A82A5BD4EC1}" presName="connectorText" presStyleLbl="sibTrans2D1" presStyleIdx="1" presStyleCnt="4"/>
      <dgm:spPr/>
    </dgm:pt>
    <dgm:pt modelId="{F8F4B1E3-5741-40BE-83F9-B287089F6773}" type="pres">
      <dgm:prSet presAssocID="{5DA8A26D-8FBC-4461-8F3E-57C304833E23}" presName="node" presStyleLbl="node1" presStyleIdx="2" presStyleCnt="5">
        <dgm:presLayoutVars>
          <dgm:bulletEnabled val="1"/>
        </dgm:presLayoutVars>
      </dgm:prSet>
      <dgm:spPr/>
    </dgm:pt>
    <dgm:pt modelId="{D73BAF4B-D658-4F1F-B3C2-84A1F9812F15}" type="pres">
      <dgm:prSet presAssocID="{7565F8C1-9B0A-4EE5-8F2E-ECEF0ABD6024}" presName="sibTrans" presStyleLbl="sibTrans2D1" presStyleIdx="2" presStyleCnt="4"/>
      <dgm:spPr/>
    </dgm:pt>
    <dgm:pt modelId="{9F476A6A-82F5-46D3-96FB-749FDCEBD8BF}" type="pres">
      <dgm:prSet presAssocID="{7565F8C1-9B0A-4EE5-8F2E-ECEF0ABD6024}" presName="connectorText" presStyleLbl="sibTrans2D1" presStyleIdx="2" presStyleCnt="4"/>
      <dgm:spPr/>
    </dgm:pt>
    <dgm:pt modelId="{61136EDF-3308-4F77-8EBE-C1C9CD33A763}" type="pres">
      <dgm:prSet presAssocID="{8ED9084F-AC5B-425D-8430-9032B01C7560}" presName="node" presStyleLbl="node1" presStyleIdx="3" presStyleCnt="5" custScaleX="203397" custScaleY="132372">
        <dgm:presLayoutVars>
          <dgm:bulletEnabled val="1"/>
        </dgm:presLayoutVars>
      </dgm:prSet>
      <dgm:spPr/>
    </dgm:pt>
    <dgm:pt modelId="{ED4C9D7E-0938-4D9E-981E-BF8D88A2953F}" type="pres">
      <dgm:prSet presAssocID="{391F2697-149F-4FF6-AEC0-E53F3E5A013C}" presName="sibTrans" presStyleLbl="sibTrans2D1" presStyleIdx="3" presStyleCnt="4"/>
      <dgm:spPr/>
    </dgm:pt>
    <dgm:pt modelId="{8B5AF210-9378-45E0-A6B8-327BDEDDA62E}" type="pres">
      <dgm:prSet presAssocID="{391F2697-149F-4FF6-AEC0-E53F3E5A013C}" presName="connectorText" presStyleLbl="sibTrans2D1" presStyleIdx="3" presStyleCnt="4"/>
      <dgm:spPr/>
    </dgm:pt>
    <dgm:pt modelId="{0480541B-2F45-4616-BDDA-51C0248CC2E4}" type="pres">
      <dgm:prSet presAssocID="{E8CDA2A5-243B-49FA-B5A3-92DD9B37B29B}" presName="node" presStyleLbl="node1" presStyleIdx="4" presStyleCnt="5">
        <dgm:presLayoutVars>
          <dgm:bulletEnabled val="1"/>
        </dgm:presLayoutVars>
      </dgm:prSet>
      <dgm:spPr/>
    </dgm:pt>
  </dgm:ptLst>
  <dgm:cxnLst>
    <dgm:cxn modelId="{C1F48028-C625-4CA4-8D38-0FDE0E4B2784}" type="presOf" srcId="{A1E2FD2A-4ECE-45A3-9AD1-6FDDF14CB3E0}" destId="{EBCBDA0A-2569-45C7-8AC2-4F2F4C93617A}" srcOrd="0" destOrd="0" presId="urn:microsoft.com/office/officeart/2005/8/layout/process5"/>
    <dgm:cxn modelId="{379DD328-21B0-406F-AA70-9EAF4699AA2F}" type="presOf" srcId="{30BD0E3F-AAF3-4B04-933B-2A82A5BD4EC1}" destId="{96DD6028-7A08-4036-AA54-66DE27C92D06}" srcOrd="0" destOrd="0" presId="urn:microsoft.com/office/officeart/2005/8/layout/process5"/>
    <dgm:cxn modelId="{762DBA2C-DF90-4EC5-9168-1F0541A28E57}" type="presOf" srcId="{5090BB34-9766-4CF9-B166-1CF260D585BA}" destId="{68A24969-5E98-4638-ACB6-B6ECC8CA5B48}" srcOrd="1" destOrd="0" presId="urn:microsoft.com/office/officeart/2005/8/layout/process5"/>
    <dgm:cxn modelId="{7A247732-E26C-41CA-9909-B6731BE1BC17}" type="presOf" srcId="{5090BB34-9766-4CF9-B166-1CF260D585BA}" destId="{35D86C0B-ECF7-422B-906F-57C4588A8DC0}" srcOrd="0" destOrd="0" presId="urn:microsoft.com/office/officeart/2005/8/layout/process5"/>
    <dgm:cxn modelId="{FDC8E342-3984-4922-BDE9-2FBD0FE49A5E}" type="presOf" srcId="{7565F8C1-9B0A-4EE5-8F2E-ECEF0ABD6024}" destId="{9F476A6A-82F5-46D3-96FB-749FDCEBD8BF}" srcOrd="1" destOrd="0" presId="urn:microsoft.com/office/officeart/2005/8/layout/process5"/>
    <dgm:cxn modelId="{19B1424B-6CB7-4C6F-8270-582764E28687}" type="presOf" srcId="{8ED9084F-AC5B-425D-8430-9032B01C7560}" destId="{61136EDF-3308-4F77-8EBE-C1C9CD33A763}" srcOrd="0" destOrd="0" presId="urn:microsoft.com/office/officeart/2005/8/layout/process5"/>
    <dgm:cxn modelId="{ACC7007B-446F-45BB-98E8-9B5CFA32813E}" type="presOf" srcId="{391F2697-149F-4FF6-AEC0-E53F3E5A013C}" destId="{ED4C9D7E-0938-4D9E-981E-BF8D88A2953F}" srcOrd="0" destOrd="0" presId="urn:microsoft.com/office/officeart/2005/8/layout/process5"/>
    <dgm:cxn modelId="{5784AD80-652B-46A6-8BCF-67156EE1DE84}" type="presOf" srcId="{A9C72CFE-DC0D-4A85-ACA8-E1813B771866}" destId="{EF448506-7E31-411E-8E69-21E19D19F483}" srcOrd="0" destOrd="0" presId="urn:microsoft.com/office/officeart/2005/8/layout/process5"/>
    <dgm:cxn modelId="{183BA881-1C80-46B1-ABA0-35BCD48B728A}" srcId="{BD8BA324-A4BA-4112-925E-0C52B1C1D9B4}" destId="{5DA8A26D-8FBC-4461-8F3E-57C304833E23}" srcOrd="2" destOrd="0" parTransId="{D6E3572C-FD82-448E-8184-D6A7E858F069}" sibTransId="{7565F8C1-9B0A-4EE5-8F2E-ECEF0ABD6024}"/>
    <dgm:cxn modelId="{4D5F0286-ED72-49A1-BAB8-CD19290478C3}" type="presOf" srcId="{7565F8C1-9B0A-4EE5-8F2E-ECEF0ABD6024}" destId="{D73BAF4B-D658-4F1F-B3C2-84A1F9812F15}" srcOrd="0" destOrd="0" presId="urn:microsoft.com/office/officeart/2005/8/layout/process5"/>
    <dgm:cxn modelId="{7476188B-5FB9-4578-9428-B988DDB7EB8D}" type="presOf" srcId="{30BD0E3F-AAF3-4B04-933B-2A82A5BD4EC1}" destId="{139E8C0C-72BB-4847-BA3D-0A7059A7F1C1}" srcOrd="1" destOrd="0" presId="urn:microsoft.com/office/officeart/2005/8/layout/process5"/>
    <dgm:cxn modelId="{60EEB18B-9426-4D02-89BD-ABD9ED39631B}" type="presOf" srcId="{E8CDA2A5-243B-49FA-B5A3-92DD9B37B29B}" destId="{0480541B-2F45-4616-BDDA-51C0248CC2E4}" srcOrd="0" destOrd="0" presId="urn:microsoft.com/office/officeart/2005/8/layout/process5"/>
    <dgm:cxn modelId="{1164CA8F-6FC2-4838-B919-72FE0DA6BD28}" type="presOf" srcId="{391F2697-149F-4FF6-AEC0-E53F3E5A013C}" destId="{8B5AF210-9378-45E0-A6B8-327BDEDDA62E}" srcOrd="1" destOrd="0" presId="urn:microsoft.com/office/officeart/2005/8/layout/process5"/>
    <dgm:cxn modelId="{453CCDA3-A775-4502-9CD8-A4C765886DF0}" srcId="{BD8BA324-A4BA-4112-925E-0C52B1C1D9B4}" destId="{8ED9084F-AC5B-425D-8430-9032B01C7560}" srcOrd="3" destOrd="0" parTransId="{2C5F767C-9B0E-43B8-9507-B17D4A3D41E4}" sibTransId="{391F2697-149F-4FF6-AEC0-E53F3E5A013C}"/>
    <dgm:cxn modelId="{55AD86B0-B536-43C4-B19C-E02F52AFEEAF}" srcId="{BD8BA324-A4BA-4112-925E-0C52B1C1D9B4}" destId="{A1E2FD2A-4ECE-45A3-9AD1-6FDDF14CB3E0}" srcOrd="0" destOrd="0" parTransId="{310A81B3-E984-48BD-9833-6B8DA0CE0641}" sibTransId="{5090BB34-9766-4CF9-B166-1CF260D585BA}"/>
    <dgm:cxn modelId="{313B6FC5-0A64-463D-BAA4-F9A655955AD6}" srcId="{BD8BA324-A4BA-4112-925E-0C52B1C1D9B4}" destId="{A9C72CFE-DC0D-4A85-ACA8-E1813B771866}" srcOrd="1" destOrd="0" parTransId="{EDEC8D06-5B1C-41B5-86F8-35FD1072DFB7}" sibTransId="{30BD0E3F-AAF3-4B04-933B-2A82A5BD4EC1}"/>
    <dgm:cxn modelId="{74F9B1D5-8BE4-4089-BEE2-2BB0A745D243}" srcId="{BD8BA324-A4BA-4112-925E-0C52B1C1D9B4}" destId="{E8CDA2A5-243B-49FA-B5A3-92DD9B37B29B}" srcOrd="4" destOrd="0" parTransId="{F87E8E58-2FAA-4037-8B0A-97FCE26D5494}" sibTransId="{CB26C993-9EA1-41FA-B084-B77A6403421F}"/>
    <dgm:cxn modelId="{0C3B95E7-535E-41DC-B6C7-A360C8A96FCC}" type="presOf" srcId="{BD8BA324-A4BA-4112-925E-0C52B1C1D9B4}" destId="{75268E12-6603-4A19-B654-27939FE3970B}" srcOrd="0" destOrd="0" presId="urn:microsoft.com/office/officeart/2005/8/layout/process5"/>
    <dgm:cxn modelId="{905736FF-6998-445D-A976-F907570B0A77}" type="presOf" srcId="{5DA8A26D-8FBC-4461-8F3E-57C304833E23}" destId="{F8F4B1E3-5741-40BE-83F9-B287089F6773}" srcOrd="0" destOrd="0" presId="urn:microsoft.com/office/officeart/2005/8/layout/process5"/>
    <dgm:cxn modelId="{97F048F8-1741-45BB-944D-39D1F145D7C0}" type="presParOf" srcId="{75268E12-6603-4A19-B654-27939FE3970B}" destId="{EBCBDA0A-2569-45C7-8AC2-4F2F4C93617A}" srcOrd="0" destOrd="0" presId="urn:microsoft.com/office/officeart/2005/8/layout/process5"/>
    <dgm:cxn modelId="{3E540F66-542A-4E01-B982-3720C053725C}" type="presParOf" srcId="{75268E12-6603-4A19-B654-27939FE3970B}" destId="{35D86C0B-ECF7-422B-906F-57C4588A8DC0}" srcOrd="1" destOrd="0" presId="urn:microsoft.com/office/officeart/2005/8/layout/process5"/>
    <dgm:cxn modelId="{C0A7C07E-85DB-400F-A6B4-3BF991BF6E77}" type="presParOf" srcId="{35D86C0B-ECF7-422B-906F-57C4588A8DC0}" destId="{68A24969-5E98-4638-ACB6-B6ECC8CA5B48}" srcOrd="0" destOrd="0" presId="urn:microsoft.com/office/officeart/2005/8/layout/process5"/>
    <dgm:cxn modelId="{62CA0921-CE8B-4491-995A-3D9E264280FE}" type="presParOf" srcId="{75268E12-6603-4A19-B654-27939FE3970B}" destId="{EF448506-7E31-411E-8E69-21E19D19F483}" srcOrd="2" destOrd="0" presId="urn:microsoft.com/office/officeart/2005/8/layout/process5"/>
    <dgm:cxn modelId="{ACF3AFC9-30D7-4C05-B050-94361681BAA1}" type="presParOf" srcId="{75268E12-6603-4A19-B654-27939FE3970B}" destId="{96DD6028-7A08-4036-AA54-66DE27C92D06}" srcOrd="3" destOrd="0" presId="urn:microsoft.com/office/officeart/2005/8/layout/process5"/>
    <dgm:cxn modelId="{2A5B88EF-D5C7-4D02-A887-E3518B3E97EC}" type="presParOf" srcId="{96DD6028-7A08-4036-AA54-66DE27C92D06}" destId="{139E8C0C-72BB-4847-BA3D-0A7059A7F1C1}" srcOrd="0" destOrd="0" presId="urn:microsoft.com/office/officeart/2005/8/layout/process5"/>
    <dgm:cxn modelId="{DC850B7D-C5B1-4F04-BD65-22F4ED7896A8}" type="presParOf" srcId="{75268E12-6603-4A19-B654-27939FE3970B}" destId="{F8F4B1E3-5741-40BE-83F9-B287089F6773}" srcOrd="4" destOrd="0" presId="urn:microsoft.com/office/officeart/2005/8/layout/process5"/>
    <dgm:cxn modelId="{5022ADF1-4F4B-4450-BCA6-BCA34A3AD0DF}" type="presParOf" srcId="{75268E12-6603-4A19-B654-27939FE3970B}" destId="{D73BAF4B-D658-4F1F-B3C2-84A1F9812F15}" srcOrd="5" destOrd="0" presId="urn:microsoft.com/office/officeart/2005/8/layout/process5"/>
    <dgm:cxn modelId="{B7EB580D-879D-4EE8-93EB-F51F5608E129}" type="presParOf" srcId="{D73BAF4B-D658-4F1F-B3C2-84A1F9812F15}" destId="{9F476A6A-82F5-46D3-96FB-749FDCEBD8BF}" srcOrd="0" destOrd="0" presId="urn:microsoft.com/office/officeart/2005/8/layout/process5"/>
    <dgm:cxn modelId="{7D9E078D-2C83-49F6-9882-C5E861DD95CA}" type="presParOf" srcId="{75268E12-6603-4A19-B654-27939FE3970B}" destId="{61136EDF-3308-4F77-8EBE-C1C9CD33A763}" srcOrd="6" destOrd="0" presId="urn:microsoft.com/office/officeart/2005/8/layout/process5"/>
    <dgm:cxn modelId="{CA78325A-FF7A-4609-AA1F-B080828DCFE1}" type="presParOf" srcId="{75268E12-6603-4A19-B654-27939FE3970B}" destId="{ED4C9D7E-0938-4D9E-981E-BF8D88A2953F}" srcOrd="7" destOrd="0" presId="urn:microsoft.com/office/officeart/2005/8/layout/process5"/>
    <dgm:cxn modelId="{B5F5D936-4D65-492D-AC2B-02BDE9654030}" type="presParOf" srcId="{ED4C9D7E-0938-4D9E-981E-BF8D88A2953F}" destId="{8B5AF210-9378-45E0-A6B8-327BDEDDA62E}" srcOrd="0" destOrd="0" presId="urn:microsoft.com/office/officeart/2005/8/layout/process5"/>
    <dgm:cxn modelId="{50C8D6F7-34B8-4D46-9782-18D3A064818F}" type="presParOf" srcId="{75268E12-6603-4A19-B654-27939FE3970B}" destId="{0480541B-2F45-4616-BDDA-51C0248CC2E4}" srcOrd="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4C73D4-1186-4E1C-9F9B-55BEF7E41F71}" type="doc">
      <dgm:prSet loTypeId="urn:microsoft.com/office/officeart/2005/8/layout/process1" loCatId="process" qsTypeId="urn:microsoft.com/office/officeart/2005/8/quickstyle/simple1" qsCatId="simple" csTypeId="urn:microsoft.com/office/officeart/2005/8/colors/accent1_3" csCatId="accent1" phldr="1"/>
      <dgm:spPr/>
    </dgm:pt>
    <dgm:pt modelId="{6D56EC42-28A4-449B-8654-931C2385E650}">
      <dgm:prSet phldrT="[文本]"/>
      <dgm:spPr/>
      <dgm:t>
        <a:bodyPr/>
        <a:lstStyle/>
        <a:p>
          <a:pPr>
            <a:buSzPts val="1000"/>
            <a:buFont typeface="Symbol" panose="05050102010706020507" pitchFamily="18" charset="2"/>
            <a:buNone/>
          </a:pPr>
          <a:r>
            <a:rPr lang="zh-CN" altLang="zh-CN">
              <a:latin typeface="Microsoft YaHei UI" panose="020B0503020204020204" pitchFamily="34" charset="-122"/>
              <a:ea typeface="微软雅黑" panose="020B0503020204020204" pitchFamily="34" charset="-122"/>
              <a:cs typeface="Arial" panose="020B0604020202020204" pitchFamily="34" charset="0"/>
            </a:rPr>
            <a:t>计划制定（</a:t>
          </a:r>
          <a:r>
            <a:rPr lang="en-US" altLang="zh-CN">
              <a:latin typeface="Microsoft YaHei UI" panose="020B0503020204020204" pitchFamily="34" charset="-122"/>
              <a:ea typeface="微软雅黑" panose="020B0503020204020204" pitchFamily="34" charset="-122"/>
              <a:cs typeface="Arial" panose="020B0604020202020204" pitchFamily="34" charset="0"/>
            </a:rPr>
            <a:t>Plan Formulation</a:t>
          </a:r>
          <a:r>
            <a:rPr lang="zh-CN" altLang="zh-CN">
              <a:latin typeface="Microsoft YaHei UI" panose="020B0503020204020204" pitchFamily="34" charset="-122"/>
              <a:ea typeface="微软雅黑" panose="020B0503020204020204" pitchFamily="34" charset="-122"/>
              <a:cs typeface="Arial" panose="020B0604020202020204" pitchFamily="34" charset="0"/>
            </a:rPr>
            <a:t>）</a:t>
          </a:r>
          <a:endParaRPr lang="zh-CN" altLang="en-US" dirty="0"/>
        </a:p>
      </dgm:t>
    </dgm:pt>
    <dgm:pt modelId="{DA826663-4CA7-4506-AFA6-7622474BBC15}" type="parTrans" cxnId="{83F5754F-38C5-44AB-966C-10CD8148EA23}">
      <dgm:prSet/>
      <dgm:spPr/>
      <dgm:t>
        <a:bodyPr/>
        <a:lstStyle/>
        <a:p>
          <a:endParaRPr lang="zh-CN" altLang="en-US"/>
        </a:p>
      </dgm:t>
    </dgm:pt>
    <dgm:pt modelId="{5D24A3CA-BB56-4FFB-8BB4-2CFFE624E5BD}" type="sibTrans" cxnId="{83F5754F-38C5-44AB-966C-10CD8148EA23}">
      <dgm:prSet/>
      <dgm:spPr/>
      <dgm:t>
        <a:bodyPr/>
        <a:lstStyle/>
        <a:p>
          <a:endParaRPr lang="zh-CN" altLang="en-US"/>
        </a:p>
      </dgm:t>
    </dgm:pt>
    <dgm:pt modelId="{BBD69C29-7086-4134-BCD5-7E56433BA42F}">
      <dgm:prSet phldrT="[文本]"/>
      <dgm:spPr/>
      <dgm:t>
        <a:bodyPr/>
        <a:lstStyle/>
        <a:p>
          <a:pPr>
            <a:buSzPts val="1000"/>
            <a:buFont typeface="Symbol" panose="05050102010706020507" pitchFamily="18" charset="2"/>
            <a:buNone/>
          </a:pPr>
          <a:r>
            <a:rPr lang="zh-CN" altLang="zh-CN">
              <a:latin typeface="Microsoft YaHei UI" panose="020B0503020204020204" pitchFamily="34" charset="-122"/>
              <a:ea typeface="微软雅黑" panose="020B0503020204020204" pitchFamily="34" charset="-122"/>
              <a:cs typeface="Arial" panose="020B0604020202020204" pitchFamily="34" charset="0"/>
            </a:rPr>
            <a:t>计划反思（</a:t>
          </a:r>
          <a:r>
            <a:rPr lang="en-US" altLang="zh-CN">
              <a:latin typeface="Microsoft YaHei UI" panose="020B0503020204020204" pitchFamily="34" charset="-122"/>
              <a:ea typeface="微软雅黑" panose="020B0503020204020204" pitchFamily="34" charset="-122"/>
              <a:cs typeface="Arial" panose="020B0604020202020204" pitchFamily="34" charset="0"/>
            </a:rPr>
            <a:t>Plan Reflection</a:t>
          </a:r>
          <a:r>
            <a:rPr lang="zh-CN" altLang="zh-CN">
              <a:latin typeface="Microsoft YaHei UI" panose="020B0503020204020204" pitchFamily="34" charset="-122"/>
              <a:ea typeface="微软雅黑" panose="020B0503020204020204" pitchFamily="34" charset="-122"/>
              <a:cs typeface="Arial" panose="020B0604020202020204" pitchFamily="34" charset="0"/>
            </a:rPr>
            <a:t>）</a:t>
          </a:r>
          <a:endParaRPr lang="zh-CN" altLang="en-US" dirty="0"/>
        </a:p>
      </dgm:t>
    </dgm:pt>
    <dgm:pt modelId="{899612CF-F8A3-4C32-8D8C-D0401E3872C5}" type="parTrans" cxnId="{28FE789A-043A-4D74-9806-BD921DEB73BB}">
      <dgm:prSet/>
      <dgm:spPr/>
      <dgm:t>
        <a:bodyPr/>
        <a:lstStyle/>
        <a:p>
          <a:endParaRPr lang="zh-CN" altLang="en-US"/>
        </a:p>
      </dgm:t>
    </dgm:pt>
    <dgm:pt modelId="{D5EF1496-2921-4E38-BA02-7B88228355B9}" type="sibTrans" cxnId="{28FE789A-043A-4D74-9806-BD921DEB73BB}">
      <dgm:prSet/>
      <dgm:spPr/>
      <dgm:t>
        <a:bodyPr/>
        <a:lstStyle/>
        <a:p>
          <a:endParaRPr lang="zh-CN" altLang="en-US"/>
        </a:p>
      </dgm:t>
    </dgm:pt>
    <dgm:pt modelId="{8AC0D266-669F-41DD-95A1-A1099404DB5F}" type="pres">
      <dgm:prSet presAssocID="{ED4C73D4-1186-4E1C-9F9B-55BEF7E41F71}" presName="Name0" presStyleCnt="0">
        <dgm:presLayoutVars>
          <dgm:dir/>
          <dgm:resizeHandles val="exact"/>
        </dgm:presLayoutVars>
      </dgm:prSet>
      <dgm:spPr/>
    </dgm:pt>
    <dgm:pt modelId="{CBB44773-EAB3-4AF1-8D78-691924A7889E}" type="pres">
      <dgm:prSet presAssocID="{6D56EC42-28A4-449B-8654-931C2385E650}" presName="node" presStyleLbl="node1" presStyleIdx="0" presStyleCnt="2" custScaleY="60269">
        <dgm:presLayoutVars>
          <dgm:bulletEnabled val="1"/>
        </dgm:presLayoutVars>
      </dgm:prSet>
      <dgm:spPr/>
    </dgm:pt>
    <dgm:pt modelId="{507CDA26-9D9D-4A91-B7AC-E2475F7BD3F8}" type="pres">
      <dgm:prSet presAssocID="{5D24A3CA-BB56-4FFB-8BB4-2CFFE624E5BD}" presName="sibTrans" presStyleLbl="sibTrans2D1" presStyleIdx="0" presStyleCnt="1"/>
      <dgm:spPr/>
    </dgm:pt>
    <dgm:pt modelId="{0243E9C1-65DC-49EA-A316-801E2AD44E22}" type="pres">
      <dgm:prSet presAssocID="{5D24A3CA-BB56-4FFB-8BB4-2CFFE624E5BD}" presName="connectorText" presStyleLbl="sibTrans2D1" presStyleIdx="0" presStyleCnt="1"/>
      <dgm:spPr/>
    </dgm:pt>
    <dgm:pt modelId="{28563831-D378-47AB-B7E6-7F14CB629492}" type="pres">
      <dgm:prSet presAssocID="{BBD69C29-7086-4134-BCD5-7E56433BA42F}" presName="node" presStyleLbl="node1" presStyleIdx="1" presStyleCnt="2" custScaleY="63944" custLinFactNeighborX="-4739" custLinFactNeighborY="1765">
        <dgm:presLayoutVars>
          <dgm:bulletEnabled val="1"/>
        </dgm:presLayoutVars>
      </dgm:prSet>
      <dgm:spPr/>
    </dgm:pt>
  </dgm:ptLst>
  <dgm:cxnLst>
    <dgm:cxn modelId="{C601B848-ED4A-4910-AB5A-72E9AB26FE58}" type="presOf" srcId="{BBD69C29-7086-4134-BCD5-7E56433BA42F}" destId="{28563831-D378-47AB-B7E6-7F14CB629492}" srcOrd="0" destOrd="0" presId="urn:microsoft.com/office/officeart/2005/8/layout/process1"/>
    <dgm:cxn modelId="{83F5754F-38C5-44AB-966C-10CD8148EA23}" srcId="{ED4C73D4-1186-4E1C-9F9B-55BEF7E41F71}" destId="{6D56EC42-28A4-449B-8654-931C2385E650}" srcOrd="0" destOrd="0" parTransId="{DA826663-4CA7-4506-AFA6-7622474BBC15}" sibTransId="{5D24A3CA-BB56-4FFB-8BB4-2CFFE624E5BD}"/>
    <dgm:cxn modelId="{28FE789A-043A-4D74-9806-BD921DEB73BB}" srcId="{ED4C73D4-1186-4E1C-9F9B-55BEF7E41F71}" destId="{BBD69C29-7086-4134-BCD5-7E56433BA42F}" srcOrd="1" destOrd="0" parTransId="{899612CF-F8A3-4C32-8D8C-D0401E3872C5}" sibTransId="{D5EF1496-2921-4E38-BA02-7B88228355B9}"/>
    <dgm:cxn modelId="{D8ED729D-FAC4-46E6-9815-BF6BE24BCC06}" type="presOf" srcId="{5D24A3CA-BB56-4FFB-8BB4-2CFFE624E5BD}" destId="{507CDA26-9D9D-4A91-B7AC-E2475F7BD3F8}" srcOrd="0" destOrd="0" presId="urn:microsoft.com/office/officeart/2005/8/layout/process1"/>
    <dgm:cxn modelId="{D5F69DA0-6CC1-40F4-8767-EA394E2ED36B}" type="presOf" srcId="{6D56EC42-28A4-449B-8654-931C2385E650}" destId="{CBB44773-EAB3-4AF1-8D78-691924A7889E}" srcOrd="0" destOrd="0" presId="urn:microsoft.com/office/officeart/2005/8/layout/process1"/>
    <dgm:cxn modelId="{395843D6-F30A-4606-8AA2-9FDC24502E3A}" type="presOf" srcId="{5D24A3CA-BB56-4FFB-8BB4-2CFFE624E5BD}" destId="{0243E9C1-65DC-49EA-A316-801E2AD44E22}" srcOrd="1" destOrd="0" presId="urn:microsoft.com/office/officeart/2005/8/layout/process1"/>
    <dgm:cxn modelId="{F8FEB8D6-A74A-4B33-8528-96F34BB74FAC}" type="presOf" srcId="{ED4C73D4-1186-4E1C-9F9B-55BEF7E41F71}" destId="{8AC0D266-669F-41DD-95A1-A1099404DB5F}" srcOrd="0" destOrd="0" presId="urn:microsoft.com/office/officeart/2005/8/layout/process1"/>
    <dgm:cxn modelId="{D064D38F-3D51-43B6-AE04-9A92FA0101A5}" type="presParOf" srcId="{8AC0D266-669F-41DD-95A1-A1099404DB5F}" destId="{CBB44773-EAB3-4AF1-8D78-691924A7889E}" srcOrd="0" destOrd="0" presId="urn:microsoft.com/office/officeart/2005/8/layout/process1"/>
    <dgm:cxn modelId="{3E0C5A4D-EFF2-49B8-8D34-719BB668E318}" type="presParOf" srcId="{8AC0D266-669F-41DD-95A1-A1099404DB5F}" destId="{507CDA26-9D9D-4A91-B7AC-E2475F7BD3F8}" srcOrd="1" destOrd="0" presId="urn:microsoft.com/office/officeart/2005/8/layout/process1"/>
    <dgm:cxn modelId="{BB691C10-86AD-49B7-A0DB-5020279FB29E}" type="presParOf" srcId="{507CDA26-9D9D-4A91-B7AC-E2475F7BD3F8}" destId="{0243E9C1-65DC-49EA-A316-801E2AD44E22}" srcOrd="0" destOrd="0" presId="urn:microsoft.com/office/officeart/2005/8/layout/process1"/>
    <dgm:cxn modelId="{36143A1E-4B88-466A-A213-1FC2C38EE3F8}" type="presParOf" srcId="{8AC0D266-669F-41DD-95A1-A1099404DB5F}" destId="{28563831-D378-47AB-B7E6-7F14CB629492}"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CBDA0A-2569-45C7-8AC2-4F2F4C93617A}">
      <dsp:nvSpPr>
        <dsp:cNvPr id="0" name=""/>
        <dsp:cNvSpPr/>
      </dsp:nvSpPr>
      <dsp:spPr>
        <a:xfrm>
          <a:off x="7143" y="793822"/>
          <a:ext cx="2135187" cy="1281112"/>
        </a:xfrm>
        <a:prstGeom prst="roundRect">
          <a:avLst>
            <a:gd name="adj" fmla="val 10000"/>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Symbolic Agents</a:t>
          </a:r>
          <a:endParaRPr lang="zh-CN" altLang="en-US" sz="2700" kern="1200" dirty="0"/>
        </a:p>
      </dsp:txBody>
      <dsp:txXfrm>
        <a:off x="44665" y="831344"/>
        <a:ext cx="2060143" cy="1206068"/>
      </dsp:txXfrm>
    </dsp:sp>
    <dsp:sp modelId="{35D86C0B-ECF7-422B-906F-57C4588A8DC0}">
      <dsp:nvSpPr>
        <dsp:cNvPr id="0" name=""/>
        <dsp:cNvSpPr/>
      </dsp:nvSpPr>
      <dsp:spPr>
        <a:xfrm>
          <a:off x="2330227" y="1169615"/>
          <a:ext cx="452659" cy="529526"/>
        </a:xfrm>
        <a:prstGeom prst="rightArrow">
          <a:avLst>
            <a:gd name="adj1" fmla="val 60000"/>
            <a:gd name="adj2" fmla="val 50000"/>
          </a:avLst>
        </a:prstGeom>
        <a:gradFill rotWithShape="0">
          <a:gsLst>
            <a:gs pos="0">
              <a:schemeClr val="accent1">
                <a:shade val="90000"/>
                <a:hueOff val="0"/>
                <a:satOff val="0"/>
                <a:lumOff val="0"/>
                <a:alphaOff val="0"/>
                <a:satMod val="103000"/>
                <a:lumMod val="102000"/>
                <a:tint val="94000"/>
              </a:schemeClr>
            </a:gs>
            <a:gs pos="50000">
              <a:schemeClr val="accent1">
                <a:shade val="90000"/>
                <a:hueOff val="0"/>
                <a:satOff val="0"/>
                <a:lumOff val="0"/>
                <a:alphaOff val="0"/>
                <a:satMod val="110000"/>
                <a:lumMod val="100000"/>
                <a:shade val="100000"/>
              </a:schemeClr>
            </a:gs>
            <a:gs pos="100000">
              <a:schemeClr val="accent1">
                <a:shade val="9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zh-CN" altLang="en-US" sz="2200" kern="1200"/>
        </a:p>
      </dsp:txBody>
      <dsp:txXfrm>
        <a:off x="2330227" y="1275520"/>
        <a:ext cx="316861" cy="317716"/>
      </dsp:txXfrm>
    </dsp:sp>
    <dsp:sp modelId="{EF448506-7E31-411E-8E69-21E19D19F483}">
      <dsp:nvSpPr>
        <dsp:cNvPr id="0" name=""/>
        <dsp:cNvSpPr/>
      </dsp:nvSpPr>
      <dsp:spPr>
        <a:xfrm>
          <a:off x="2996406" y="793822"/>
          <a:ext cx="2135187" cy="1281112"/>
        </a:xfrm>
        <a:prstGeom prst="roundRect">
          <a:avLst>
            <a:gd name="adj" fmla="val 10000"/>
          </a:avLst>
        </a:prstGeom>
        <a:gradFill rotWithShape="0">
          <a:gsLst>
            <a:gs pos="0">
              <a:schemeClr val="accent1">
                <a:shade val="50000"/>
                <a:hueOff val="130314"/>
                <a:satOff val="9477"/>
                <a:lumOff val="15246"/>
                <a:alphaOff val="0"/>
                <a:satMod val="103000"/>
                <a:lumMod val="102000"/>
                <a:tint val="94000"/>
              </a:schemeClr>
            </a:gs>
            <a:gs pos="50000">
              <a:schemeClr val="accent1">
                <a:shade val="50000"/>
                <a:hueOff val="130314"/>
                <a:satOff val="9477"/>
                <a:lumOff val="15246"/>
                <a:alphaOff val="0"/>
                <a:satMod val="110000"/>
                <a:lumMod val="100000"/>
                <a:shade val="100000"/>
              </a:schemeClr>
            </a:gs>
            <a:gs pos="100000">
              <a:schemeClr val="accent1">
                <a:shade val="50000"/>
                <a:hueOff val="130314"/>
                <a:satOff val="9477"/>
                <a:lumOff val="1524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Reactive Agents</a:t>
          </a:r>
          <a:endParaRPr lang="zh-CN" altLang="en-US" sz="2700" kern="1200" dirty="0"/>
        </a:p>
      </dsp:txBody>
      <dsp:txXfrm>
        <a:off x="3033928" y="831344"/>
        <a:ext cx="2060143" cy="1206068"/>
      </dsp:txXfrm>
    </dsp:sp>
    <dsp:sp modelId="{96DD6028-7A08-4036-AA54-66DE27C92D06}">
      <dsp:nvSpPr>
        <dsp:cNvPr id="0" name=""/>
        <dsp:cNvSpPr/>
      </dsp:nvSpPr>
      <dsp:spPr>
        <a:xfrm>
          <a:off x="5319490" y="1169615"/>
          <a:ext cx="452659" cy="529526"/>
        </a:xfrm>
        <a:prstGeom prst="rightArrow">
          <a:avLst>
            <a:gd name="adj1" fmla="val 60000"/>
            <a:gd name="adj2" fmla="val 50000"/>
          </a:avLst>
        </a:prstGeom>
        <a:gradFill rotWithShape="0">
          <a:gsLst>
            <a:gs pos="0">
              <a:schemeClr val="accent1">
                <a:shade val="90000"/>
                <a:hueOff val="171149"/>
                <a:satOff val="575"/>
                <a:lumOff val="12663"/>
                <a:alphaOff val="0"/>
                <a:satMod val="103000"/>
                <a:lumMod val="102000"/>
                <a:tint val="94000"/>
              </a:schemeClr>
            </a:gs>
            <a:gs pos="50000">
              <a:schemeClr val="accent1">
                <a:shade val="90000"/>
                <a:hueOff val="171149"/>
                <a:satOff val="575"/>
                <a:lumOff val="12663"/>
                <a:alphaOff val="0"/>
                <a:satMod val="110000"/>
                <a:lumMod val="100000"/>
                <a:shade val="100000"/>
              </a:schemeClr>
            </a:gs>
            <a:gs pos="100000">
              <a:schemeClr val="accent1">
                <a:shade val="90000"/>
                <a:hueOff val="171149"/>
                <a:satOff val="575"/>
                <a:lumOff val="1266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zh-CN" altLang="en-US" sz="2200" kern="1200"/>
        </a:p>
      </dsp:txBody>
      <dsp:txXfrm>
        <a:off x="5319490" y="1275520"/>
        <a:ext cx="316861" cy="317716"/>
      </dsp:txXfrm>
    </dsp:sp>
    <dsp:sp modelId="{F8F4B1E3-5741-40BE-83F9-B287089F6773}">
      <dsp:nvSpPr>
        <dsp:cNvPr id="0" name=""/>
        <dsp:cNvSpPr/>
      </dsp:nvSpPr>
      <dsp:spPr>
        <a:xfrm>
          <a:off x="5985668" y="793822"/>
          <a:ext cx="2135187" cy="1281112"/>
        </a:xfrm>
        <a:prstGeom prst="roundRect">
          <a:avLst>
            <a:gd name="adj" fmla="val 10000"/>
          </a:avLst>
        </a:prstGeom>
        <a:gradFill rotWithShape="0">
          <a:gsLst>
            <a:gs pos="0">
              <a:schemeClr val="accent1">
                <a:shade val="50000"/>
                <a:hueOff val="260629"/>
                <a:satOff val="18954"/>
                <a:lumOff val="30492"/>
                <a:alphaOff val="0"/>
                <a:satMod val="103000"/>
                <a:lumMod val="102000"/>
                <a:tint val="94000"/>
              </a:schemeClr>
            </a:gs>
            <a:gs pos="50000">
              <a:schemeClr val="accent1">
                <a:shade val="50000"/>
                <a:hueOff val="260629"/>
                <a:satOff val="18954"/>
                <a:lumOff val="30492"/>
                <a:alphaOff val="0"/>
                <a:satMod val="110000"/>
                <a:lumMod val="100000"/>
                <a:shade val="100000"/>
              </a:schemeClr>
            </a:gs>
            <a:gs pos="100000">
              <a:schemeClr val="accent1">
                <a:shade val="50000"/>
                <a:hueOff val="260629"/>
                <a:satOff val="18954"/>
                <a:lumOff val="3049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RL-based Agents</a:t>
          </a:r>
          <a:endParaRPr lang="zh-CN" altLang="en-US" sz="2700" b="1" kern="1200" dirty="0"/>
        </a:p>
      </dsp:txBody>
      <dsp:txXfrm>
        <a:off x="6023190" y="831344"/>
        <a:ext cx="2060143" cy="1206068"/>
      </dsp:txXfrm>
    </dsp:sp>
    <dsp:sp modelId="{D73BAF4B-D658-4F1F-B3C2-84A1F9812F15}">
      <dsp:nvSpPr>
        <dsp:cNvPr id="0" name=""/>
        <dsp:cNvSpPr/>
      </dsp:nvSpPr>
      <dsp:spPr>
        <a:xfrm rot="6913850">
          <a:off x="6306026" y="2224398"/>
          <a:ext cx="500398" cy="529526"/>
        </a:xfrm>
        <a:prstGeom prst="rightArrow">
          <a:avLst>
            <a:gd name="adj1" fmla="val 60000"/>
            <a:gd name="adj2" fmla="val 50000"/>
          </a:avLst>
        </a:prstGeom>
        <a:gradFill rotWithShape="0">
          <a:gsLst>
            <a:gs pos="0">
              <a:schemeClr val="accent1">
                <a:shade val="90000"/>
                <a:hueOff val="342297"/>
                <a:satOff val="1150"/>
                <a:lumOff val="25325"/>
                <a:alphaOff val="0"/>
                <a:satMod val="103000"/>
                <a:lumMod val="102000"/>
                <a:tint val="94000"/>
              </a:schemeClr>
            </a:gs>
            <a:gs pos="50000">
              <a:schemeClr val="accent1">
                <a:shade val="90000"/>
                <a:hueOff val="342297"/>
                <a:satOff val="1150"/>
                <a:lumOff val="25325"/>
                <a:alphaOff val="0"/>
                <a:satMod val="110000"/>
                <a:lumMod val="100000"/>
                <a:shade val="100000"/>
              </a:schemeClr>
            </a:gs>
            <a:gs pos="100000">
              <a:schemeClr val="accent1">
                <a:shade val="90000"/>
                <a:hueOff val="342297"/>
                <a:satOff val="1150"/>
                <a:lumOff val="2532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zh-CN" altLang="en-US" sz="2200" kern="1200"/>
        </a:p>
      </dsp:txBody>
      <dsp:txXfrm rot="-5400000">
        <a:off x="6429362" y="2246123"/>
        <a:ext cx="317716" cy="350279"/>
      </dsp:txXfrm>
    </dsp:sp>
    <dsp:sp modelId="{61136EDF-3308-4F77-8EBE-C1C9CD33A763}">
      <dsp:nvSpPr>
        <dsp:cNvPr id="0" name=""/>
        <dsp:cNvSpPr/>
      </dsp:nvSpPr>
      <dsp:spPr>
        <a:xfrm>
          <a:off x="3777948" y="2929010"/>
          <a:ext cx="4342907" cy="1695834"/>
        </a:xfrm>
        <a:prstGeom prst="roundRect">
          <a:avLst>
            <a:gd name="adj" fmla="val 10000"/>
          </a:avLst>
        </a:prstGeom>
        <a:gradFill rotWithShape="0">
          <a:gsLst>
            <a:gs pos="0">
              <a:schemeClr val="accent1">
                <a:shade val="50000"/>
                <a:hueOff val="260629"/>
                <a:satOff val="18954"/>
                <a:lumOff val="30492"/>
                <a:alphaOff val="0"/>
                <a:satMod val="103000"/>
                <a:lumMod val="102000"/>
                <a:tint val="94000"/>
              </a:schemeClr>
            </a:gs>
            <a:gs pos="50000">
              <a:schemeClr val="accent1">
                <a:shade val="50000"/>
                <a:hueOff val="260629"/>
                <a:satOff val="18954"/>
                <a:lumOff val="30492"/>
                <a:alphaOff val="0"/>
                <a:satMod val="110000"/>
                <a:lumMod val="100000"/>
                <a:shade val="100000"/>
              </a:schemeClr>
            </a:gs>
            <a:gs pos="100000">
              <a:schemeClr val="accent1">
                <a:shade val="50000"/>
                <a:hueOff val="260629"/>
                <a:satOff val="18954"/>
                <a:lumOff val="3049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Agent with transfer learning and meta learning</a:t>
          </a:r>
          <a:endParaRPr lang="zh-CN" altLang="en-US" sz="2700" kern="1200" dirty="0"/>
        </a:p>
      </dsp:txBody>
      <dsp:txXfrm>
        <a:off x="3827617" y="2978679"/>
        <a:ext cx="4243569" cy="1596496"/>
      </dsp:txXfrm>
    </dsp:sp>
    <dsp:sp modelId="{ED4C9D7E-0938-4D9E-981E-BF8D88A2953F}">
      <dsp:nvSpPr>
        <dsp:cNvPr id="0" name=""/>
        <dsp:cNvSpPr/>
      </dsp:nvSpPr>
      <dsp:spPr>
        <a:xfrm rot="10800000">
          <a:off x="3137392" y="3512164"/>
          <a:ext cx="452659" cy="529526"/>
        </a:xfrm>
        <a:prstGeom prst="rightArrow">
          <a:avLst>
            <a:gd name="adj1" fmla="val 60000"/>
            <a:gd name="adj2" fmla="val 50000"/>
          </a:avLst>
        </a:prstGeom>
        <a:gradFill rotWithShape="0">
          <a:gsLst>
            <a:gs pos="0">
              <a:schemeClr val="accent1">
                <a:shade val="90000"/>
                <a:hueOff val="171149"/>
                <a:satOff val="575"/>
                <a:lumOff val="12663"/>
                <a:alphaOff val="0"/>
                <a:satMod val="103000"/>
                <a:lumMod val="102000"/>
                <a:tint val="94000"/>
              </a:schemeClr>
            </a:gs>
            <a:gs pos="50000">
              <a:schemeClr val="accent1">
                <a:shade val="90000"/>
                <a:hueOff val="171149"/>
                <a:satOff val="575"/>
                <a:lumOff val="12663"/>
                <a:alphaOff val="0"/>
                <a:satMod val="110000"/>
                <a:lumMod val="100000"/>
                <a:shade val="100000"/>
              </a:schemeClr>
            </a:gs>
            <a:gs pos="100000">
              <a:schemeClr val="accent1">
                <a:shade val="90000"/>
                <a:hueOff val="171149"/>
                <a:satOff val="575"/>
                <a:lumOff val="1266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zh-CN" altLang="en-US" sz="2200" kern="1200"/>
        </a:p>
      </dsp:txBody>
      <dsp:txXfrm rot="10800000">
        <a:off x="3273190" y="3618069"/>
        <a:ext cx="316861" cy="317716"/>
      </dsp:txXfrm>
    </dsp:sp>
    <dsp:sp modelId="{0480541B-2F45-4616-BDDA-51C0248CC2E4}">
      <dsp:nvSpPr>
        <dsp:cNvPr id="0" name=""/>
        <dsp:cNvSpPr/>
      </dsp:nvSpPr>
      <dsp:spPr>
        <a:xfrm>
          <a:off x="788686" y="3136371"/>
          <a:ext cx="2135187" cy="1281112"/>
        </a:xfrm>
        <a:prstGeom prst="roundRect">
          <a:avLst>
            <a:gd name="adj" fmla="val 10000"/>
          </a:avLst>
        </a:prstGeom>
        <a:gradFill rotWithShape="0">
          <a:gsLst>
            <a:gs pos="0">
              <a:schemeClr val="accent1">
                <a:shade val="50000"/>
                <a:hueOff val="130314"/>
                <a:satOff val="9477"/>
                <a:lumOff val="15246"/>
                <a:alphaOff val="0"/>
                <a:satMod val="103000"/>
                <a:lumMod val="102000"/>
                <a:tint val="94000"/>
              </a:schemeClr>
            </a:gs>
            <a:gs pos="50000">
              <a:schemeClr val="accent1">
                <a:shade val="50000"/>
                <a:hueOff val="130314"/>
                <a:satOff val="9477"/>
                <a:lumOff val="15246"/>
                <a:alphaOff val="0"/>
                <a:satMod val="110000"/>
                <a:lumMod val="100000"/>
                <a:shade val="100000"/>
              </a:schemeClr>
            </a:gs>
            <a:gs pos="100000">
              <a:schemeClr val="accent1">
                <a:shade val="50000"/>
                <a:hueOff val="130314"/>
                <a:satOff val="9477"/>
                <a:lumOff val="1524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LLM-based Agent</a:t>
          </a:r>
          <a:endParaRPr lang="zh-CN" altLang="en-US" sz="2700" kern="1200" dirty="0"/>
        </a:p>
      </dsp:txBody>
      <dsp:txXfrm>
        <a:off x="826208" y="3173893"/>
        <a:ext cx="2060143" cy="1206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B44773-EAB3-4AF1-8D78-691924A7889E}">
      <dsp:nvSpPr>
        <dsp:cNvPr id="0" name=""/>
        <dsp:cNvSpPr/>
      </dsp:nvSpPr>
      <dsp:spPr>
        <a:xfrm>
          <a:off x="1587" y="1501720"/>
          <a:ext cx="3385343" cy="1224187"/>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SzPts val="1000"/>
            <a:buFont typeface="Symbol" panose="05050102010706020507" pitchFamily="18" charset="2"/>
            <a:buNone/>
          </a:pPr>
          <a:r>
            <a:rPr lang="zh-CN" altLang="zh-CN" sz="2400" kern="1200">
              <a:latin typeface="Microsoft YaHei UI" panose="020B0503020204020204" pitchFamily="34" charset="-122"/>
              <a:ea typeface="微软雅黑" panose="020B0503020204020204" pitchFamily="34" charset="-122"/>
              <a:cs typeface="Arial" panose="020B0604020202020204" pitchFamily="34" charset="0"/>
            </a:rPr>
            <a:t>计划制定（</a:t>
          </a:r>
          <a:r>
            <a:rPr lang="en-US" altLang="zh-CN" sz="2400" kern="1200">
              <a:latin typeface="Microsoft YaHei UI" panose="020B0503020204020204" pitchFamily="34" charset="-122"/>
              <a:ea typeface="微软雅黑" panose="020B0503020204020204" pitchFamily="34" charset="-122"/>
              <a:cs typeface="Arial" panose="020B0604020202020204" pitchFamily="34" charset="0"/>
            </a:rPr>
            <a:t>Plan Formulation</a:t>
          </a:r>
          <a:r>
            <a:rPr lang="zh-CN" altLang="zh-CN" sz="2400" kern="1200">
              <a:latin typeface="Microsoft YaHei UI" panose="020B0503020204020204" pitchFamily="34" charset="-122"/>
              <a:ea typeface="微软雅黑" panose="020B0503020204020204" pitchFamily="34" charset="-122"/>
              <a:cs typeface="Arial" panose="020B0604020202020204" pitchFamily="34" charset="0"/>
            </a:rPr>
            <a:t>）</a:t>
          </a:r>
          <a:endParaRPr lang="zh-CN" altLang="en-US" sz="2400" kern="1200" dirty="0"/>
        </a:p>
      </dsp:txBody>
      <dsp:txXfrm>
        <a:off x="37442" y="1537575"/>
        <a:ext cx="3313633" cy="1152477"/>
      </dsp:txXfrm>
    </dsp:sp>
    <dsp:sp modelId="{507CDA26-9D9D-4A91-B7AC-E2475F7BD3F8}">
      <dsp:nvSpPr>
        <dsp:cNvPr id="0" name=""/>
        <dsp:cNvSpPr/>
      </dsp:nvSpPr>
      <dsp:spPr>
        <a:xfrm rot="26361">
          <a:off x="3709412" y="1712105"/>
          <a:ext cx="683701" cy="839565"/>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zh-CN" altLang="en-US" sz="1900" kern="1200"/>
        </a:p>
      </dsp:txBody>
      <dsp:txXfrm>
        <a:off x="3709415" y="1879232"/>
        <a:ext cx="478591" cy="503739"/>
      </dsp:txXfrm>
    </dsp:sp>
    <dsp:sp modelId="{28563831-D378-47AB-B7E6-7F14CB629492}">
      <dsp:nvSpPr>
        <dsp:cNvPr id="0" name=""/>
        <dsp:cNvSpPr/>
      </dsp:nvSpPr>
      <dsp:spPr>
        <a:xfrm>
          <a:off x="4676896" y="1500248"/>
          <a:ext cx="3385343" cy="1298834"/>
        </a:xfrm>
        <a:prstGeom prst="roundRect">
          <a:avLst>
            <a:gd name="adj" fmla="val 10000"/>
          </a:avLst>
        </a:prstGeom>
        <a:solidFill>
          <a:schemeClr val="accent1">
            <a:shade val="80000"/>
            <a:hueOff val="263970"/>
            <a:satOff val="11004"/>
            <a:lumOff val="214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SzPts val="1000"/>
            <a:buFont typeface="Symbol" panose="05050102010706020507" pitchFamily="18" charset="2"/>
            <a:buNone/>
          </a:pPr>
          <a:r>
            <a:rPr lang="zh-CN" altLang="zh-CN" sz="2400" kern="1200">
              <a:latin typeface="Microsoft YaHei UI" panose="020B0503020204020204" pitchFamily="34" charset="-122"/>
              <a:ea typeface="微软雅黑" panose="020B0503020204020204" pitchFamily="34" charset="-122"/>
              <a:cs typeface="Arial" panose="020B0604020202020204" pitchFamily="34" charset="0"/>
            </a:rPr>
            <a:t>计划反思（</a:t>
          </a:r>
          <a:r>
            <a:rPr lang="en-US" altLang="zh-CN" sz="2400" kern="1200">
              <a:latin typeface="Microsoft YaHei UI" panose="020B0503020204020204" pitchFamily="34" charset="-122"/>
              <a:ea typeface="微软雅黑" panose="020B0503020204020204" pitchFamily="34" charset="-122"/>
              <a:cs typeface="Arial" panose="020B0604020202020204" pitchFamily="34" charset="0"/>
            </a:rPr>
            <a:t>Plan Reflection</a:t>
          </a:r>
          <a:r>
            <a:rPr lang="zh-CN" altLang="zh-CN" sz="2400" kern="1200">
              <a:latin typeface="Microsoft YaHei UI" panose="020B0503020204020204" pitchFamily="34" charset="-122"/>
              <a:ea typeface="微软雅黑" panose="020B0503020204020204" pitchFamily="34" charset="-122"/>
              <a:cs typeface="Arial" panose="020B0604020202020204" pitchFamily="34" charset="0"/>
            </a:rPr>
            <a:t>）</a:t>
          </a:r>
          <a:endParaRPr lang="zh-CN" altLang="en-US" sz="2400" kern="1200" dirty="0"/>
        </a:p>
      </dsp:txBody>
      <dsp:txXfrm>
        <a:off x="4714938" y="1538290"/>
        <a:ext cx="3309259" cy="12227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2024/12/12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zhida.zhihu.com/search?content_id=234056834&amp;content_type=Article&amp;match_order=1&amp;q=%E7%AC%A6%E5%8F%B7%E4%BA%BA%E5%B7%A5%E6%99%BA%E8%83%BD&amp;zhida_source=entity"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zhida.zhihu.com/search?content_id=234056834&amp;content_type=Article&amp;match_order=1&amp;q=%E5%A4%9A%E6%A8%A1%E6%80%81%E6%84%9F%E7%9F%A5&amp;zhida_source=entity" TargetMode="External"/><Relationship Id="rId4" Type="http://schemas.openxmlformats.org/officeDocument/2006/relationships/hyperlink" Target="https://zhida.zhihu.com/search?content_id=234056834&amp;content_type=Article&amp;match_order=1&amp;q=%E4%B8%93%E5%AE%B6%E7%B3%BB%E7%BB%9F&amp;zhida_source=entity"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slide" Target="../slides/slide10.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700762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b="0" dirty="0">
                <a:solidFill>
                  <a:srgbClr val="000000"/>
                </a:solidFill>
                <a:effectLst/>
                <a:latin typeface="FandolSong-Bold"/>
              </a:rPr>
              <a:t>基于大模型的智能体和具身智能 </a:t>
            </a:r>
            <a:endParaRPr lang="zh-CN" altLang="en-US" dirty="0"/>
          </a:p>
        </p:txBody>
      </p:sp>
      <p:sp>
        <p:nvSpPr>
          <p:cNvPr id="4" name="灯片编号占位符 3"/>
          <p:cNvSpPr>
            <a:spLocks noGrp="1"/>
          </p:cNvSpPr>
          <p:nvPr>
            <p:ph type="sldNum" sz="quarter" idx="5"/>
          </p:nvPr>
        </p:nvSpPr>
        <p:spPr/>
        <p:txBody>
          <a:bodyPr/>
          <a:lstStyle/>
          <a:p>
            <a:fld id="{22B32B55-6CD0-40C0-BAFE-D331F0A28190}" type="slidenum">
              <a:rPr lang="en-US" altLang="zh-CN" smtClean="0"/>
              <a:t>2</a:t>
            </a:fld>
            <a:endParaRPr lang="en-US" altLang="zh-CN"/>
          </a:p>
        </p:txBody>
      </p:sp>
    </p:spTree>
    <p:extLst>
      <p:ext uri="{BB962C8B-B14F-4D97-AF65-F5344CB8AC3E}">
        <p14:creationId xmlns:p14="http://schemas.microsoft.com/office/powerpoint/2010/main" val="3267521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背景</a:t>
            </a:r>
            <a:r>
              <a:rPr lang="en-US" altLang="zh-CN" dirty="0"/>
              <a:t>-</a:t>
            </a:r>
            <a:r>
              <a:rPr lang="zh-CN" altLang="en-US" dirty="0"/>
              <a:t>优势与挑战</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134101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CC25F-3F13-C7DE-F3CC-D9E6167CE31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8F0318B-6CEF-CAF5-61C9-87F379432C4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B835A91-EFD8-B891-9C38-6BCDB80C448C}"/>
              </a:ext>
            </a:extLst>
          </p:cNvPr>
          <p:cNvSpPr>
            <a:spLocks noGrp="1"/>
          </p:cNvSpPr>
          <p:nvPr>
            <p:ph type="body" idx="1"/>
          </p:nvPr>
        </p:nvSpPr>
        <p:spPr/>
        <p:txBody>
          <a:bodyPr/>
          <a:lstStyle/>
          <a:p>
            <a:r>
              <a:rPr lang="zh-CN" altLang="en-US" dirty="0"/>
              <a:t>背景</a:t>
            </a:r>
            <a:r>
              <a:rPr lang="en-US" altLang="zh-CN" dirty="0"/>
              <a:t>-</a:t>
            </a:r>
            <a:r>
              <a:rPr lang="zh-CN" altLang="en-US" dirty="0"/>
              <a:t>优势与挑战</a:t>
            </a:r>
          </a:p>
        </p:txBody>
      </p:sp>
      <p:sp>
        <p:nvSpPr>
          <p:cNvPr id="4" name="灯片编号占位符 3">
            <a:extLst>
              <a:ext uri="{FF2B5EF4-FFF2-40B4-BE49-F238E27FC236}">
                <a16:creationId xmlns:a16="http://schemas.microsoft.com/office/drawing/2014/main" id="{786C8C26-FE57-E168-6CBA-AF1B1C021A69}"/>
              </a:ext>
            </a:extLst>
          </p:cNvPr>
          <p:cNvSpPr>
            <a:spLocks noGrp="1"/>
          </p:cNvSpPr>
          <p:nvPr>
            <p:ph type="sldNum" sz="quarter" idx="5"/>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221692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8F397-5CF5-714F-406C-D7A4422C0F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4171746-3A7D-929E-830F-882F6D58CA8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FA10DC5-7C34-AACB-CF84-9386858D31B3}"/>
              </a:ext>
            </a:extLst>
          </p:cNvPr>
          <p:cNvSpPr>
            <a:spLocks noGrp="1"/>
          </p:cNvSpPr>
          <p:nvPr>
            <p:ph type="body" idx="1"/>
          </p:nvPr>
        </p:nvSpPr>
        <p:spPr/>
        <p:txBody>
          <a:bodyPr/>
          <a:lstStyle/>
          <a:p>
            <a:r>
              <a:rPr lang="zh-CN" altLang="en-US" sz="1800" b="0" dirty="0">
                <a:solidFill>
                  <a:srgbClr val="000000"/>
                </a:solidFill>
                <a:effectLst/>
                <a:latin typeface="FandolSong-Bold"/>
              </a:rPr>
              <a:t>基于大模型的智能体和具身智能 </a:t>
            </a:r>
            <a:endParaRPr lang="zh-CN" altLang="en-US" dirty="0"/>
          </a:p>
        </p:txBody>
      </p:sp>
      <p:sp>
        <p:nvSpPr>
          <p:cNvPr id="4" name="灯片编号占位符 3">
            <a:extLst>
              <a:ext uri="{FF2B5EF4-FFF2-40B4-BE49-F238E27FC236}">
                <a16:creationId xmlns:a16="http://schemas.microsoft.com/office/drawing/2014/main" id="{E33E7C6D-37FB-0770-AF93-17D58CE3C121}"/>
              </a:ext>
            </a:extLst>
          </p:cNvPr>
          <p:cNvSpPr>
            <a:spLocks noGrp="1"/>
          </p:cNvSpPr>
          <p:nvPr>
            <p:ph type="sldNum" sz="quarter" idx="5"/>
          </p:nvPr>
        </p:nvSpPr>
        <p:spPr/>
        <p:txBody>
          <a:bodyPr/>
          <a:lstStyle/>
          <a:p>
            <a:fld id="{22B32B55-6CD0-40C0-BAFE-D331F0A28190}" type="slidenum">
              <a:rPr lang="en-US" altLang="zh-CN" smtClean="0"/>
              <a:t>5</a:t>
            </a:fld>
            <a:endParaRPr lang="en-US" altLang="zh-CN"/>
          </a:p>
        </p:txBody>
      </p:sp>
    </p:spTree>
    <p:extLst>
      <p:ext uri="{BB962C8B-B14F-4D97-AF65-F5344CB8AC3E}">
        <p14:creationId xmlns:p14="http://schemas.microsoft.com/office/powerpoint/2010/main" val="2377271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LLM-based Agent </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的工作流程：当人类询问是否会下雨时，感知端（</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Perception</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）将指令转换为 </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LLMs </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可以理解的表示。然后控制端（</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Brain</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）开始根据当前天气和互联网上的天气预报进行推理和行动规划。最后，行动端（</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Action</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）做出响应并将雨伞递给人类。</a:t>
            </a:r>
            <a:endParaRPr lang="en-US" altLang="zh-CN" sz="12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558535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hlinkClick r:id="rId3"/>
              </a:rPr>
              <a:t>①</a:t>
            </a:r>
            <a:r>
              <a:rPr lang="en-US" altLang="zh-CN" sz="1200" kern="1200" dirty="0" err="1">
                <a:solidFill>
                  <a:schemeClr val="tx1"/>
                </a:solidFill>
                <a:effectLst/>
                <a:latin typeface="+mn-lt"/>
                <a:ea typeface="+mn-ea"/>
                <a:cs typeface="+mn-cs"/>
                <a:hlinkClick r:id="rId3"/>
              </a:rPr>
              <a:t>符号人工智能</a:t>
            </a:r>
            <a:r>
              <a:rPr lang="zh-CN" altLang="zh-CN" sz="1200" kern="1200" dirty="0">
                <a:solidFill>
                  <a:schemeClr val="tx1"/>
                </a:solidFill>
                <a:effectLst/>
                <a:latin typeface="+mn-lt"/>
                <a:ea typeface="+mn-ea"/>
                <a:cs typeface="+mn-cs"/>
              </a:rPr>
              <a:t>，依赖符号逻辑，采用</a:t>
            </a:r>
            <a:r>
              <a:rPr lang="zh-CN" altLang="zh-CN" sz="1200" b="1" kern="1200" dirty="0">
                <a:solidFill>
                  <a:schemeClr val="tx1"/>
                </a:solidFill>
                <a:effectLst/>
                <a:latin typeface="+mn-lt"/>
                <a:ea typeface="+mn-ea"/>
                <a:cs typeface="+mn-cs"/>
              </a:rPr>
              <a:t>逻辑规则</a:t>
            </a:r>
            <a:r>
              <a:rPr lang="zh-CN" altLang="zh-CN" sz="1200" kern="1200" dirty="0">
                <a:solidFill>
                  <a:schemeClr val="tx1"/>
                </a:solidFill>
                <a:effectLst/>
                <a:latin typeface="+mn-lt"/>
                <a:ea typeface="+mn-ea"/>
                <a:cs typeface="+mn-cs"/>
              </a:rPr>
              <a:t>和</a:t>
            </a:r>
            <a:r>
              <a:rPr lang="zh-CN" altLang="zh-CN" sz="1200" b="1" kern="1200" dirty="0">
                <a:solidFill>
                  <a:schemeClr val="tx1"/>
                </a:solidFill>
                <a:effectLst/>
                <a:latin typeface="+mn-lt"/>
                <a:ea typeface="+mn-ea"/>
                <a:cs typeface="+mn-cs"/>
              </a:rPr>
              <a:t>符号表示</a:t>
            </a:r>
            <a:r>
              <a:rPr lang="zh-CN" altLang="zh-CN" sz="1200" kern="1200" dirty="0">
                <a:solidFill>
                  <a:schemeClr val="tx1"/>
                </a:solidFill>
                <a:effectLst/>
                <a:latin typeface="+mn-lt"/>
                <a:ea typeface="+mn-ea"/>
                <a:cs typeface="+mn-cs"/>
              </a:rPr>
              <a:t>来封装知识和促进推理过程。这种方法的一个典型例子是基于知识的</a:t>
            </a:r>
            <a:r>
              <a:rPr lang="en-US" altLang="zh-CN" sz="1200" kern="1200" dirty="0" err="1">
                <a:solidFill>
                  <a:schemeClr val="tx1"/>
                </a:solidFill>
                <a:effectLst/>
                <a:latin typeface="+mn-lt"/>
                <a:ea typeface="+mn-ea"/>
                <a:cs typeface="+mn-cs"/>
                <a:hlinkClick r:id="rId4"/>
              </a:rPr>
              <a:t>专家系统</a:t>
            </a:r>
            <a:r>
              <a:rPr lang="zh-CN" altLang="zh-CN"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②</a:t>
            </a:r>
            <a:r>
              <a:rPr lang="zh-CN" altLang="zh-CN" sz="1200" kern="1200" dirty="0">
                <a:solidFill>
                  <a:schemeClr val="tx1"/>
                </a:solidFill>
                <a:effectLst/>
                <a:latin typeface="+mn-lt"/>
                <a:ea typeface="+mn-ea"/>
                <a:cs typeface="+mn-cs"/>
              </a:rPr>
              <a:t>与</a:t>
            </a:r>
            <a:r>
              <a:rPr lang="en-US" altLang="zh-CN" sz="1200" kern="1200" dirty="0">
                <a:solidFill>
                  <a:schemeClr val="tx1"/>
                </a:solidFill>
                <a:effectLst/>
                <a:latin typeface="+mn-lt"/>
                <a:ea typeface="+mn-ea"/>
                <a:cs typeface="+mn-cs"/>
              </a:rPr>
              <a:t>Symbolic Agent</a:t>
            </a:r>
            <a:r>
              <a:rPr lang="zh-CN" altLang="zh-CN" sz="1200" kern="1200" dirty="0">
                <a:solidFill>
                  <a:schemeClr val="tx1"/>
                </a:solidFill>
                <a:effectLst/>
                <a:latin typeface="+mn-lt"/>
                <a:ea typeface="+mn-ea"/>
                <a:cs typeface="+mn-cs"/>
              </a:rPr>
              <a:t>不同，</a:t>
            </a:r>
            <a:r>
              <a:rPr lang="en-US" altLang="zh-CN" sz="1200" kern="1200" dirty="0">
                <a:solidFill>
                  <a:schemeClr val="tx1"/>
                </a:solidFill>
                <a:effectLst/>
                <a:latin typeface="+mn-lt"/>
                <a:ea typeface="+mn-ea"/>
                <a:cs typeface="+mn-cs"/>
              </a:rPr>
              <a:t>Reactive Agent</a:t>
            </a:r>
            <a:r>
              <a:rPr lang="zh-CN" altLang="zh-CN" sz="1200" b="1" kern="1200" dirty="0">
                <a:solidFill>
                  <a:schemeClr val="tx1"/>
                </a:solidFill>
                <a:effectLst/>
                <a:latin typeface="+mn-lt"/>
                <a:ea typeface="+mn-ea"/>
                <a:cs typeface="+mn-cs"/>
              </a:rPr>
              <a:t>主要关注</a:t>
            </a:r>
            <a:r>
              <a:rPr lang="en-US" altLang="zh-CN" sz="1200" b="1" kern="1200" dirty="0">
                <a:solidFill>
                  <a:schemeClr val="tx1"/>
                </a:solidFill>
                <a:effectLst/>
                <a:latin typeface="+mn-lt"/>
                <a:ea typeface="+mn-ea"/>
                <a:cs typeface="+mn-cs"/>
              </a:rPr>
              <a:t>Agent</a:t>
            </a:r>
            <a:r>
              <a:rPr lang="zh-CN" altLang="zh-CN" sz="1200" b="1" kern="1200" dirty="0">
                <a:solidFill>
                  <a:schemeClr val="tx1"/>
                </a:solidFill>
                <a:effectLst/>
                <a:latin typeface="+mn-lt"/>
                <a:ea typeface="+mn-ea"/>
                <a:cs typeface="+mn-cs"/>
              </a:rPr>
              <a:t>与其</a:t>
            </a:r>
            <a:r>
              <a:rPr lang="en-US" altLang="zh-CN" sz="1200" b="1" kern="1200" dirty="0">
                <a:solidFill>
                  <a:schemeClr val="tx1"/>
                </a:solidFill>
                <a:effectLst/>
                <a:latin typeface="+mn-lt"/>
                <a:ea typeface="+mn-ea"/>
                <a:cs typeface="+mn-cs"/>
              </a:rPr>
              <a:t>Environment</a:t>
            </a:r>
            <a:r>
              <a:rPr lang="zh-CN" altLang="zh-CN" sz="1200" b="1" kern="1200" dirty="0">
                <a:solidFill>
                  <a:schemeClr val="tx1"/>
                </a:solidFill>
                <a:effectLst/>
                <a:latin typeface="+mn-lt"/>
                <a:ea typeface="+mn-ea"/>
                <a:cs typeface="+mn-cs"/>
              </a:rPr>
              <a:t>之间的交互，强调快速和实时响应</a:t>
            </a:r>
            <a:endParaRPr lang="en-US" altLang="zh-CN" sz="1200" b="1"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③</a:t>
            </a:r>
            <a:r>
              <a:rPr lang="zh-CN" altLang="zh-CN" sz="1200" kern="1200" dirty="0">
                <a:solidFill>
                  <a:schemeClr val="tx1"/>
                </a:solidFill>
                <a:effectLst/>
                <a:latin typeface="+mn-lt"/>
                <a:ea typeface="+mn-ea"/>
                <a:cs typeface="+mn-cs"/>
              </a:rPr>
              <a:t>该领域的主要关注点是如何</a:t>
            </a:r>
            <a:r>
              <a:rPr lang="zh-CN" altLang="zh-CN" sz="1200" b="1" kern="1200" dirty="0">
                <a:solidFill>
                  <a:schemeClr val="tx1"/>
                </a:solidFill>
                <a:effectLst/>
                <a:latin typeface="+mn-lt"/>
                <a:ea typeface="+mn-ea"/>
                <a:cs typeface="+mn-cs"/>
              </a:rPr>
              <a:t>让</a:t>
            </a:r>
            <a:r>
              <a:rPr lang="en-US" altLang="zh-CN" sz="1200" b="1" kern="1200" dirty="0">
                <a:solidFill>
                  <a:schemeClr val="tx1"/>
                </a:solidFill>
                <a:effectLst/>
                <a:latin typeface="+mn-lt"/>
                <a:ea typeface="+mn-ea"/>
                <a:cs typeface="+mn-cs"/>
              </a:rPr>
              <a:t>Agent</a:t>
            </a:r>
            <a:r>
              <a:rPr lang="zh-CN" altLang="zh-CN" sz="1200" b="1" kern="1200" dirty="0">
                <a:solidFill>
                  <a:schemeClr val="tx1"/>
                </a:solidFill>
                <a:effectLst/>
                <a:latin typeface="+mn-lt"/>
                <a:ea typeface="+mn-ea"/>
                <a:cs typeface="+mn-cs"/>
              </a:rPr>
              <a:t>通过与环境的交互进行学习</a:t>
            </a:r>
            <a:r>
              <a:rPr lang="zh-CN" altLang="zh-CN" sz="1200" kern="1200" dirty="0">
                <a:solidFill>
                  <a:schemeClr val="tx1"/>
                </a:solidFill>
                <a:effectLst/>
                <a:latin typeface="+mn-lt"/>
                <a:ea typeface="+mn-ea"/>
                <a:cs typeface="+mn-cs"/>
              </a:rPr>
              <a:t>，使其在特定任务中获得最大的累积奖励。主要基于强化学习算法</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④</a:t>
            </a:r>
            <a:r>
              <a:rPr lang="zh-CN" altLang="en-US" sz="1200" b="0" i="0" kern="1200" dirty="0">
                <a:solidFill>
                  <a:schemeClr val="tx1"/>
                </a:solidFill>
                <a:effectLst/>
                <a:latin typeface="+mn-lt"/>
                <a:ea typeface="+mn-ea"/>
                <a:cs typeface="+mn-cs"/>
              </a:rPr>
              <a:t>具有迁移学习和元学习的智能体。改善了</a:t>
            </a:r>
            <a:r>
              <a:rPr lang="zh-CN" altLang="zh-CN" sz="1200" kern="1200" dirty="0">
                <a:solidFill>
                  <a:schemeClr val="tx1"/>
                </a:solidFill>
                <a:effectLst/>
                <a:latin typeface="+mn-lt"/>
                <a:ea typeface="+mn-ea"/>
                <a:cs typeface="+mn-cs"/>
              </a:rPr>
              <a:t>训练强化学习</a:t>
            </a:r>
            <a:r>
              <a:rPr lang="en-US" altLang="zh-CN" sz="1200" kern="1200" dirty="0">
                <a:solidFill>
                  <a:schemeClr val="tx1"/>
                </a:solidFill>
                <a:effectLst/>
                <a:latin typeface="+mn-lt"/>
                <a:ea typeface="+mn-ea"/>
                <a:cs typeface="+mn-cs"/>
              </a:rPr>
              <a:t>Agent</a:t>
            </a:r>
            <a:r>
              <a:rPr lang="zh-CN" altLang="zh-CN" sz="1200" kern="1200" dirty="0">
                <a:solidFill>
                  <a:schemeClr val="tx1"/>
                </a:solidFill>
                <a:effectLst/>
                <a:latin typeface="+mn-lt"/>
                <a:ea typeface="+mn-ea"/>
                <a:cs typeface="+mn-cs"/>
              </a:rPr>
              <a:t>需要大量样本和较长的训练时间缺乏泛化能力</a:t>
            </a:r>
            <a:r>
              <a:rPr lang="zh-CN" altLang="en-US" sz="1200" kern="1200" dirty="0">
                <a:solidFill>
                  <a:schemeClr val="tx1"/>
                </a:solidFill>
                <a:effectLst/>
                <a:latin typeface="+mn-lt"/>
                <a:ea typeface="+mn-ea"/>
                <a:cs typeface="+mn-cs"/>
              </a:rPr>
              <a:t>的缺点</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⑤</a:t>
            </a:r>
            <a:r>
              <a:rPr lang="zh-CN" altLang="zh-CN" sz="1200" kern="1200" dirty="0">
                <a:solidFill>
                  <a:schemeClr val="tx1"/>
                </a:solidFill>
                <a:effectLst/>
                <a:latin typeface="+mn-lt"/>
                <a:ea typeface="+mn-ea"/>
                <a:cs typeface="+mn-cs"/>
              </a:rPr>
              <a:t>研究人员采用</a:t>
            </a:r>
            <a:r>
              <a:rPr lang="en-US" altLang="zh-CN" sz="1200" kern="1200" dirty="0">
                <a:solidFill>
                  <a:schemeClr val="tx1"/>
                </a:solidFill>
                <a:effectLst/>
                <a:latin typeface="+mn-lt"/>
                <a:ea typeface="+mn-ea"/>
                <a:cs typeface="+mn-cs"/>
              </a:rPr>
              <a:t> LLM </a:t>
            </a:r>
            <a:r>
              <a:rPr lang="zh-CN" altLang="zh-CN" sz="1200" kern="1200" dirty="0">
                <a:solidFill>
                  <a:schemeClr val="tx1"/>
                </a:solidFill>
                <a:effectLst/>
                <a:latin typeface="+mn-lt"/>
                <a:ea typeface="+mn-ea"/>
                <a:cs typeface="+mn-cs"/>
              </a:rPr>
              <a:t>作为这些</a:t>
            </a:r>
            <a:r>
              <a:rPr lang="en-US" altLang="zh-CN" sz="1200" kern="1200" dirty="0">
                <a:solidFill>
                  <a:schemeClr val="tx1"/>
                </a:solidFill>
                <a:effectLst/>
                <a:latin typeface="+mn-lt"/>
                <a:ea typeface="+mn-ea"/>
                <a:cs typeface="+mn-cs"/>
              </a:rPr>
              <a:t>Agent</a:t>
            </a:r>
            <a:r>
              <a:rPr lang="zh-CN" altLang="zh-CN" sz="1200" kern="1200" dirty="0">
                <a:solidFill>
                  <a:schemeClr val="tx1"/>
                </a:solidFill>
                <a:effectLst/>
                <a:latin typeface="+mn-lt"/>
                <a:ea typeface="+mn-ea"/>
                <a:cs typeface="+mn-cs"/>
              </a:rPr>
              <a:t>的大脑或控制器的主要组成部分，并通过</a:t>
            </a:r>
            <a:r>
              <a:rPr lang="en-US" altLang="zh-CN" sz="1200" kern="1200" dirty="0" err="1">
                <a:solidFill>
                  <a:schemeClr val="tx1"/>
                </a:solidFill>
                <a:effectLst/>
                <a:latin typeface="+mn-lt"/>
                <a:ea typeface="+mn-ea"/>
                <a:cs typeface="+mn-cs"/>
                <a:hlinkClick r:id="rId5"/>
              </a:rPr>
              <a:t>多模态感知</a:t>
            </a:r>
            <a:r>
              <a:rPr lang="zh-CN" altLang="zh-CN" sz="1200" kern="1200" dirty="0">
                <a:solidFill>
                  <a:schemeClr val="tx1"/>
                </a:solidFill>
                <a:effectLst/>
                <a:latin typeface="+mn-lt"/>
                <a:ea typeface="+mn-ea"/>
                <a:cs typeface="+mn-cs"/>
              </a:rPr>
              <a:t>和工具利用等策略来扩展其感知和行动空间。</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8787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D7E19-13EB-4582-29DA-D0D5D60432A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9E72BF8-AB1D-774F-D7B9-6C2449B8D11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A562AF1-2AC3-1F6A-659D-DC24CF73F8AC}"/>
              </a:ext>
            </a:extLst>
          </p:cNvPr>
          <p:cNvSpPr>
            <a:spLocks noGrp="1"/>
          </p:cNvSpPr>
          <p:nvPr>
            <p:ph type="body" idx="1"/>
          </p:nvPr>
        </p:nvSpPr>
        <p:spPr/>
        <p:txBody>
          <a:bodyPr/>
          <a:lstStyle/>
          <a:p>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LLM-based Agent </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的工作流程：当人类询问是否会下雨时，感知端（</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Perception</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）将指令转换为 </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LLMs </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可以理解的表示。然后控制端（</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Brain</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）开始根据当前天气和互联网上的天气预报进行推理和行动规划。最后，行动端（</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Action</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）做出响应并将雨伞递给人类。</a:t>
            </a:r>
            <a:endParaRPr lang="en-US" altLang="zh-CN" sz="12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endParaRPr>
          </a:p>
          <a:p>
            <a:endParaRPr lang="zh-CN" altLang="en-US" dirty="0"/>
          </a:p>
        </p:txBody>
      </p:sp>
      <p:sp>
        <p:nvSpPr>
          <p:cNvPr id="4" name="灯片编号占位符 3">
            <a:extLst>
              <a:ext uri="{FF2B5EF4-FFF2-40B4-BE49-F238E27FC236}">
                <a16:creationId xmlns:a16="http://schemas.microsoft.com/office/drawing/2014/main" id="{3014269C-FB94-0D4E-B901-F26901A8FB3D}"/>
              </a:ext>
            </a:extLst>
          </p:cNvPr>
          <p:cNvSpPr>
            <a:spLocks noGrp="1"/>
          </p:cNvSpPr>
          <p:nvPr>
            <p:ph type="sldNum" sz="quarter" idx="5"/>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879007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F1D54-E7E0-BA47-DB4C-FEF45D1FB0E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CB442B8-4AC4-60DB-6734-3556131D8CD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E8C48C2-9571-BDC2-2E19-F6E3DCA8AB23}"/>
              </a:ext>
            </a:extLst>
          </p:cNvPr>
          <p:cNvSpPr>
            <a:spLocks noGrp="1"/>
          </p:cNvSpPr>
          <p:nvPr>
            <p:ph type="body" idx="1"/>
          </p:nvPr>
        </p:nvSpPr>
        <p:spPr/>
        <p:txBody>
          <a:bodyPr/>
          <a:lstStyle/>
          <a:p>
            <a:endParaRPr lang="en-US" altLang="zh-CN" dirty="0"/>
          </a:p>
          <a:p>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图</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LLM-based Agent</a:t>
            </a:r>
            <a:r>
              <a:rPr lang="zh-CN" altLang="zh-CN" sz="1200" kern="1200" dirty="0">
                <a:solidFill>
                  <a:schemeClr val="tx1"/>
                </a:solidFill>
                <a:effectLst/>
                <a:latin typeface="+mn-lt"/>
                <a:ea typeface="+mn-ea"/>
                <a:cs typeface="+mn-cs"/>
              </a:rPr>
              <a:t>的概念框架，由大脑、感知、行动三个部分组成。作为控制器，大脑模块承担记忆、思考和决策等基本任务；感知模块负责感知和处理来自外部环境的多模态信息；行动模块负责使用工具执行任务并影响周围环境。</a:t>
            </a:r>
          </a:p>
          <a:p>
            <a:endParaRPr lang="zh-CN" altLang="en-US" dirty="0"/>
          </a:p>
        </p:txBody>
      </p:sp>
      <p:sp>
        <p:nvSpPr>
          <p:cNvPr id="4" name="灯片编号占位符 3">
            <a:extLst>
              <a:ext uri="{FF2B5EF4-FFF2-40B4-BE49-F238E27FC236}">
                <a16:creationId xmlns:a16="http://schemas.microsoft.com/office/drawing/2014/main" id="{0DE33ADC-EFD7-A669-307E-5779828F9B67}"/>
              </a:ext>
            </a:extLst>
          </p:cNvPr>
          <p:cNvSpPr>
            <a:spLocks noGrp="1"/>
          </p:cNvSpPr>
          <p:nvPr>
            <p:ph type="sldNum" sz="quarter" idx="5"/>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596462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0D78C-96F2-2E78-1A06-30B6E3BAF63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4FD979-CB92-BC9D-027F-FF0E1A5F31F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38FE1FE-508C-D561-041B-4881CF96D3ED}"/>
              </a:ext>
            </a:extLst>
          </p:cNvPr>
          <p:cNvSpPr>
            <a:spLocks noGrp="1"/>
          </p:cNvSpPr>
          <p:nvPr>
            <p:ph type="body" idx="1"/>
          </p:nvPr>
        </p:nvSpPr>
        <p:spPr/>
        <p:txBody>
          <a:bodyPr/>
          <a:lstStyle/>
          <a:p>
            <a:endParaRPr lang="en-US" altLang="zh-CN" dirty="0"/>
          </a:p>
          <a:p>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图</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LLM-based Agent</a:t>
            </a:r>
            <a:r>
              <a:rPr lang="zh-CN" altLang="zh-CN" sz="1200" kern="1200" dirty="0">
                <a:solidFill>
                  <a:schemeClr val="tx1"/>
                </a:solidFill>
                <a:effectLst/>
                <a:latin typeface="+mn-lt"/>
                <a:ea typeface="+mn-ea"/>
                <a:cs typeface="+mn-cs"/>
              </a:rPr>
              <a:t>的概念框架，由大脑、感知、行动三个部分组成。作为控制器，大脑模块承担记忆、思考和决策等基本任务；感知模块负责感知和处理来自外部环境的多模态信息；行动模块负责使用工具执行任务并影响周围环境。</a:t>
            </a:r>
          </a:p>
          <a:p>
            <a:endParaRPr lang="zh-CN" altLang="en-US" dirty="0"/>
          </a:p>
        </p:txBody>
      </p:sp>
      <p:sp>
        <p:nvSpPr>
          <p:cNvPr id="4" name="灯片编号占位符 3">
            <a:extLst>
              <a:ext uri="{FF2B5EF4-FFF2-40B4-BE49-F238E27FC236}">
                <a16:creationId xmlns:a16="http://schemas.microsoft.com/office/drawing/2014/main" id="{7D704ABF-ACB6-8BBD-7B60-C50C940D21B5}"/>
              </a:ext>
            </a:extLst>
          </p:cNvPr>
          <p:cNvSpPr>
            <a:spLocks noGrp="1"/>
          </p:cNvSpPr>
          <p:nvPr>
            <p:ph type="sldNum" sz="quarter" idx="5"/>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576396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301D1-61C5-2553-F5EF-73AE634323E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C45FE8B-19F7-9729-E683-A21C92DA12F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855EFC9-402C-A86C-807E-519821CF6952}"/>
              </a:ext>
            </a:extLst>
          </p:cNvPr>
          <p:cNvSpPr>
            <a:spLocks noGrp="1"/>
          </p:cNvSpPr>
          <p:nvPr>
            <p:ph type="body" idx="1"/>
          </p:nvPr>
        </p:nvSpPr>
        <p:spPr/>
        <p:txBody>
          <a:bodyPr/>
          <a:lstStyle/>
          <a:p>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运行机制：为确保有效交流，</a:t>
            </a:r>
            <a:r>
              <a:rPr lang="zh-CN" altLang="zh-CN" sz="1200" b="0" u="none"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hlinkClick r:id="rId3" action="ppaction://hlinksldjump"/>
              </a:rPr>
              <a:t>自然</a:t>
            </a:r>
            <a:r>
              <a:rPr lang="en-US" altLang="zh-CN" sz="1200" b="0" u="none" dirty="0" err="1">
                <a:solidFill>
                  <a:srgbClr val="191B1F"/>
                </a:solidFill>
                <a:latin typeface="Microsoft YaHei UI" panose="020B0503020204020204" pitchFamily="34" charset="-122"/>
                <a:ea typeface="微软雅黑" panose="020B0503020204020204" pitchFamily="34" charset="-122"/>
                <a:cs typeface="Arial" panose="020B0604020202020204" pitchFamily="34" charset="0"/>
                <a:hlinkClick r:id="rId3" action="ppaction://hlinksldjump"/>
              </a:rPr>
              <a:t>语言交互能力</a:t>
            </a:r>
            <a:r>
              <a:rPr lang="zh-CN"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至关重要。在接收</a:t>
            </a:r>
            <a:r>
              <a:rPr lang="zh-CN" altLang="zh-CN" sz="1200" i="1"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感知模块</a:t>
            </a:r>
            <a:r>
              <a:rPr lang="zh-CN"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处理的信息后，大脑模块首先转向存储，在</a:t>
            </a:r>
            <a:r>
              <a:rPr lang="zh-CN" altLang="zh-CN" sz="1200" b="1"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hlinkClick r:id="rId4" action="ppaction://hlinksldjump"/>
              </a:rPr>
              <a:t>知识</a:t>
            </a:r>
            <a:r>
              <a:rPr lang="zh-CN"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中检索并从</a:t>
            </a:r>
            <a:r>
              <a:rPr lang="zh-CN" altLang="zh-CN" sz="1200" b="1"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hlinkClick r:id="rId2" action="ppaction://hlinksldjump"/>
              </a:rPr>
              <a:t>记忆</a:t>
            </a:r>
            <a:r>
              <a:rPr lang="zh-CN"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中回忆。</a:t>
            </a:r>
            <a:endParaRPr lang="zh-CN" altLang="zh-CN"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endParaRPr>
          </a:p>
          <a:p>
            <a:endParaRPr lang="zh-CN" altLang="en-US" dirty="0"/>
          </a:p>
        </p:txBody>
      </p:sp>
      <p:sp>
        <p:nvSpPr>
          <p:cNvPr id="4" name="灯片编号占位符 3">
            <a:extLst>
              <a:ext uri="{FF2B5EF4-FFF2-40B4-BE49-F238E27FC236}">
                <a16:creationId xmlns:a16="http://schemas.microsoft.com/office/drawing/2014/main" id="{E03CC341-9F0A-DAB8-C705-8510477304C8}"/>
              </a:ext>
            </a:extLst>
          </p:cNvPr>
          <p:cNvSpPr>
            <a:spLocks noGrp="1"/>
          </p:cNvSpPr>
          <p:nvPr>
            <p:ph type="sldNum" sz="quarter" idx="5"/>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2097413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语言是沟通的媒介，其中包含着丰富的信息。得益于</a:t>
            </a:r>
            <a:r>
              <a:rPr lang="en-US" altLang="zh-CN" sz="1200" kern="1200" dirty="0">
                <a:solidFill>
                  <a:schemeClr val="tx1"/>
                </a:solidFill>
                <a:effectLst/>
                <a:latin typeface="+mn-lt"/>
                <a:ea typeface="+mn-ea"/>
                <a:cs typeface="+mn-cs"/>
              </a:rPr>
              <a:t> LLMs </a:t>
            </a:r>
            <a:r>
              <a:rPr lang="zh-CN" altLang="zh-CN" sz="1200" kern="1200" dirty="0">
                <a:solidFill>
                  <a:schemeClr val="tx1"/>
                </a:solidFill>
                <a:effectLst/>
                <a:latin typeface="+mn-lt"/>
                <a:ea typeface="+mn-ea"/>
                <a:cs typeface="+mn-cs"/>
              </a:rPr>
              <a:t>强大的自然语言生成和理解能力，智能智能体能够通过自然语言与外界进行多轮交互，进而实现目标。</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1694989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基于大批量语料训练的</a:t>
            </a:r>
            <a:r>
              <a:rPr lang="en-US" altLang="zh-CN" sz="1200" kern="1200" dirty="0">
                <a:solidFill>
                  <a:schemeClr val="tx1"/>
                </a:solidFill>
                <a:effectLst/>
                <a:latin typeface="+mn-lt"/>
                <a:ea typeface="+mn-ea"/>
                <a:cs typeface="+mn-cs"/>
              </a:rPr>
              <a:t> LLMs</a:t>
            </a:r>
            <a:r>
              <a:rPr lang="zh-CN" altLang="zh-CN" sz="1200" kern="1200" dirty="0">
                <a:solidFill>
                  <a:schemeClr val="tx1"/>
                </a:solidFill>
                <a:effectLst/>
                <a:latin typeface="+mn-lt"/>
                <a:ea typeface="+mn-ea"/>
                <a:cs typeface="+mn-cs"/>
              </a:rPr>
              <a:t>，拥有了存储海量知识（</a:t>
            </a:r>
            <a:r>
              <a:rPr lang="en-US" altLang="zh-CN" sz="1200" kern="1200" dirty="0">
                <a:solidFill>
                  <a:schemeClr val="tx1"/>
                </a:solidFill>
                <a:effectLst/>
                <a:latin typeface="+mn-lt"/>
                <a:ea typeface="+mn-ea"/>
                <a:cs typeface="+mn-cs"/>
              </a:rPr>
              <a:t>Knowledge</a:t>
            </a:r>
            <a:r>
              <a:rPr lang="zh-CN" altLang="zh-CN" sz="1200" kern="1200" dirty="0">
                <a:solidFill>
                  <a:schemeClr val="tx1"/>
                </a:solidFill>
                <a:effectLst/>
                <a:latin typeface="+mn-lt"/>
                <a:ea typeface="+mn-ea"/>
                <a:cs typeface="+mn-cs"/>
              </a:rPr>
              <a:t>）的能力。除了语言知识以外，常识知识和专业技能知识都是</a:t>
            </a:r>
            <a:r>
              <a:rPr lang="en-US" altLang="zh-CN" sz="1200" kern="1200" dirty="0">
                <a:solidFill>
                  <a:schemeClr val="tx1"/>
                </a:solidFill>
                <a:effectLst/>
                <a:latin typeface="+mn-lt"/>
                <a:ea typeface="+mn-ea"/>
                <a:cs typeface="+mn-cs"/>
              </a:rPr>
              <a:t> LLM-based Agents </a:t>
            </a:r>
            <a:r>
              <a:rPr lang="zh-CN" altLang="zh-CN" sz="1200" kern="1200" dirty="0">
                <a:solidFill>
                  <a:schemeClr val="tx1"/>
                </a:solidFill>
                <a:effectLst/>
                <a:latin typeface="+mn-lt"/>
                <a:ea typeface="+mn-ea"/>
                <a:cs typeface="+mn-cs"/>
              </a:rPr>
              <a:t>的重要组成部分。</a:t>
            </a:r>
            <a:endParaRPr lang="en-US" altLang="zh-CN" sz="1200" kern="1200" dirty="0">
              <a:solidFill>
                <a:schemeClr val="tx1"/>
              </a:solidFill>
              <a:effectLst/>
              <a:latin typeface="+mn-lt"/>
              <a:ea typeface="+mn-ea"/>
              <a:cs typeface="+mn-cs"/>
            </a:endParaRPr>
          </a:p>
          <a:p>
            <a:r>
              <a:rPr lang="zh-CN" altLang="en-US" sz="1200" b="1" kern="1200" dirty="0">
                <a:solidFill>
                  <a:schemeClr val="tx1"/>
                </a:solidFill>
                <a:effectLst/>
                <a:latin typeface="+mn-lt"/>
                <a:ea typeface="+mn-ea"/>
                <a:cs typeface="+mn-cs"/>
              </a:rPr>
              <a:t>常识知识：</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例如，人们通常知道药是用来治病的，伞是用来防雨的。这些信息通常不会在上下文中明确提及。因此，缺乏相应常识性知识的模型可能无法理解或误解其中的含义。同样，缺乏常识性知识的</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Agent</a:t>
            </a:r>
            <a:r>
              <a:rPr lang="zh-CN" altLang="en-US"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可能会做出错误的决定，比如在下大雨时不打伞。</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943884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在本文的框架中，“记忆”存储了</a:t>
            </a:r>
            <a:r>
              <a:rPr lang="en-US" altLang="zh-CN" sz="1200" kern="1200" dirty="0">
                <a:solidFill>
                  <a:schemeClr val="tx1"/>
                </a:solidFill>
                <a:effectLst/>
                <a:latin typeface="+mn-lt"/>
                <a:ea typeface="+mn-ea"/>
                <a:cs typeface="+mn-cs"/>
              </a:rPr>
              <a:t>Agent</a:t>
            </a:r>
            <a:r>
              <a:rPr lang="zh-CN" altLang="zh-CN" sz="1200" kern="1200" dirty="0">
                <a:solidFill>
                  <a:schemeClr val="tx1"/>
                </a:solidFill>
                <a:effectLst/>
                <a:latin typeface="+mn-lt"/>
                <a:ea typeface="+mn-ea"/>
                <a:cs typeface="+mn-cs"/>
              </a:rPr>
              <a:t>过去的观察、思考和行动序列。通过特定的记忆机制，智能体可以有效地反思并应用先前的策略，使其借鉴过去的经验来适应陌生的环境。</a:t>
            </a: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此外，记忆的检索方法也很重要，只有检索到合适的内容，智能体才能够访问到最相关和准确的信息。</a:t>
            </a:r>
          </a:p>
          <a:p>
            <a:pPr marL="0" marR="0" indent="0" algn="l" defTabSz="914400" rtl="0" eaLnBrk="1" fontAlgn="auto" latinLnBrk="0" hangingPunct="1">
              <a:lnSpc>
                <a:spcPct val="100000"/>
              </a:lnSpc>
              <a:spcBef>
                <a:spcPts val="0"/>
              </a:spcBef>
              <a:spcAft>
                <a:spcPts val="0"/>
              </a:spcAft>
              <a:buClrTx/>
              <a:buSzTx/>
              <a:buFontTx/>
              <a:buNone/>
              <a:tabLst/>
              <a:defRPr/>
            </a:pP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1706271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lvl="0" indent="0">
              <a:spcAft>
                <a:spcPts val="1200"/>
              </a:spcAft>
              <a:buSzPts val="1000"/>
              <a:buFont typeface="Symbol" panose="05050102010706020507" pitchFamily="18" charset="2"/>
              <a:buNone/>
              <a:tabLst>
                <a:tab pos="457200" algn="l"/>
              </a:tabLst>
            </a:pPr>
            <a:r>
              <a:rPr lang="zh-CN"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计划制定（</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Plan Formulation</a:t>
            </a:r>
            <a:r>
              <a:rPr lang="zh-CN"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）：智能体将复杂任务分解为更易于管理的子任务。例如：一次性分解再按顺序执行、逐步规划并执行、多路规划并选取最优路径等。</a:t>
            </a:r>
            <a:endPar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endParaRPr>
          </a:p>
          <a:p>
            <a:pPr marL="0" lvl="0" indent="0">
              <a:spcAft>
                <a:spcPts val="1200"/>
              </a:spcAft>
              <a:buSzPts val="1000"/>
              <a:buFont typeface="Symbol" panose="05050102010706020507" pitchFamily="18" charset="2"/>
              <a:buNone/>
              <a:tabLst>
                <a:tab pos="457200" algn="l"/>
              </a:tabLst>
            </a:pPr>
            <a:r>
              <a:rPr lang="zh-CN"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计划反思（</a:t>
            </a:r>
            <a:r>
              <a:rPr lang="en-US"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Plan Reflection</a:t>
            </a:r>
            <a:r>
              <a:rPr lang="zh-CN" altLang="zh-CN" sz="12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）：在制定计划后，可以进行反思并评估其优劣。这种反思一般来自三个方面：借助内部反馈机制；与人类互动获得反馈；从环境中获得反馈。</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848536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文本输入、视觉输入、听觉输入、其他输入</a:t>
            </a:r>
            <a:endParaRPr lang="en-US" altLang="zh-CN" sz="1800" b="1"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b="1" i="1"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视觉输入</a:t>
            </a:r>
            <a:r>
              <a:rPr lang="zh-CN"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通常包含大量有关世界的信息，包括</a:t>
            </a:r>
            <a:r>
              <a:rPr lang="en-US"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Agent</a:t>
            </a:r>
            <a:r>
              <a:rPr lang="zh-CN"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周围环境中物体的属性、空间关系、场景布局等。</a:t>
            </a:r>
            <a:endParaRPr lang="en-US" altLang="zh-CN" sz="1800" dirty="0">
              <a:solidFill>
                <a:srgbClr val="191B1F"/>
              </a:solidFill>
              <a:effectLst/>
              <a:ea typeface="微软雅黑" panose="020B0503020204020204" pitchFamily="34" charset="-122"/>
              <a:cs typeface="Arial" panose="020B0604020202020204" pitchFamily="34" charset="0"/>
            </a:endParaRPr>
          </a:p>
          <a:p>
            <a:r>
              <a:rPr lang="zh-CN" altLang="zh-CN" sz="1800" b="1" i="1" dirty="0">
                <a:solidFill>
                  <a:srgbClr val="191B1F"/>
                </a:solidFill>
                <a:effectLst/>
                <a:ea typeface="微软雅黑" panose="020B0503020204020204" pitchFamily="34" charset="-122"/>
                <a:cs typeface="Arial" panose="020B0604020202020204" pitchFamily="34" charset="0"/>
              </a:rPr>
              <a:t>听觉</a:t>
            </a:r>
            <a:r>
              <a:rPr lang="zh-CN" altLang="zh-CN" sz="1800" dirty="0">
                <a:solidFill>
                  <a:srgbClr val="191B1F"/>
                </a:solidFill>
                <a:effectLst/>
                <a:ea typeface="微软雅黑" panose="020B0503020204020204" pitchFamily="34" charset="-122"/>
                <a:cs typeface="Arial" panose="020B0604020202020204" pitchFamily="34" charset="0"/>
              </a:rPr>
              <a:t>也是人类感知中的重要组成部分。由于</a:t>
            </a:r>
            <a:r>
              <a:rPr lang="en-US" altLang="zh-CN" sz="1800" dirty="0">
                <a:solidFill>
                  <a:srgbClr val="191B1F"/>
                </a:solidFill>
                <a:effectLst/>
                <a:ea typeface="微软雅黑" panose="020B0503020204020204" pitchFamily="34" charset="-122"/>
                <a:cs typeface="Arial" panose="020B0604020202020204" pitchFamily="34" charset="0"/>
              </a:rPr>
              <a:t> LLMs </a:t>
            </a:r>
            <a:r>
              <a:rPr lang="zh-CN" altLang="zh-CN" sz="1800" dirty="0">
                <a:solidFill>
                  <a:srgbClr val="191B1F"/>
                </a:solidFill>
                <a:effectLst/>
                <a:ea typeface="微软雅黑" panose="020B0503020204020204" pitchFamily="34" charset="-122"/>
                <a:cs typeface="Arial" panose="020B0604020202020204" pitchFamily="34" charset="0"/>
              </a:rPr>
              <a:t>有着优秀的工具调用能力，一个直观的想法就是：智能体可以将</a:t>
            </a:r>
            <a:r>
              <a:rPr lang="en-US" altLang="zh-CN" sz="1800" dirty="0">
                <a:solidFill>
                  <a:srgbClr val="191B1F"/>
                </a:solidFill>
                <a:effectLst/>
                <a:ea typeface="微软雅黑" panose="020B0503020204020204" pitchFamily="34" charset="-122"/>
                <a:cs typeface="Arial" panose="020B0604020202020204" pitchFamily="34" charset="0"/>
              </a:rPr>
              <a:t> LLMs </a:t>
            </a:r>
            <a:r>
              <a:rPr lang="zh-CN" altLang="zh-CN" sz="1800" dirty="0">
                <a:solidFill>
                  <a:srgbClr val="191B1F"/>
                </a:solidFill>
                <a:effectLst/>
                <a:ea typeface="微软雅黑" panose="020B0503020204020204" pitchFamily="34" charset="-122"/>
                <a:cs typeface="Arial" panose="020B0604020202020204" pitchFamily="34" charset="0"/>
              </a:rPr>
              <a:t>作为控制枢纽，通过</a:t>
            </a:r>
            <a:r>
              <a:rPr lang="zh-CN" altLang="zh-CN" sz="1800" b="1" dirty="0">
                <a:solidFill>
                  <a:srgbClr val="191B1F"/>
                </a:solidFill>
                <a:effectLst/>
                <a:ea typeface="微软雅黑" panose="020B0503020204020204" pitchFamily="34" charset="-122"/>
                <a:cs typeface="Arial" panose="020B0604020202020204" pitchFamily="34" charset="0"/>
              </a:rPr>
              <a:t>级联</a:t>
            </a:r>
            <a:r>
              <a:rPr lang="zh-CN" altLang="zh-CN" sz="1800" dirty="0">
                <a:solidFill>
                  <a:srgbClr val="191B1F"/>
                </a:solidFill>
                <a:effectLst/>
                <a:ea typeface="微软雅黑" panose="020B0503020204020204" pitchFamily="34" charset="-122"/>
                <a:cs typeface="Arial" panose="020B0604020202020204" pitchFamily="34" charset="0"/>
              </a:rPr>
              <a:t>的方式调用现有的工具集或者专家模型，感知音频信息。</a:t>
            </a:r>
            <a:endParaRPr lang="en-US" altLang="zh-CN" sz="1800" dirty="0">
              <a:solidFill>
                <a:srgbClr val="191B1F"/>
              </a:solidFill>
              <a:effectLst/>
              <a:ea typeface="微软雅黑" panose="020B0503020204020204" pitchFamily="34" charset="-122"/>
              <a:cs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841481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191B1F"/>
                </a:solidFill>
                <a:effectLst/>
                <a:ea typeface="微软雅黑" panose="020B0503020204020204" pitchFamily="34" charset="-122"/>
                <a:cs typeface="Arial" panose="020B0604020202020204" pitchFamily="34" charset="0"/>
              </a:rPr>
              <a:t>人类通过大脑处理感知信息并做出决策，而具备复杂认知和感知能力的</a:t>
            </a:r>
            <a:r>
              <a:rPr lang="en-US" altLang="zh-CN" sz="1800" dirty="0">
                <a:solidFill>
                  <a:srgbClr val="191B1F"/>
                </a:solidFill>
                <a:effectLst/>
                <a:ea typeface="微软雅黑" panose="020B0503020204020204" pitchFamily="34" charset="-122"/>
                <a:cs typeface="Arial" panose="020B0604020202020204" pitchFamily="34" charset="0"/>
              </a:rPr>
              <a:t>Agent</a:t>
            </a:r>
            <a:r>
              <a:rPr lang="zh-CN" altLang="zh-CN" sz="1800" dirty="0">
                <a:solidFill>
                  <a:srgbClr val="191B1F"/>
                </a:solidFill>
                <a:effectLst/>
                <a:ea typeface="微软雅黑" panose="020B0503020204020204" pitchFamily="34" charset="-122"/>
                <a:cs typeface="Arial" panose="020B0604020202020204" pitchFamily="34" charset="0"/>
              </a:rPr>
              <a:t>也能模仿这一过程，通过行动模块与环境互动</a:t>
            </a:r>
            <a:r>
              <a:rPr lang="zh-CN" altLang="en-US" sz="1800" dirty="0">
                <a:solidFill>
                  <a:srgbClr val="191B1F"/>
                </a:solidFill>
                <a:effectLst/>
                <a:ea typeface="微软雅黑" panose="020B0503020204020204" pitchFamily="34" charset="-122"/>
                <a:cs typeface="Arial" panose="020B0604020202020204" pitchFamily="34" charset="0"/>
              </a:rPr>
              <a:t>。</a:t>
            </a:r>
            <a:endParaRPr lang="en-US" altLang="zh-CN" sz="1800" dirty="0">
              <a:solidFill>
                <a:srgbClr val="191B1F"/>
              </a:solidFill>
              <a:effectLst/>
              <a:ea typeface="微软雅黑" panose="020B0503020204020204" pitchFamily="34" charset="-122"/>
              <a:cs typeface="Arial" panose="020B0604020202020204" pitchFamily="34" charset="0"/>
            </a:endParaRPr>
          </a:p>
          <a:p>
            <a:r>
              <a:rPr lang="zh-CN" altLang="en-US" sz="1800" dirty="0">
                <a:solidFill>
                  <a:srgbClr val="191B1F"/>
                </a:solidFill>
                <a:effectLst/>
                <a:ea typeface="微软雅黑" panose="020B0503020204020204" pitchFamily="34" charset="-122"/>
                <a:cs typeface="Arial" panose="020B0604020202020204" pitchFamily="34" charset="0"/>
              </a:rPr>
              <a:t>人和动物的根本区别是会不会使用工具。</a:t>
            </a:r>
            <a:r>
              <a:rPr lang="zh-CN" altLang="zh-CN" sz="1800" dirty="0">
                <a:solidFill>
                  <a:srgbClr val="191B1F"/>
                </a:solidFill>
                <a:effectLst/>
                <a:ea typeface="微软雅黑" panose="020B0503020204020204" pitchFamily="34" charset="-122"/>
                <a:cs typeface="Arial" panose="020B0604020202020204" pitchFamily="34" charset="0"/>
              </a:rPr>
              <a:t>工具作为使用者能力的扩展，可以在专业性、事实性、可解释性等方面提供帮助。例如，可以通过使用计算器来计算数学问题。</a:t>
            </a:r>
            <a:r>
              <a:rPr lang="zh-CN" altLang="zh-CN" sz="1800" b="1" i="1" dirty="0">
                <a:solidFill>
                  <a:srgbClr val="191B1F"/>
                </a:solidFill>
                <a:effectLst/>
                <a:ea typeface="微软雅黑" panose="020B0503020204020204" pitchFamily="34" charset="-122"/>
                <a:cs typeface="Arial" panose="020B0604020202020204" pitchFamily="34" charset="0"/>
              </a:rPr>
              <a:t>另外，</a:t>
            </a:r>
            <a:r>
              <a:rPr lang="zh-CN" altLang="zh-CN" sz="1800" dirty="0">
                <a:solidFill>
                  <a:srgbClr val="191B1F"/>
                </a:solidFill>
                <a:effectLst/>
                <a:ea typeface="微软雅黑" panose="020B0503020204020204" pitchFamily="34" charset="-122"/>
                <a:cs typeface="Arial" panose="020B0604020202020204" pitchFamily="34" charset="0"/>
              </a:rPr>
              <a:t>工具也可以</a:t>
            </a:r>
            <a:r>
              <a:rPr lang="zh-CN" altLang="zh-CN" sz="1800" b="1" dirty="0">
                <a:solidFill>
                  <a:srgbClr val="191B1F"/>
                </a:solidFill>
                <a:effectLst/>
                <a:ea typeface="微软雅黑" panose="020B0503020204020204" pitchFamily="34" charset="-122"/>
                <a:cs typeface="Arial" panose="020B0604020202020204" pitchFamily="34" charset="0"/>
              </a:rPr>
              <a:t>扩展智能智能体的行动空间</a:t>
            </a:r>
            <a:r>
              <a:rPr lang="zh-CN" altLang="zh-CN" sz="1800" dirty="0">
                <a:solidFill>
                  <a:srgbClr val="191B1F"/>
                </a:solidFill>
                <a:effectLst/>
                <a:ea typeface="微软雅黑" panose="020B0503020204020204" pitchFamily="34" charset="-122"/>
                <a:cs typeface="Arial" panose="020B0604020202020204" pitchFamily="34" charset="0"/>
              </a:rPr>
              <a:t>。例如，通过调用语音生成、图像生成等专家模型，来获得多模态的行动方式。</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1839575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当下，</a:t>
            </a:r>
            <a:r>
              <a:rPr lang="en-US"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LLM-based Agents </a:t>
            </a:r>
            <a:r>
              <a:rPr lang="zh-CN"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已经展现出了令人瞩目的多样性和强大性能。</a:t>
            </a:r>
            <a:r>
              <a:rPr lang="en-US" altLang="zh-CN" sz="1800" dirty="0" err="1">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AutoGPT</a:t>
            </a:r>
            <a:r>
              <a:rPr lang="zh-CN"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a:t>
            </a:r>
            <a:r>
              <a:rPr lang="en-US"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MetaGPT</a:t>
            </a:r>
            <a:r>
              <a:rPr lang="zh-CN"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a:t>
            </a:r>
            <a:r>
              <a:rPr lang="en-US"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CAMEL </a:t>
            </a:r>
            <a:r>
              <a:rPr lang="zh-CN"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以及</a:t>
            </a:r>
            <a:r>
              <a:rPr lang="en-US"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 GPT Engineer </a:t>
            </a:r>
            <a:r>
              <a:rPr lang="zh-CN" altLang="zh-CN" sz="1800" dirty="0">
                <a:solidFill>
                  <a:srgbClr val="191B1F"/>
                </a:solidFill>
                <a:effectLst/>
                <a:latin typeface="Microsoft YaHei UI" panose="020B0503020204020204" pitchFamily="34" charset="-122"/>
                <a:ea typeface="微软雅黑" panose="020B0503020204020204" pitchFamily="34" charset="-122"/>
                <a:cs typeface="Arial" panose="020B0604020202020204" pitchFamily="34" charset="0"/>
              </a:rPr>
              <a:t>等耳熟能详的应用实例正在以前所未有的速度蓬勃发展。</a:t>
            </a:r>
            <a:endParaRPr lang="zh-CN" altLang="zh-CN" sz="1800" dirty="0">
              <a:effectLst/>
              <a:latin typeface="Microsoft YaHei UI" panose="020B0503020204020204" pitchFamily="34" charset="-122"/>
              <a:ea typeface="Microsoft YaHei UI" panose="020B0503020204020204" pitchFamily="34" charset="-122"/>
              <a:cs typeface="Arial" panose="020B0604020202020204" pitchFamily="34" charset="0"/>
            </a:endParaRPr>
          </a:p>
          <a:p>
            <a:r>
              <a:rPr lang="zh-CN" altLang="zh-CN" sz="1800" dirty="0">
                <a:solidFill>
                  <a:srgbClr val="191B1F"/>
                </a:solidFill>
                <a:effectLst/>
                <a:ea typeface="微软雅黑" panose="020B0503020204020204" pitchFamily="34" charset="-122"/>
                <a:cs typeface="Arial" panose="020B0604020202020204" pitchFamily="34" charset="0"/>
              </a:rPr>
              <a:t>作为一个</a:t>
            </a:r>
            <a:r>
              <a:rPr lang="en-US" altLang="zh-CN" sz="1800" dirty="0">
                <a:solidFill>
                  <a:srgbClr val="191B1F"/>
                </a:solidFill>
                <a:effectLst/>
                <a:ea typeface="微软雅黑" panose="020B0503020204020204" pitchFamily="34" charset="-122"/>
                <a:cs typeface="Arial" panose="020B0604020202020204" pitchFamily="34" charset="0"/>
              </a:rPr>
              <a:t>LLM-based Agent</a:t>
            </a:r>
            <a:r>
              <a:rPr lang="zh-CN" altLang="zh-CN" sz="1800" dirty="0">
                <a:solidFill>
                  <a:srgbClr val="191B1F"/>
                </a:solidFill>
                <a:effectLst/>
                <a:ea typeface="微软雅黑" panose="020B0503020204020204" pitchFamily="34" charset="-122"/>
                <a:cs typeface="Arial" panose="020B0604020202020204" pitchFamily="34" charset="0"/>
              </a:rPr>
              <a:t>，其设计目标应始终对人类有益，也就是说，人类可以利用人工智能造福人类。</a:t>
            </a:r>
            <a:r>
              <a:rPr lang="zh-CN" altLang="en-US" sz="1800" b="1" i="1" dirty="0">
                <a:solidFill>
                  <a:srgbClr val="191B1F"/>
                </a:solidFill>
                <a:effectLst/>
                <a:ea typeface="微软雅黑" panose="020B0503020204020204" pitchFamily="34" charset="-122"/>
                <a:cs typeface="Arial" panose="020B0604020202020204" pitchFamily="34" charset="0"/>
              </a:rPr>
              <a:t>具体来说</a:t>
            </a:r>
            <a:endParaRPr lang="zh-CN" altLang="en-US" b="1" i="1"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2061183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B39F0-3056-5E32-3351-05BACD15AAA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16554D8-1AD6-94AA-DDC7-D5AEF66026F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92D1F0D-CD1D-B016-0411-19413B21B795}"/>
              </a:ext>
            </a:extLst>
          </p:cNvPr>
          <p:cNvSpPr>
            <a:spLocks noGrp="1"/>
          </p:cNvSpPr>
          <p:nvPr>
            <p:ph type="body" idx="1"/>
          </p:nvPr>
        </p:nvSpPr>
        <p:spPr/>
        <p:txBody>
          <a:bodyPr/>
          <a:lstStyle/>
          <a:p>
            <a:r>
              <a:rPr lang="zh-CN" altLang="en-US" dirty="0"/>
              <a:t>大模型微调里的图贴进去</a:t>
            </a:r>
            <a:endParaRPr lang="en-US" altLang="zh-CN" dirty="0"/>
          </a:p>
          <a:p>
            <a:endParaRPr lang="en-US" altLang="zh-CN" dirty="0"/>
          </a:p>
          <a:p>
            <a:r>
              <a:rPr lang="zh-CN" altLang="en-US" sz="1800" b="0" dirty="0">
                <a:solidFill>
                  <a:srgbClr val="000000"/>
                </a:solidFill>
                <a:effectLst/>
                <a:latin typeface="FandolSong-Regular"/>
              </a:rPr>
              <a:t>以旅游为例，一旦用户确定了旅行目的地并将其输入智 能体，智能体就会自动为用户规划好出行方式：</a:t>
            </a:r>
            <a:endParaRPr lang="en-US" altLang="zh-CN" sz="1800" b="0" dirty="0">
              <a:solidFill>
                <a:srgbClr val="000000"/>
              </a:solidFill>
              <a:effectLst/>
              <a:latin typeface="FandolSong-Regular"/>
            </a:endParaRPr>
          </a:p>
          <a:p>
            <a:r>
              <a:rPr lang="zh-CN" altLang="en-US" sz="1800" b="0" dirty="0">
                <a:solidFill>
                  <a:srgbClr val="000000"/>
                </a:solidFill>
                <a:effectLst/>
                <a:latin typeface="FandolSong-Regular"/>
              </a:rPr>
              <a:t>根据用户方便的出行时间段自动选择最符合要求的机票</a:t>
            </a:r>
            <a:r>
              <a:rPr lang="en-US" altLang="zh-CN" sz="1800" b="0" dirty="0">
                <a:solidFill>
                  <a:srgbClr val="000000"/>
                </a:solidFill>
                <a:effectLst/>
                <a:latin typeface="LMRoman10-Regular"/>
              </a:rPr>
              <a:t>/</a:t>
            </a:r>
            <a:r>
              <a:rPr lang="zh-CN" altLang="en-US" sz="1800" b="0" dirty="0">
                <a:solidFill>
                  <a:srgbClr val="000000"/>
                </a:solidFill>
                <a:effectLst/>
                <a:latin typeface="FandolSong-Regular"/>
              </a:rPr>
              <a:t>车票，再估算用户到达目的地的时间并提前订好酒店民宿等。</a:t>
            </a:r>
            <a:endParaRPr lang="en-US" altLang="zh-CN" sz="1800" b="0" dirty="0">
              <a:solidFill>
                <a:srgbClr val="000000"/>
              </a:solidFill>
              <a:effectLst/>
              <a:latin typeface="FandolSong-Regular"/>
            </a:endParaRPr>
          </a:p>
          <a:p>
            <a:endParaRPr lang="en-US" altLang="zh-CN" sz="1800" b="0" dirty="0">
              <a:solidFill>
                <a:srgbClr val="000000"/>
              </a:solidFill>
              <a:effectLst/>
              <a:latin typeface="FandolSong-Regular"/>
            </a:endParaRPr>
          </a:p>
          <a:p>
            <a:r>
              <a:rPr lang="zh-CN" altLang="en-US" sz="1800" b="0" dirty="0">
                <a:solidFill>
                  <a:srgbClr val="000000"/>
                </a:solidFill>
                <a:effectLst/>
                <a:latin typeface="FandolSong-Regular"/>
              </a:rPr>
              <a:t>一 个完整的智能体需要包含以下几个模块：概要分析、记忆存储、目标规划、动作执行。</a:t>
            </a:r>
            <a:endParaRPr lang="zh-CN" altLang="en-US" dirty="0"/>
          </a:p>
          <a:p>
            <a:endParaRPr lang="zh-CN" altLang="en-US" dirty="0"/>
          </a:p>
        </p:txBody>
      </p:sp>
      <p:sp>
        <p:nvSpPr>
          <p:cNvPr id="4" name="灯片编号占位符 3">
            <a:extLst>
              <a:ext uri="{FF2B5EF4-FFF2-40B4-BE49-F238E27FC236}">
                <a16:creationId xmlns:a16="http://schemas.microsoft.com/office/drawing/2014/main" id="{8BEE8530-D70D-E908-7740-048B7E89935E}"/>
              </a:ext>
            </a:extLst>
          </p:cNvPr>
          <p:cNvSpPr>
            <a:spLocks noGrp="1"/>
          </p:cNvSpPr>
          <p:nvPr>
            <p:ph type="sldNum" sz="quarter" idx="5"/>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174251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36405809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5242E-329B-8ADA-337F-C8EBB3BCEEC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F5D4F09-F223-7BC7-8FF5-3E19793C1A3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3F9F0C5-E956-F575-6830-ECCD999272B1}"/>
              </a:ext>
            </a:extLst>
          </p:cNvPr>
          <p:cNvSpPr>
            <a:spLocks noGrp="1"/>
          </p:cNvSpPr>
          <p:nvPr>
            <p:ph type="body" idx="1"/>
          </p:nvPr>
        </p:nvSpPr>
        <p:spPr/>
        <p:txBody>
          <a:bodyPr/>
          <a:lstStyle/>
          <a:p>
            <a:pPr algn="ctr">
              <a:lnSpc>
                <a:spcPct val="150000"/>
              </a:lnSpc>
            </a:pPr>
            <a:r>
              <a:rPr lang="zh-CN" altLang="en-US" sz="1200" b="1" dirty="0">
                <a:solidFill>
                  <a:srgbClr val="000000"/>
                </a:solidFill>
                <a:effectLst/>
                <a:latin typeface="+mn-ea"/>
              </a:rPr>
              <a:t>智能体强大的环境感知、逻辑推理和思维抽象能力</a:t>
            </a:r>
            <a:endParaRPr lang="zh-CN" altLang="en-US" sz="1100" b="1" dirty="0">
              <a:latin typeface="+mn-ea"/>
            </a:endParaRPr>
          </a:p>
        </p:txBody>
      </p:sp>
      <p:sp>
        <p:nvSpPr>
          <p:cNvPr id="4" name="灯片编号占位符 3">
            <a:extLst>
              <a:ext uri="{FF2B5EF4-FFF2-40B4-BE49-F238E27FC236}">
                <a16:creationId xmlns:a16="http://schemas.microsoft.com/office/drawing/2014/main" id="{FD4BDC8A-48BF-90FC-2741-B51F86FA8535}"/>
              </a:ext>
            </a:extLst>
          </p:cNvPr>
          <p:cNvSpPr>
            <a:spLocks noGrp="1"/>
          </p:cNvSpPr>
          <p:nvPr>
            <p:ph type="sldNum" sz="quarter" idx="5"/>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557339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AE6CD-3C7B-CD80-CD22-48B4BCF294B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A5009E6-4C10-9C5A-9746-EBC052DA56E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A1D593F-A121-2AE2-0F16-6BFD62B9F77C}"/>
              </a:ext>
            </a:extLst>
          </p:cNvPr>
          <p:cNvSpPr>
            <a:spLocks noGrp="1"/>
          </p:cNvSpPr>
          <p:nvPr>
            <p:ph type="body" idx="1"/>
          </p:nvPr>
        </p:nvSpPr>
        <p:spPr/>
        <p:txBody>
          <a:bodyPr/>
          <a:lstStyle/>
          <a:p>
            <a:r>
              <a:rPr lang="zh-CN" altLang="en-US" dirty="0"/>
              <a:t>大模型微调里的图贴进去</a:t>
            </a:r>
            <a:endParaRPr lang="en-US" altLang="zh-CN" dirty="0"/>
          </a:p>
          <a:p>
            <a:endParaRPr lang="en-US" altLang="zh-CN" dirty="0"/>
          </a:p>
          <a:p>
            <a:r>
              <a:rPr lang="zh-CN" altLang="en-US" sz="1800" b="0" dirty="0">
                <a:solidFill>
                  <a:srgbClr val="000000"/>
                </a:solidFill>
                <a:effectLst/>
                <a:latin typeface="FandolSong-Regular"/>
              </a:rPr>
              <a:t>以旅游为例，一旦用户确定了旅行目的地并将其输入智 能体，智能体就会自动为用户规划好出行方式：</a:t>
            </a:r>
            <a:endParaRPr lang="en-US" altLang="zh-CN" sz="1800" b="0" dirty="0">
              <a:solidFill>
                <a:srgbClr val="000000"/>
              </a:solidFill>
              <a:effectLst/>
              <a:latin typeface="FandolSong-Regular"/>
            </a:endParaRPr>
          </a:p>
          <a:p>
            <a:r>
              <a:rPr lang="zh-CN" altLang="en-US" sz="1800" b="0" dirty="0">
                <a:solidFill>
                  <a:srgbClr val="000000"/>
                </a:solidFill>
                <a:effectLst/>
                <a:latin typeface="FandolSong-Regular"/>
              </a:rPr>
              <a:t>根据用户方便的出行时间段自动选择最符合要求的机票</a:t>
            </a:r>
            <a:r>
              <a:rPr lang="en-US" altLang="zh-CN" sz="1800" b="0" dirty="0">
                <a:solidFill>
                  <a:srgbClr val="000000"/>
                </a:solidFill>
                <a:effectLst/>
                <a:latin typeface="LMRoman10-Regular"/>
              </a:rPr>
              <a:t>/</a:t>
            </a:r>
            <a:r>
              <a:rPr lang="zh-CN" altLang="en-US" sz="1800" b="0" dirty="0">
                <a:solidFill>
                  <a:srgbClr val="000000"/>
                </a:solidFill>
                <a:effectLst/>
                <a:latin typeface="FandolSong-Regular"/>
              </a:rPr>
              <a:t>车票，再估算用户到达目的地的时间并提前订好酒店民宿等。</a:t>
            </a:r>
            <a:endParaRPr lang="en-US" altLang="zh-CN" sz="1800" b="0" dirty="0">
              <a:solidFill>
                <a:srgbClr val="000000"/>
              </a:solidFill>
              <a:effectLst/>
              <a:latin typeface="FandolSong-Regular"/>
            </a:endParaRPr>
          </a:p>
          <a:p>
            <a:endParaRPr lang="en-US" altLang="zh-CN" sz="1800" b="0" dirty="0">
              <a:solidFill>
                <a:srgbClr val="000000"/>
              </a:solidFill>
              <a:effectLst/>
              <a:latin typeface="FandolSong-Regular"/>
            </a:endParaRPr>
          </a:p>
          <a:p>
            <a:r>
              <a:rPr lang="zh-CN" altLang="en-US" sz="1800" b="0" dirty="0">
                <a:solidFill>
                  <a:srgbClr val="000000"/>
                </a:solidFill>
                <a:effectLst/>
                <a:latin typeface="FandolSong-Regular"/>
              </a:rPr>
              <a:t>一 个完整的智能体需要包含以下几个模块：概要分析、记忆存储、目标规划、动作执行。</a:t>
            </a:r>
            <a:endParaRPr lang="zh-CN" altLang="en-US" dirty="0"/>
          </a:p>
          <a:p>
            <a:endParaRPr lang="zh-CN" altLang="en-US" dirty="0"/>
          </a:p>
        </p:txBody>
      </p:sp>
      <p:sp>
        <p:nvSpPr>
          <p:cNvPr id="4" name="灯片编号占位符 3">
            <a:extLst>
              <a:ext uri="{FF2B5EF4-FFF2-40B4-BE49-F238E27FC236}">
                <a16:creationId xmlns:a16="http://schemas.microsoft.com/office/drawing/2014/main" id="{DE0BE04F-FE44-24E8-AB4E-85A4884F191B}"/>
              </a:ext>
            </a:extLst>
          </p:cNvPr>
          <p:cNvSpPr>
            <a:spLocks noGrp="1"/>
          </p:cNvSpPr>
          <p:nvPr>
            <p:ph type="sldNum" sz="quarter" idx="5"/>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369693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C08BB-1F02-C176-8D0B-FC0777CBEC7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A0C415C-2B1B-75D8-D1F6-A9F69DE66F7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507363B-CB09-22BF-583B-ADA4F533E93B}"/>
              </a:ext>
            </a:extLst>
          </p:cNvPr>
          <p:cNvSpPr>
            <a:spLocks noGrp="1"/>
          </p:cNvSpPr>
          <p:nvPr>
            <p:ph type="body" idx="1"/>
          </p:nvPr>
        </p:nvSpPr>
        <p:spPr/>
        <p:txBody>
          <a:bodyPr/>
          <a:lstStyle/>
          <a:p>
            <a:r>
              <a:rPr lang="zh-CN" altLang="en-US" dirty="0"/>
              <a:t>大模型微调里的图贴进去</a:t>
            </a:r>
            <a:endParaRPr lang="en-US" altLang="zh-CN" dirty="0"/>
          </a:p>
          <a:p>
            <a:endParaRPr lang="en-US" altLang="zh-CN" dirty="0"/>
          </a:p>
          <a:p>
            <a:r>
              <a:rPr lang="zh-CN" altLang="en-US" sz="1800" b="0" dirty="0">
                <a:solidFill>
                  <a:srgbClr val="000000"/>
                </a:solidFill>
                <a:effectLst/>
                <a:latin typeface="FandolSong-Regular"/>
              </a:rPr>
              <a:t>以旅游为例，一旦用户确定了旅行目的地并将其输入智 能体，智能体就会自动为用户规划好出行方式：</a:t>
            </a:r>
            <a:endParaRPr lang="en-US" altLang="zh-CN" sz="1800" b="0" dirty="0">
              <a:solidFill>
                <a:srgbClr val="000000"/>
              </a:solidFill>
              <a:effectLst/>
              <a:latin typeface="FandolSong-Regular"/>
            </a:endParaRPr>
          </a:p>
          <a:p>
            <a:r>
              <a:rPr lang="zh-CN" altLang="en-US" sz="1800" b="0" dirty="0">
                <a:solidFill>
                  <a:srgbClr val="000000"/>
                </a:solidFill>
                <a:effectLst/>
                <a:latin typeface="FandolSong-Regular"/>
              </a:rPr>
              <a:t>根据用户方便的出行时间段自动选择最符合要求的机票</a:t>
            </a:r>
            <a:r>
              <a:rPr lang="en-US" altLang="zh-CN" sz="1800" b="0" dirty="0">
                <a:solidFill>
                  <a:srgbClr val="000000"/>
                </a:solidFill>
                <a:effectLst/>
                <a:latin typeface="LMRoman10-Regular"/>
              </a:rPr>
              <a:t>/</a:t>
            </a:r>
            <a:r>
              <a:rPr lang="zh-CN" altLang="en-US" sz="1800" b="0" dirty="0">
                <a:solidFill>
                  <a:srgbClr val="000000"/>
                </a:solidFill>
                <a:effectLst/>
                <a:latin typeface="FandolSong-Regular"/>
              </a:rPr>
              <a:t>车票，再估算用户到达目的地的时间并提前订好酒店民宿等。</a:t>
            </a:r>
            <a:endParaRPr lang="en-US" altLang="zh-CN" sz="1800" b="0" dirty="0">
              <a:solidFill>
                <a:srgbClr val="000000"/>
              </a:solidFill>
              <a:effectLst/>
              <a:latin typeface="FandolSong-Regular"/>
            </a:endParaRPr>
          </a:p>
          <a:p>
            <a:endParaRPr lang="en-US" altLang="zh-CN" sz="1800" b="0" dirty="0">
              <a:solidFill>
                <a:srgbClr val="000000"/>
              </a:solidFill>
              <a:effectLst/>
              <a:latin typeface="FandolSong-Regular"/>
            </a:endParaRPr>
          </a:p>
          <a:p>
            <a:r>
              <a:rPr lang="zh-CN" altLang="en-US" sz="1800" b="0" dirty="0">
                <a:solidFill>
                  <a:srgbClr val="000000"/>
                </a:solidFill>
                <a:effectLst/>
                <a:latin typeface="FandolSong-Regular"/>
              </a:rPr>
              <a:t>一 个完整的智能体需要包含以下几个模块：概要分析、记忆存储、目标规划、动作执行。</a:t>
            </a:r>
            <a:endParaRPr lang="zh-CN" altLang="en-US" dirty="0"/>
          </a:p>
          <a:p>
            <a:endParaRPr lang="zh-CN" altLang="en-US" dirty="0"/>
          </a:p>
        </p:txBody>
      </p:sp>
      <p:sp>
        <p:nvSpPr>
          <p:cNvPr id="4" name="灯片编号占位符 3">
            <a:extLst>
              <a:ext uri="{FF2B5EF4-FFF2-40B4-BE49-F238E27FC236}">
                <a16:creationId xmlns:a16="http://schemas.microsoft.com/office/drawing/2014/main" id="{0947EB80-19EC-F7B9-8AD7-2AFC186859CF}"/>
              </a:ext>
            </a:extLst>
          </p:cNvPr>
          <p:cNvSpPr>
            <a:spLocks noGrp="1"/>
          </p:cNvSpPr>
          <p:nvPr>
            <p:ph type="sldNum" sz="quarter" idx="5"/>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1026682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FBD7F-BFED-0318-5F91-63CA6614CBF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4D8E27F-CDB7-B478-792B-102F64B5705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83B3B32-1417-0CFD-9D2F-0214AF014EDA}"/>
              </a:ext>
            </a:extLst>
          </p:cNvPr>
          <p:cNvSpPr>
            <a:spLocks noGrp="1"/>
          </p:cNvSpPr>
          <p:nvPr>
            <p:ph type="body" idx="1"/>
          </p:nvPr>
        </p:nvSpPr>
        <p:spPr/>
        <p:txBody>
          <a:bodyPr/>
          <a:lstStyle/>
          <a:p>
            <a:r>
              <a:rPr lang="zh-CN" altLang="en-US" sz="1800" b="0" dirty="0">
                <a:solidFill>
                  <a:srgbClr val="000000"/>
                </a:solidFill>
                <a:effectLst/>
                <a:latin typeface="FandolSong-Bold"/>
              </a:rPr>
              <a:t>基于大模型的智能体和具身智能 </a:t>
            </a:r>
            <a:endParaRPr lang="zh-CN" altLang="en-US" dirty="0"/>
          </a:p>
        </p:txBody>
      </p:sp>
      <p:sp>
        <p:nvSpPr>
          <p:cNvPr id="4" name="灯片编号占位符 3">
            <a:extLst>
              <a:ext uri="{FF2B5EF4-FFF2-40B4-BE49-F238E27FC236}">
                <a16:creationId xmlns:a16="http://schemas.microsoft.com/office/drawing/2014/main" id="{EB4BB8D6-B33A-B0CD-91F7-527EADA6706A}"/>
              </a:ext>
            </a:extLst>
          </p:cNvPr>
          <p:cNvSpPr>
            <a:spLocks noGrp="1"/>
          </p:cNvSpPr>
          <p:nvPr>
            <p:ph type="sldNum" sz="quarter" idx="5"/>
          </p:nvPr>
        </p:nvSpPr>
        <p:spPr/>
        <p:txBody>
          <a:bodyPr/>
          <a:lstStyle/>
          <a:p>
            <a:fld id="{22B32B55-6CD0-40C0-BAFE-D331F0A28190}" type="slidenum">
              <a:rPr lang="en-US" altLang="zh-CN" smtClean="0"/>
              <a:t>24</a:t>
            </a:fld>
            <a:endParaRPr lang="en-US" altLang="zh-CN"/>
          </a:p>
        </p:txBody>
      </p:sp>
    </p:spTree>
    <p:extLst>
      <p:ext uri="{BB962C8B-B14F-4D97-AF65-F5344CB8AC3E}">
        <p14:creationId xmlns:p14="http://schemas.microsoft.com/office/powerpoint/2010/main" val="3576774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44A84-D45A-5245-8DFF-0A0B1C0607D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BDBBB65-C8C2-73A5-3C7F-498CEC17D8F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67B14B6-C4AC-1033-F432-122ECBA481C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89F1E38-3511-F421-37D4-56A7D74151F4}"/>
              </a:ext>
            </a:extLst>
          </p:cNvPr>
          <p:cNvSpPr>
            <a:spLocks noGrp="1"/>
          </p:cNvSpPr>
          <p:nvPr>
            <p:ph type="sldNum" sz="quarter" idx="5"/>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31204538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27</a:t>
            </a:fld>
            <a:endParaRPr lang="zh-CN" altLang="en-US"/>
          </a:p>
        </p:txBody>
      </p:sp>
    </p:spTree>
    <p:extLst>
      <p:ext uri="{BB962C8B-B14F-4D97-AF65-F5344CB8AC3E}">
        <p14:creationId xmlns:p14="http://schemas.microsoft.com/office/powerpoint/2010/main" val="2476166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35970589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dirty="0">
                <a:solidFill>
                  <a:srgbClr val="000000"/>
                </a:solidFill>
                <a:effectLst/>
                <a:latin typeface="FandolSong-Regular"/>
              </a:rPr>
              <a:t>目前方向：</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30</a:t>
            </a:fld>
            <a:endParaRPr lang="zh-CN" altLang="en-US"/>
          </a:p>
        </p:txBody>
      </p:sp>
    </p:spTree>
    <p:extLst>
      <p:ext uri="{BB962C8B-B14F-4D97-AF65-F5344CB8AC3E}">
        <p14:creationId xmlns:p14="http://schemas.microsoft.com/office/powerpoint/2010/main" val="3633738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D48A2-8486-417D-7A1A-4CC5A94C433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CFABC0E-AD47-1D38-F537-A6063BF42E9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56AD5FB-2A83-4DDD-1C15-C55CE67092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dirty="0">
                <a:solidFill>
                  <a:srgbClr val="000000"/>
                </a:solidFill>
                <a:effectLst/>
                <a:latin typeface="FandolSong-Regular"/>
              </a:rPr>
              <a:t>其次是诉状撰写</a:t>
            </a:r>
            <a:endParaRPr lang="zh-CN" altLang="en-US" dirty="0"/>
          </a:p>
          <a:p>
            <a:endParaRPr lang="zh-CN" altLang="en-US" dirty="0"/>
          </a:p>
        </p:txBody>
      </p:sp>
      <p:sp>
        <p:nvSpPr>
          <p:cNvPr id="4" name="灯片编号占位符 3">
            <a:extLst>
              <a:ext uri="{FF2B5EF4-FFF2-40B4-BE49-F238E27FC236}">
                <a16:creationId xmlns:a16="http://schemas.microsoft.com/office/drawing/2014/main" id="{80E05286-D812-31BE-A0BF-F4E24AAED488}"/>
              </a:ext>
            </a:extLst>
          </p:cNvPr>
          <p:cNvSpPr>
            <a:spLocks noGrp="1"/>
          </p:cNvSpPr>
          <p:nvPr>
            <p:ph type="sldNum" sz="quarter" idx="5"/>
          </p:nvPr>
        </p:nvSpPr>
        <p:spPr/>
        <p:txBody>
          <a:bodyPr/>
          <a:lstStyle/>
          <a:p>
            <a:fld id="{A6837353-30EB-4A48-80EB-173D804AEFBD}" type="slidenum">
              <a:rPr lang="zh-CN" altLang="en-US" smtClean="0"/>
              <a:t>32</a:t>
            </a:fld>
            <a:endParaRPr lang="zh-CN" altLang="en-US"/>
          </a:p>
        </p:txBody>
      </p:sp>
    </p:spTree>
    <p:extLst>
      <p:ext uri="{BB962C8B-B14F-4D97-AF65-F5344CB8AC3E}">
        <p14:creationId xmlns:p14="http://schemas.microsoft.com/office/powerpoint/2010/main" val="3401963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0" dirty="0">
                <a:solidFill>
                  <a:srgbClr val="000000"/>
                </a:solidFill>
                <a:effectLst/>
                <a:latin typeface="LMRoman10-Regular"/>
              </a:rPr>
              <a:t>LLMs</a:t>
            </a:r>
            <a:r>
              <a:rPr lang="zh-CN" altLang="en-US" sz="1800" b="0" dirty="0">
                <a:solidFill>
                  <a:srgbClr val="000000"/>
                </a:solidFill>
                <a:effectLst/>
                <a:latin typeface="FandolSong-Regular"/>
              </a:rPr>
              <a:t>在医疗 领域的几种典型应用</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34</a:t>
            </a:fld>
            <a:endParaRPr lang="zh-CN" altLang="en-US"/>
          </a:p>
        </p:txBody>
      </p:sp>
    </p:spTree>
    <p:extLst>
      <p:ext uri="{BB962C8B-B14F-4D97-AF65-F5344CB8AC3E}">
        <p14:creationId xmlns:p14="http://schemas.microsoft.com/office/powerpoint/2010/main" val="25041775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2A6D7-F744-36E6-1343-D64A307B84E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88B940C-C3D6-BCFE-F0FD-FF129FAB94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B6DD632-7269-1BBE-0ACD-77BC79ABE1C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471F9AE-632B-D6D0-C76C-4FEFB5A75B79}"/>
              </a:ext>
            </a:extLst>
          </p:cNvPr>
          <p:cNvSpPr>
            <a:spLocks noGrp="1"/>
          </p:cNvSpPr>
          <p:nvPr>
            <p:ph type="sldNum" sz="quarter" idx="5"/>
          </p:nvPr>
        </p:nvSpPr>
        <p:spPr/>
        <p:txBody>
          <a:bodyPr/>
          <a:lstStyle/>
          <a:p>
            <a:fld id="{A6837353-30EB-4A48-80EB-173D804AEFBD}" type="slidenum">
              <a:rPr lang="zh-CN" altLang="en-US" smtClean="0"/>
              <a:t>35</a:t>
            </a:fld>
            <a:endParaRPr lang="zh-CN" altLang="en-US"/>
          </a:p>
        </p:txBody>
      </p:sp>
    </p:spTree>
    <p:extLst>
      <p:ext uri="{BB962C8B-B14F-4D97-AF65-F5344CB8AC3E}">
        <p14:creationId xmlns:p14="http://schemas.microsoft.com/office/powerpoint/2010/main" val="1057590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025F6-C23F-55D0-80C5-F8A05A2D502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AA0E186-8C1D-65CC-DEB7-60FE060B998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68FDD3B-E87A-9EB1-C5D9-81ADD210B26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973907A-71E4-85F3-F20E-DB7B01CDB2E4}"/>
              </a:ext>
            </a:extLst>
          </p:cNvPr>
          <p:cNvSpPr>
            <a:spLocks noGrp="1"/>
          </p:cNvSpPr>
          <p:nvPr>
            <p:ph type="sldNum" sz="quarter" idx="5"/>
          </p:nvPr>
        </p:nvSpPr>
        <p:spPr/>
        <p:txBody>
          <a:bodyPr/>
          <a:lstStyle/>
          <a:p>
            <a:fld id="{A6837353-30EB-4A48-80EB-173D804AEFBD}" type="slidenum">
              <a:rPr lang="zh-CN" altLang="en-US" smtClean="0"/>
              <a:t>37</a:t>
            </a:fld>
            <a:endParaRPr lang="zh-CN" altLang="en-US"/>
          </a:p>
        </p:txBody>
      </p:sp>
    </p:spTree>
    <p:extLst>
      <p:ext uri="{BB962C8B-B14F-4D97-AF65-F5344CB8AC3E}">
        <p14:creationId xmlns:p14="http://schemas.microsoft.com/office/powerpoint/2010/main" val="20741770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33859-5DB7-2B5D-874B-2CB10AA03F3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8811E44-9AE3-3993-46D2-6FF2209DD1D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12298D4-6A31-6A54-6901-B0E3162DD34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A9DCE2D-9C2E-FC46-6149-BAFF23A8CF5F}"/>
              </a:ext>
            </a:extLst>
          </p:cNvPr>
          <p:cNvSpPr>
            <a:spLocks noGrp="1"/>
          </p:cNvSpPr>
          <p:nvPr>
            <p:ph type="sldNum" sz="quarter" idx="5"/>
          </p:nvPr>
        </p:nvSpPr>
        <p:spPr/>
        <p:txBody>
          <a:bodyPr/>
          <a:lstStyle/>
          <a:p>
            <a:fld id="{A6837353-30EB-4A48-80EB-173D804AEFBD}" type="slidenum">
              <a:rPr lang="zh-CN" altLang="en-US" smtClean="0"/>
              <a:t>38</a:t>
            </a:fld>
            <a:endParaRPr lang="zh-CN" altLang="en-US"/>
          </a:p>
        </p:txBody>
      </p:sp>
    </p:spTree>
    <p:extLst>
      <p:ext uri="{BB962C8B-B14F-4D97-AF65-F5344CB8AC3E}">
        <p14:creationId xmlns:p14="http://schemas.microsoft.com/office/powerpoint/2010/main" val="15960843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b="1" dirty="0"/>
              <a:t>客户服务和支持</a:t>
            </a:r>
          </a:p>
          <a:p>
            <a:pPr>
              <a:buFont typeface="Arial" panose="020B0604020202020204" pitchFamily="34" charset="0"/>
              <a:buChar char="•"/>
            </a:pPr>
            <a:r>
              <a:rPr lang="zh-CN" altLang="en-US" sz="2800" b="1" dirty="0"/>
              <a:t>智能聊天机器人</a:t>
            </a:r>
            <a:r>
              <a:rPr lang="zh-CN" altLang="en-US" sz="2800" dirty="0"/>
              <a:t>：回答旅行者问题、提供建议、即时解答。</a:t>
            </a:r>
          </a:p>
          <a:p>
            <a:pPr>
              <a:buFont typeface="Arial" panose="020B0604020202020204" pitchFamily="34" charset="0"/>
              <a:buChar char="•"/>
            </a:pPr>
            <a:r>
              <a:rPr lang="zh-CN" altLang="en-US" sz="2800" b="1" dirty="0"/>
              <a:t>提升效能和即时性</a:t>
            </a:r>
            <a:r>
              <a:rPr lang="zh-CN" altLang="en-US" sz="2800" dirty="0"/>
              <a:t>：优化客户支持，提高服务质量。</a:t>
            </a:r>
          </a:p>
          <a:p>
            <a:r>
              <a:rPr lang="en-US" altLang="zh-CN" sz="2800" b="1" dirty="0"/>
              <a:t>2. </a:t>
            </a:r>
            <a:r>
              <a:rPr lang="zh-CN" altLang="en-US" sz="2800" b="1" dirty="0"/>
              <a:t>内容生成和营销</a:t>
            </a:r>
          </a:p>
          <a:p>
            <a:pPr>
              <a:buFont typeface="Arial" panose="020B0604020202020204" pitchFamily="34" charset="0"/>
              <a:buChar char="•"/>
            </a:pPr>
            <a:r>
              <a:rPr lang="zh-CN" altLang="en-US" sz="2800" b="1" dirty="0"/>
              <a:t>生成旅游相关内容</a:t>
            </a:r>
            <a:r>
              <a:rPr lang="zh-CN" altLang="en-US" sz="2800" dirty="0"/>
              <a:t>：如旅行指南、酒店评论、景点介绍等。</a:t>
            </a:r>
          </a:p>
          <a:p>
            <a:pPr>
              <a:buFont typeface="Arial" panose="020B0604020202020204" pitchFamily="34" charset="0"/>
              <a:buChar char="•"/>
            </a:pPr>
            <a:r>
              <a:rPr lang="zh-CN" altLang="en-US" sz="2800" b="1" dirty="0"/>
              <a:t>改进营销策略</a:t>
            </a:r>
            <a:r>
              <a:rPr lang="zh-CN" altLang="en-US" sz="2800" dirty="0"/>
              <a:t>：帮助旅游公司吸引潜在客户，提升广告效果。</a:t>
            </a:r>
          </a:p>
          <a:p>
            <a:r>
              <a:rPr lang="en-US" altLang="zh-CN" sz="2800" b="1" dirty="0"/>
              <a:t>3. </a:t>
            </a:r>
            <a:r>
              <a:rPr lang="zh-CN" altLang="en-US" sz="2800" b="1" dirty="0"/>
              <a:t>旅行定制</a:t>
            </a:r>
          </a:p>
          <a:p>
            <a:pPr>
              <a:buFont typeface="Arial" panose="020B0604020202020204" pitchFamily="34" charset="0"/>
              <a:buChar char="•"/>
            </a:pPr>
            <a:r>
              <a:rPr lang="zh-CN" altLang="en-US" sz="2800" b="1" dirty="0"/>
              <a:t>个性化推荐</a:t>
            </a:r>
            <a:r>
              <a:rPr lang="zh-CN" altLang="en-US" sz="2800" dirty="0"/>
              <a:t>：分析旅行者喜好和历史数据，提供定制化旅行建议。</a:t>
            </a:r>
          </a:p>
          <a:p>
            <a:pPr>
              <a:buFont typeface="Arial" panose="020B0604020202020204" pitchFamily="34" charset="0"/>
              <a:buChar char="•"/>
            </a:pPr>
            <a:r>
              <a:rPr lang="zh-CN" altLang="en-US" sz="2800" b="1" dirty="0"/>
              <a:t>定制内容</a:t>
            </a:r>
            <a:r>
              <a:rPr lang="zh-CN" altLang="en-US" sz="2800" dirty="0"/>
              <a:t>：目的地、酒店、活动等个性化推荐，提升客户满意度。</a:t>
            </a:r>
          </a:p>
          <a:p>
            <a:r>
              <a:rPr lang="en-US" altLang="zh-CN" sz="2800" b="1" dirty="0"/>
              <a:t>4. </a:t>
            </a:r>
            <a:r>
              <a:rPr lang="zh-CN" altLang="en-US" sz="2800" b="1" dirty="0"/>
              <a:t>价格预测和优化</a:t>
            </a:r>
          </a:p>
          <a:p>
            <a:pPr>
              <a:buFont typeface="Arial" panose="020B0604020202020204" pitchFamily="34" charset="0"/>
              <a:buChar char="•"/>
            </a:pPr>
            <a:r>
              <a:rPr lang="zh-CN" altLang="en-US" sz="2800" b="1" dirty="0"/>
              <a:t>市场数据分析</a:t>
            </a:r>
            <a:r>
              <a:rPr lang="zh-CN" altLang="en-US" sz="2800" dirty="0"/>
              <a:t>：预测价格波动，帮助旅行者获取最佳价格。</a:t>
            </a:r>
          </a:p>
          <a:p>
            <a:pPr>
              <a:buFont typeface="Arial" panose="020B0604020202020204" pitchFamily="34" charset="0"/>
              <a:buChar char="•"/>
            </a:pPr>
            <a:r>
              <a:rPr lang="zh-CN" altLang="en-US" sz="2800" b="1" dirty="0"/>
              <a:t>价格策略优化</a:t>
            </a:r>
            <a:r>
              <a:rPr lang="zh-CN" altLang="en-US" sz="2800" dirty="0"/>
              <a:t>：协助旅游公司优化定价和库存管理。</a:t>
            </a:r>
          </a:p>
          <a:p>
            <a:r>
              <a:rPr lang="en-US" altLang="zh-CN" sz="2800" b="1" dirty="0"/>
              <a:t>5. </a:t>
            </a:r>
            <a:r>
              <a:rPr lang="zh-CN" altLang="en-US" sz="2800" b="1" dirty="0"/>
              <a:t>自动化预订和结算</a:t>
            </a:r>
          </a:p>
          <a:p>
            <a:pPr>
              <a:buFont typeface="Arial" panose="020B0604020202020204" pitchFamily="34" charset="0"/>
              <a:buChar char="•"/>
            </a:pPr>
            <a:r>
              <a:rPr lang="zh-CN" altLang="en-US" sz="2800" b="1" dirty="0"/>
              <a:t>简化旅行预订</a:t>
            </a:r>
            <a:r>
              <a:rPr lang="zh-CN" altLang="en-US" sz="2800" dirty="0"/>
              <a:t>：自动化机票、酒店、租车等预订流程。</a:t>
            </a:r>
          </a:p>
          <a:p>
            <a:pPr>
              <a:buFont typeface="Arial" panose="020B0604020202020204" pitchFamily="34" charset="0"/>
              <a:buChar char="•"/>
            </a:pPr>
            <a:r>
              <a:rPr lang="zh-CN" altLang="en-US" sz="2800" b="1" dirty="0"/>
              <a:t>支付与结算自动化</a:t>
            </a:r>
            <a:r>
              <a:rPr lang="zh-CN" altLang="en-US" sz="2800" dirty="0"/>
              <a:t>：处理支付、发送确认邮件和提醒，减轻员工负担。</a:t>
            </a:r>
          </a:p>
          <a:p>
            <a:r>
              <a:rPr lang="en-US" altLang="zh-CN" sz="2800" b="1" dirty="0"/>
              <a:t>6. </a:t>
            </a:r>
            <a:r>
              <a:rPr lang="zh-CN" altLang="en-US" sz="2800" b="1" dirty="0"/>
              <a:t>语言翻译</a:t>
            </a:r>
          </a:p>
          <a:p>
            <a:pPr>
              <a:buFont typeface="Arial" panose="020B0604020202020204" pitchFamily="34" charset="0"/>
              <a:buChar char="•"/>
            </a:pPr>
            <a:r>
              <a:rPr lang="zh-CN" altLang="en-US" sz="2800" b="1" dirty="0"/>
              <a:t>多语言翻译服务</a:t>
            </a:r>
            <a:r>
              <a:rPr lang="zh-CN" altLang="en-US" sz="2800" dirty="0"/>
              <a:t>：帮助旅行者克服语言障碍，提升跨文化交流。</a:t>
            </a:r>
          </a:p>
          <a:p>
            <a:r>
              <a:rPr lang="en-US" altLang="zh-CN" sz="2800" b="1" dirty="0"/>
              <a:t>7. </a:t>
            </a:r>
            <a:r>
              <a:rPr lang="zh-CN" altLang="en-US" sz="2800" b="1" dirty="0"/>
              <a:t>数据分析</a:t>
            </a:r>
          </a:p>
          <a:p>
            <a:pPr>
              <a:buFont typeface="Arial" panose="020B0604020202020204" pitchFamily="34" charset="0"/>
              <a:buChar char="•"/>
            </a:pPr>
            <a:r>
              <a:rPr lang="zh-CN" altLang="en-US" sz="2800" b="1" dirty="0"/>
              <a:t>市场趋势分析</a:t>
            </a:r>
            <a:r>
              <a:rPr lang="zh-CN" altLang="en-US" sz="2800" dirty="0"/>
              <a:t>：分析大量旅游数据，发现市场动向。</a:t>
            </a:r>
          </a:p>
          <a:p>
            <a:pPr>
              <a:buFont typeface="Arial" panose="020B0604020202020204" pitchFamily="34" charset="0"/>
              <a:buChar char="•"/>
            </a:pPr>
            <a:r>
              <a:rPr lang="zh-CN" altLang="en-US" sz="2800" b="1" dirty="0"/>
              <a:t>制定业务策略</a:t>
            </a:r>
            <a:r>
              <a:rPr lang="zh-CN" altLang="en-US" sz="2800" dirty="0"/>
              <a:t>：帮助旅游公司制定更明智的业务决策。</a:t>
            </a:r>
          </a:p>
          <a:p>
            <a:r>
              <a:rPr lang="zh-CN" altLang="en-US" sz="1800" b="0" dirty="0">
                <a:solidFill>
                  <a:srgbClr val="000000"/>
                </a:solidFill>
                <a:effectLst/>
                <a:latin typeface="FandolSong-Regular"/>
              </a:rPr>
              <a:t>。 </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40</a:t>
            </a:fld>
            <a:endParaRPr lang="zh-CN" altLang="en-US"/>
          </a:p>
        </p:txBody>
      </p:sp>
    </p:spTree>
    <p:extLst>
      <p:ext uri="{BB962C8B-B14F-4D97-AF65-F5344CB8AC3E}">
        <p14:creationId xmlns:p14="http://schemas.microsoft.com/office/powerpoint/2010/main" val="9211226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7B61E-61BC-892C-26D4-E643B214DD2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CE0D047-F690-006F-8710-1F8F7450B57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BD44A42-EBB0-388E-9A8D-134D0064D777}"/>
              </a:ext>
            </a:extLst>
          </p:cNvPr>
          <p:cNvSpPr>
            <a:spLocks noGrp="1"/>
          </p:cNvSpPr>
          <p:nvPr>
            <p:ph type="body" idx="1"/>
          </p:nvPr>
        </p:nvSpPr>
        <p:spPr/>
        <p:txBody>
          <a:bodyPr/>
          <a:lstStyle/>
          <a:p>
            <a:r>
              <a:rPr lang="zh-CN" altLang="en-US" sz="1800" b="0" dirty="0">
                <a:solidFill>
                  <a:srgbClr val="000000"/>
                </a:solidFill>
                <a:effectLst/>
                <a:latin typeface="FandolSong-Regular"/>
              </a:rPr>
              <a:t>一款名为 </a:t>
            </a:r>
            <a:r>
              <a:rPr lang="en-US" altLang="zh-CN" sz="1800" b="0" dirty="0">
                <a:solidFill>
                  <a:srgbClr val="000000"/>
                </a:solidFill>
                <a:effectLst/>
                <a:latin typeface="LMRoman10-Regular"/>
              </a:rPr>
              <a:t>Find A Reservation </a:t>
            </a:r>
            <a:r>
              <a:rPr lang="zh-CN" altLang="en-US" sz="1800" b="0" dirty="0">
                <a:solidFill>
                  <a:srgbClr val="000000"/>
                </a:solidFill>
                <a:effectLst/>
                <a:latin typeface="FandolSong-Regular"/>
              </a:rPr>
              <a:t>插件还可以利用 </a:t>
            </a:r>
            <a:r>
              <a:rPr lang="en-US" altLang="zh-CN" sz="1800" b="0" dirty="0">
                <a:solidFill>
                  <a:srgbClr val="000000"/>
                </a:solidFill>
                <a:effectLst/>
                <a:latin typeface="LMRoman10-Regular"/>
              </a:rPr>
              <a:t>ChatGPT </a:t>
            </a:r>
            <a:r>
              <a:rPr lang="zh-CN" altLang="en-US" sz="1800" b="0" dirty="0">
                <a:solidFill>
                  <a:srgbClr val="000000"/>
                </a:solidFill>
                <a:effectLst/>
                <a:latin typeface="FandolSong-Regular"/>
              </a:rPr>
              <a:t>来完成 自动化流程预订</a:t>
            </a:r>
            <a:endParaRPr lang="en-US" altLang="zh-CN" sz="1800" b="0" dirty="0">
              <a:solidFill>
                <a:srgbClr val="000000"/>
              </a:solidFill>
              <a:effectLst/>
              <a:latin typeface="FandolSong-Regular"/>
            </a:endParaRPr>
          </a:p>
          <a:p>
            <a:endParaRPr lang="en-US" altLang="zh-CN" sz="1800" b="0" dirty="0">
              <a:solidFill>
                <a:srgbClr val="000000"/>
              </a:solidFill>
              <a:effectLst/>
              <a:latin typeface="FandolSong-Regular"/>
            </a:endParaRPr>
          </a:p>
          <a:p>
            <a:r>
              <a:rPr lang="en-US" altLang="zh-CN" sz="1800" b="0" dirty="0">
                <a:solidFill>
                  <a:srgbClr val="000000"/>
                </a:solidFill>
                <a:effectLst/>
                <a:latin typeface="LMRoman10-Regular"/>
              </a:rPr>
              <a:t>2023 </a:t>
            </a:r>
            <a:r>
              <a:rPr lang="zh-CN" altLang="en-US" sz="1800" b="0" dirty="0">
                <a:solidFill>
                  <a:srgbClr val="000000"/>
                </a:solidFill>
                <a:effectLst/>
                <a:latin typeface="FandolSong-Regular"/>
              </a:rPr>
              <a:t>年 </a:t>
            </a:r>
            <a:r>
              <a:rPr lang="en-US" altLang="zh-CN" sz="1800" b="0" dirty="0">
                <a:solidFill>
                  <a:srgbClr val="000000"/>
                </a:solidFill>
                <a:effectLst/>
                <a:latin typeface="LMRoman10-Regular"/>
              </a:rPr>
              <a:t>7 </a:t>
            </a:r>
            <a:r>
              <a:rPr lang="zh-CN" altLang="en-US" sz="1800" b="0" dirty="0">
                <a:solidFill>
                  <a:srgbClr val="000000"/>
                </a:solidFill>
                <a:effectLst/>
                <a:latin typeface="FandolSong-Regular"/>
              </a:rPr>
              <a:t>月 </a:t>
            </a:r>
            <a:r>
              <a:rPr lang="en-US" altLang="zh-CN" sz="1800" b="0" dirty="0">
                <a:solidFill>
                  <a:srgbClr val="000000"/>
                </a:solidFill>
                <a:effectLst/>
                <a:latin typeface="LMRoman10-Regular"/>
              </a:rPr>
              <a:t>17 </a:t>
            </a:r>
            <a:r>
              <a:rPr lang="zh-CN" altLang="en-US" sz="1800" b="0" dirty="0">
                <a:solidFill>
                  <a:srgbClr val="000000"/>
                </a:solidFill>
                <a:effectLst/>
                <a:latin typeface="FandolSong-Regular"/>
              </a:rPr>
              <a:t>日，携程发布了国内首个垂直旅游行业大型语言模型，命名为“携程问道”。“携程问道”已广泛用于售后客服和景点推荐等多个 方面，可以极大减轻客服人员的日常工作负担，同时提升用户的旅行体验。 </a:t>
            </a:r>
            <a:endParaRPr lang="zh-CN" altLang="en-US" dirty="0"/>
          </a:p>
        </p:txBody>
      </p:sp>
      <p:sp>
        <p:nvSpPr>
          <p:cNvPr id="4" name="灯片编号占位符 3">
            <a:extLst>
              <a:ext uri="{FF2B5EF4-FFF2-40B4-BE49-F238E27FC236}">
                <a16:creationId xmlns:a16="http://schemas.microsoft.com/office/drawing/2014/main" id="{1A4AD1A4-59ED-9A5E-852B-6632181D46E0}"/>
              </a:ext>
            </a:extLst>
          </p:cNvPr>
          <p:cNvSpPr>
            <a:spLocks noGrp="1"/>
          </p:cNvSpPr>
          <p:nvPr>
            <p:ph type="sldNum" sz="quarter" idx="5"/>
          </p:nvPr>
        </p:nvSpPr>
        <p:spPr/>
        <p:txBody>
          <a:bodyPr/>
          <a:lstStyle/>
          <a:p>
            <a:fld id="{A6837353-30EB-4A48-80EB-173D804AEFBD}" type="slidenum">
              <a:rPr lang="zh-CN" altLang="en-US" smtClean="0"/>
              <a:t>41</a:t>
            </a:fld>
            <a:endParaRPr lang="zh-CN" altLang="en-US"/>
          </a:p>
        </p:txBody>
      </p:sp>
    </p:spTree>
    <p:extLst>
      <p:ext uri="{BB962C8B-B14F-4D97-AF65-F5344CB8AC3E}">
        <p14:creationId xmlns:p14="http://schemas.microsoft.com/office/powerpoint/2010/main" val="3735019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B062F-60D6-6A47-7561-0FAA00A02ED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CDCBAF1-FE22-2420-3B4D-CC1F91D87C1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AFC6C1C-459E-9BFC-986C-9EE6E5667EAB}"/>
              </a:ext>
            </a:extLst>
          </p:cNvPr>
          <p:cNvSpPr>
            <a:spLocks noGrp="1"/>
          </p:cNvSpPr>
          <p:nvPr>
            <p:ph type="body" idx="1"/>
          </p:nvPr>
        </p:nvSpPr>
        <p:spPr/>
        <p:txBody>
          <a:bodyPr/>
          <a:lstStyle/>
          <a:p>
            <a:r>
              <a:rPr lang="zh-CN" altLang="en-US" sz="1800" b="0" dirty="0">
                <a:solidFill>
                  <a:srgbClr val="000000"/>
                </a:solidFill>
                <a:effectLst/>
                <a:latin typeface="FandolSong-Bold"/>
              </a:rPr>
              <a:t>基于大模型的智能体和具身智能 </a:t>
            </a:r>
            <a:endParaRPr lang="zh-CN" altLang="en-US" dirty="0"/>
          </a:p>
        </p:txBody>
      </p:sp>
      <p:sp>
        <p:nvSpPr>
          <p:cNvPr id="4" name="灯片编号占位符 3">
            <a:extLst>
              <a:ext uri="{FF2B5EF4-FFF2-40B4-BE49-F238E27FC236}">
                <a16:creationId xmlns:a16="http://schemas.microsoft.com/office/drawing/2014/main" id="{49BBE969-57E5-F568-7EC2-F8C4436135F5}"/>
              </a:ext>
            </a:extLst>
          </p:cNvPr>
          <p:cNvSpPr>
            <a:spLocks noGrp="1"/>
          </p:cNvSpPr>
          <p:nvPr>
            <p:ph type="sldNum" sz="quarter" idx="5"/>
          </p:nvPr>
        </p:nvSpPr>
        <p:spPr/>
        <p:txBody>
          <a:bodyPr/>
          <a:lstStyle/>
          <a:p>
            <a:fld id="{22B32B55-6CD0-40C0-BAFE-D331F0A28190}" type="slidenum">
              <a:rPr lang="en-US" altLang="zh-CN" smtClean="0"/>
              <a:t>42</a:t>
            </a:fld>
            <a:endParaRPr lang="en-US" altLang="zh-CN"/>
          </a:p>
        </p:txBody>
      </p:sp>
    </p:spTree>
    <p:extLst>
      <p:ext uri="{BB962C8B-B14F-4D97-AF65-F5344CB8AC3E}">
        <p14:creationId xmlns:p14="http://schemas.microsoft.com/office/powerpoint/2010/main" val="8394390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幻觉部分 添加相应的</a:t>
            </a:r>
            <a:r>
              <a:rPr lang="en-US" altLang="zh-CN" dirty="0"/>
              <a:t>PPT</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43</a:t>
            </a:fld>
            <a:endParaRPr lang="zh-CN" altLang="en-US"/>
          </a:p>
        </p:txBody>
      </p:sp>
    </p:spTree>
    <p:extLst>
      <p:ext uri="{BB962C8B-B14F-4D97-AF65-F5344CB8AC3E}">
        <p14:creationId xmlns:p14="http://schemas.microsoft.com/office/powerpoint/2010/main" val="22912544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三种幻觉类型。分别是：输入冲突幻觉、上下文冲突幻觉、与事实冲突幻觉。</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45</a:t>
            </a:fld>
            <a:endParaRPr lang="zh-CN" altLang="en-US"/>
          </a:p>
        </p:txBody>
      </p:sp>
    </p:spTree>
    <p:extLst>
      <p:ext uri="{BB962C8B-B14F-4D97-AF65-F5344CB8AC3E}">
        <p14:creationId xmlns:p14="http://schemas.microsoft.com/office/powerpoint/2010/main" val="40397774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左图和右表分别给出了三种幻觉类型的例子，如图一中，问题是推荐晚餐，回答是午餐的推荐，推荐了西红柿，说西红柿富含钙，享受这个牛排把！ 图中针对不同的幻觉类型都用不同的颜色标注出来了。</a:t>
            </a:r>
          </a:p>
          <a:p>
            <a:r>
              <a:rPr lang="zh-CN" altLang="en-US" dirty="0"/>
              <a:t>右表中也是关于三种幻觉的具体示例，那么输入冲突幻觉就是LLMs生成的内容偏离用户提供的源输入；上下文冲突幻觉：LLMs生成的内容与其自身之前生成的信息相冲突；3.与事实冲突幻觉 ：LLMs生成的内容与既定的世界知识不符。</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46</a:t>
            </a:fld>
            <a:endParaRPr lang="zh-CN" altLang="en-US"/>
          </a:p>
        </p:txBody>
      </p:sp>
    </p:spTree>
    <p:extLst>
      <p:ext uri="{BB962C8B-B14F-4D97-AF65-F5344CB8AC3E}">
        <p14:creationId xmlns:p14="http://schemas.microsoft.com/office/powerpoint/2010/main" val="30552572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这里还展示了大语言模型中的其他问题，第一个是模糊性，表2中的第一个示例展示了这一问题。所需的答案是“巴黎”，但LLM给出了一个模糊的回答。 </a:t>
            </a:r>
          </a:p>
          <a:p>
            <a:r>
              <a:rPr lang="zh-CN" altLang="en-US" dirty="0"/>
              <a:t>第二个是不完整性，如表2中的第二个示例所示，LLM仅告诉用户四步换轮胎步骤中的前两步，导致解释不完整。</a:t>
            </a:r>
          </a:p>
          <a:p>
            <a:r>
              <a:rPr lang="zh-CN" altLang="en-US" dirty="0"/>
              <a:t>第三个是偏见：LLM中的偏见涉及生成文本中表现出的不公平或有偏见的态度。这些偏见可能来自训练数据，而这些数据通常包含历史文本、文学作品、社交媒体内容等。如表2中的第三个示例所示，LLM将教师描绘为女性，这是性别偏见的表现。</a:t>
            </a:r>
          </a:p>
          <a:p>
            <a:r>
              <a:rPr lang="zh-CN" altLang="en-US" dirty="0"/>
              <a:t>第四个是信息不足：这种问题指的是LLM倾向于回避回答某些问题或提供具体信息，即使它们本应能够做到这一点。表2中展示了这一问题的一个示例，LLM拒绝回答用户的查询。</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47</a:t>
            </a:fld>
            <a:endParaRPr lang="zh-CN" altLang="en-US"/>
          </a:p>
        </p:txBody>
      </p:sp>
    </p:spTree>
    <p:extLst>
      <p:ext uri="{BB962C8B-B14F-4D97-AF65-F5344CB8AC3E}">
        <p14:creationId xmlns:p14="http://schemas.microsoft.com/office/powerpoint/2010/main" val="18758641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目前，已经有多种基准用于评估大语言模型的幻觉，下面的表格中展示了代表性的基准，我们将根据他们的评估格式、任务格式和构建方法进行讨论。例如我们经常会使用到的TruthfulQA、FACTOR等</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49</a:t>
            </a:fld>
            <a:endParaRPr lang="zh-CN" altLang="en-US"/>
          </a:p>
        </p:txBody>
      </p:sp>
    </p:spTree>
    <p:extLst>
      <p:ext uri="{BB962C8B-B14F-4D97-AF65-F5344CB8AC3E}">
        <p14:creationId xmlns:p14="http://schemas.microsoft.com/office/powerpoint/2010/main" val="23359104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首先，我们来看评估格式。现有的基准主要基于LLM的两种不同能力来评估幻觉：生成事实性陈述的能力 或 区分事实与非事实陈述的能力。在表中展示了这两种评估格式的区别：生成型基准将幻觉视为生成特性之一，类似于流畅性和连贯性，并评估LLM生成的文本。例如，TruthfulQA评估LLM对问题的回答是否真实，FActScore审查LLM生成的特定人物传记的事实准确性。</a:t>
            </a:r>
          </a:p>
          <a:p>
            <a:r>
              <a:rPr lang="zh-CN" altLang="en-US" dirty="0"/>
              <a:t>相比之下，区分型基准评估LLM区分真实陈述与幻觉陈述的能力。例如，FACTOR研究LLM是否为真实陈述分配了比非真实陈述更高的可能性。TruthfulQA也具有区分型评估的能力，他通过提供多项选择选项，测试模型识别真实陈述的能力，支持区分格式。</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50</a:t>
            </a:fld>
            <a:endParaRPr lang="zh-CN" altLang="en-US"/>
          </a:p>
        </p:txBody>
      </p:sp>
    </p:spTree>
    <p:extLst>
      <p:ext uri="{BB962C8B-B14F-4D97-AF65-F5344CB8AC3E}">
        <p14:creationId xmlns:p14="http://schemas.microsoft.com/office/powerpoint/2010/main" val="32032930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接下来我们进入到第三部分，也就是大语言模型幻觉的缓解，幻觉缓解方法主要在四个阶段做出努力，分别是预训练阶段的缓解、微调阶段的缓解、强化学习阶段的缓解、最后是推理阶段的缓解。</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51</a:t>
            </a:fld>
            <a:endParaRPr lang="zh-CN" altLang="en-US"/>
          </a:p>
        </p:txBody>
      </p:sp>
    </p:spTree>
    <p:extLst>
      <p:ext uri="{BB962C8B-B14F-4D97-AF65-F5344CB8AC3E}">
        <p14:creationId xmlns:p14="http://schemas.microsoft.com/office/powerpoint/2010/main" val="40699566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首先，我们来看预训练阶段的缓解：在这个阶段主要集中在预训练语料库的筛选上，在之前主要是通过手动消除和手动筛选，目前更实际的方法是自动选择可靠数据或过滤噪声数据。考虑到现有预训练语料库的庞大规模，目前的研究主要采用简单的启发式规则进行数据选择和过滤。未来可以探索的一个方向可能是设计更有效的选择或过滤策略。</a:t>
            </a:r>
          </a:p>
          <a:p>
            <a:r>
              <a:rPr lang="zh-CN" altLang="en-US" dirty="0"/>
              <a:t>接下来是微调阶段的缓解，类似于预训练阶段，减少SFT阶段幻觉的一个潜在方法可能是筛选训练数据。鉴于SFT数据量相对较小，手动和自动筛选都是可行的选择。例如构建指令微调数据集，实验证明使用这种精心筛选的指令数据微调的大语言模型在真实性和事实性方面表现更高。也有学者提出，SFT过程可能会无意中引入幻觉，强迫LLM回答超出其知识边界的问题。也就是ood泛化，缓解这个问题的一种方法是诚实导向的SFT，即在SFT数据中引入一些诚实的样本。这些诚实样本指的是承认无能的回答，例如“对不起，我不知道”。</a:t>
            </a:r>
          </a:p>
          <a:p>
            <a:r>
              <a:rPr lang="zh-CN" altLang="en-US" dirty="0"/>
              <a:t>然后是强化学习阶段的缓解方法，在这个阶段主要有两个步骤：训练一个奖励模型，为每个大模型的响应分配一个适当的奖励值，使用</a:t>
            </a:r>
            <a:r>
              <a:rPr lang="en-US" altLang="zh-CN" dirty="0"/>
              <a:t>RL</a:t>
            </a:r>
            <a:r>
              <a:rPr lang="zh-CN" altLang="en-US" dirty="0"/>
              <a:t>算法根据奖励模型的反馈优化微调模型。有学者设计专门用于缓解幻觉的奖励函数，其核心思想是通过学习特别设计的奖励，鼓励</a:t>
            </a:r>
            <a:r>
              <a:rPr lang="en-US" altLang="zh-CN" dirty="0"/>
              <a:t>LLM</a:t>
            </a:r>
            <a:r>
              <a:rPr lang="zh-CN" altLang="en-US" dirty="0"/>
              <a:t>质疑、表达不确定性并承认其能力不足。这种方法被称为面向诚实的</a:t>
            </a:r>
            <a:r>
              <a:rPr lang="en-US" altLang="zh-CN" dirty="0"/>
              <a:t>RL</a:t>
            </a:r>
            <a:r>
              <a:rPr lang="zh-CN" altLang="en-US" dirty="0"/>
              <a:t>，与面向诚实的</a:t>
            </a:r>
            <a:r>
              <a:rPr lang="en-US" altLang="zh-CN" dirty="0"/>
              <a:t>SFT</a:t>
            </a:r>
            <a:r>
              <a:rPr lang="zh-CN" altLang="en-US" dirty="0"/>
              <a:t>相比有几个优势。其主要优势在于它允许</a:t>
            </a:r>
            <a:r>
              <a:rPr lang="en-US" altLang="zh-CN" dirty="0"/>
              <a:t>LLM</a:t>
            </a:r>
            <a:r>
              <a:rPr lang="zh-CN" altLang="en-US" dirty="0"/>
              <a:t>自由探索其知识边界，从而提高其在</a:t>
            </a:r>
            <a:r>
              <a:rPr lang="en-US" altLang="zh-CN" dirty="0"/>
              <a:t>OOD</a:t>
            </a:r>
            <a:r>
              <a:rPr lang="zh-CN" altLang="en-US" dirty="0"/>
              <a:t>情况下的泛化能力。此外，它减少了大量人工标注的需求，并且不再要求标注者猜测</a:t>
            </a:r>
            <a:r>
              <a:rPr lang="en-US" altLang="zh-CN" dirty="0"/>
              <a:t>LLM</a:t>
            </a:r>
            <a:r>
              <a:rPr lang="zh-CN" altLang="en-US" dirty="0"/>
              <a:t>的知识边界。例如右边的图片就是一个通过</a:t>
            </a:r>
            <a:r>
              <a:rPr lang="en-US" altLang="zh-CN" dirty="0"/>
              <a:t> RL </a:t>
            </a:r>
            <a:r>
              <a:rPr lang="zh-CN" altLang="en-US" dirty="0"/>
              <a:t>减轻</a:t>
            </a:r>
            <a:r>
              <a:rPr lang="en-US" altLang="zh-CN" dirty="0"/>
              <a:t> LLM </a:t>
            </a:r>
            <a:r>
              <a:rPr lang="zh-CN" altLang="en-US" dirty="0"/>
              <a:t>幻觉的奖励设计示例，根据回答的正确程度来进行奖励赋值。</a:t>
            </a:r>
          </a:p>
          <a:p>
            <a:r>
              <a:rPr lang="zh-CN" altLang="en-US" dirty="0"/>
              <a:t>最后就是推理阶段的缓解，在推理阶段缓解幻觉可能具有成本效益且更易于控制。具体的分为三种推理阶段的缓解方法，改进解码策略决定了如何从模型生成的概率分布中选择输出的</a:t>
            </a:r>
            <a:r>
              <a:rPr lang="en-US" altLang="zh-CN" dirty="0"/>
              <a:t>token</a:t>
            </a:r>
            <a:r>
              <a:rPr lang="zh-CN" altLang="en-US" dirty="0"/>
              <a:t>，例如贪婪解码，对比大模型不同层次生成概率的</a:t>
            </a:r>
            <a:r>
              <a:rPr lang="en-US" altLang="zh-CN" dirty="0"/>
              <a:t>DOLA</a:t>
            </a:r>
            <a:r>
              <a:rPr lang="zh-CN" altLang="en-US" dirty="0"/>
              <a:t>解码策略等，在推理阶段设计解码策略以缓解</a:t>
            </a:r>
            <a:r>
              <a:rPr lang="en-US" altLang="zh-CN" dirty="0"/>
              <a:t>LLM</a:t>
            </a:r>
            <a:r>
              <a:rPr lang="zh-CN" altLang="en-US" dirty="0"/>
              <a:t>中的幻觉通常以即插即用的方式进行。因此，这种方法容易部署，使其在实际应用中具有前景。然而，对于这种方法，大多数现有研究需要访问词元级别的输出概率，而大量当前的</a:t>
            </a:r>
            <a:r>
              <a:rPr lang="en-US" altLang="zh-CN" dirty="0"/>
              <a:t>LLM</a:t>
            </a:r>
            <a:r>
              <a:rPr lang="zh-CN" altLang="en-US" dirty="0"/>
              <a:t>只能通过有限的</a:t>
            </a:r>
            <a:r>
              <a:rPr lang="en-US" altLang="zh-CN" dirty="0"/>
              <a:t>API</a:t>
            </a:r>
            <a:r>
              <a:rPr lang="zh-CN" altLang="en-US" dirty="0"/>
              <a:t>（如</a:t>
            </a:r>
            <a:r>
              <a:rPr lang="en-US" altLang="zh-CN" dirty="0"/>
              <a:t>ChatGPT</a:t>
            </a:r>
            <a:r>
              <a:rPr lang="zh-CN" altLang="en-US" dirty="0"/>
              <a:t>）返回生成的内容。因此，鼓励未来在这一方向上的研究在更严格的黑箱设置下进行探索。下一个是借助外部知识，这种方法有两个方面，第一个是准确获取与用户指令相关的知识，第二个是利用知识来指导大模型响应的生成。就像我在左上角举出的这张图，左边是生成时补充，在提示</a:t>
            </a:r>
            <a:r>
              <a:rPr lang="en-US" altLang="zh-CN" dirty="0"/>
              <a:t>LLM</a:t>
            </a:r>
            <a:r>
              <a:rPr lang="zh-CN" altLang="en-US" dirty="0"/>
              <a:t>之前，将它们直接与用户的</a:t>
            </a:r>
            <a:r>
              <a:rPr lang="en-US" altLang="zh-CN" dirty="0"/>
              <a:t>prompt</a:t>
            </a:r>
            <a:r>
              <a:rPr lang="zh-CN" altLang="en-US" dirty="0"/>
              <a:t>拼接在一起。这种方法既有效又易于实现。这种知识也被称为上下文知识。右边是事后修正，构建一个辅助修正器，在后续的处理阶段修正幻觉。修正器可以是另一个</a:t>
            </a:r>
            <a:r>
              <a:rPr lang="en-US" altLang="zh-CN" dirty="0"/>
              <a:t>LLM</a:t>
            </a:r>
            <a:r>
              <a:rPr lang="zh-CN" altLang="en-US" dirty="0"/>
              <a:t>或一个特定的小模型。这些修正器首先与外部知识源互动以收集足够的证据，然后修正幻觉。</a:t>
            </a:r>
          </a:p>
          <a:p>
            <a:r>
              <a:rPr lang="zh-CN" altLang="en-US" dirty="0"/>
              <a:t>最后就是利用不确定性缓解，大家直接看我下面举出的这张图片，在基于</a:t>
            </a:r>
            <a:r>
              <a:rPr lang="en-US" altLang="zh-CN" dirty="0"/>
              <a:t>logit</a:t>
            </a:r>
            <a:r>
              <a:rPr lang="zh-CN" altLang="en-US" dirty="0"/>
              <a:t>的估计上，通常通过计算</a:t>
            </a:r>
            <a:r>
              <a:rPr lang="en-US" altLang="zh-CN" dirty="0"/>
              <a:t>token-level</a:t>
            </a:r>
            <a:r>
              <a:rPr lang="zh-CN" altLang="en-US" dirty="0"/>
              <a:t>的概率或者熵来衡量不确定性。基于表达的估计，即直接请求大语言模型表达其不确定性，例如例子中直接让大语言模型回答给出回答的置信度分数。第三种是基于一致性的估计，该方法基于这样一个假设：当</a:t>
            </a:r>
            <a:r>
              <a:rPr lang="en-US" altLang="zh-CN" dirty="0"/>
              <a:t>LLM</a:t>
            </a:r>
            <a:r>
              <a:rPr lang="zh-CN" altLang="en-US" dirty="0"/>
              <a:t>不确定且虚构事实时，它们很可能对同一问题给出逻辑上不一致的回答。</a:t>
            </a:r>
          </a:p>
          <a:p>
            <a:endParaRPr lang="zh-CN"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buFont typeface="Wingdings" panose="05000000000000000000" pitchFamily="2" charset="2"/>
              <a:buChar char="n"/>
            </a:pPr>
            <a:r>
              <a:rPr kumimoji="1" lang="zh-CN" altLang="en-US" sz="1200" b="1" dirty="0">
                <a:solidFill>
                  <a:schemeClr val="tx1">
                    <a:lumMod val="95000"/>
                    <a:lumOff val="5000"/>
                  </a:schemeClr>
                </a:solidFill>
                <a:latin typeface="+mn-ea"/>
              </a:rPr>
              <a:t>信任</a:t>
            </a:r>
            <a:endParaRPr kumimoji="1" lang="en-US" altLang="zh-CN" sz="1200" b="1" dirty="0">
              <a:solidFill>
                <a:schemeClr val="tx1">
                  <a:lumMod val="95000"/>
                  <a:lumOff val="5000"/>
                </a:schemeClr>
              </a:solidFill>
              <a:latin typeface="+mn-ea"/>
            </a:endParaRPr>
          </a:p>
          <a:p>
            <a:pPr>
              <a:buFont typeface="Wingdings" panose="05000000000000000000" pitchFamily="2" charset="2"/>
              <a:buChar char="n"/>
            </a:pPr>
            <a:r>
              <a:rPr kumimoji="1" lang="zh-CN" altLang="en-US" sz="1200" b="1" dirty="0">
                <a:solidFill>
                  <a:schemeClr val="tx1">
                    <a:lumMod val="95000"/>
                    <a:lumOff val="5000"/>
                  </a:schemeClr>
                </a:solidFill>
                <a:latin typeface="+mn-ea"/>
              </a:rPr>
              <a:t>错误信息</a:t>
            </a:r>
            <a:endParaRPr kumimoji="1" lang="en-US" altLang="zh-CN" sz="1200" b="1" dirty="0">
              <a:solidFill>
                <a:schemeClr val="tx1">
                  <a:lumMod val="95000"/>
                  <a:lumOff val="5000"/>
                </a:schemeClr>
              </a:solidFill>
              <a:latin typeface="+mn-ea"/>
            </a:endParaRPr>
          </a:p>
          <a:p>
            <a:pPr>
              <a:buFont typeface="Wingdings" panose="05000000000000000000" pitchFamily="2" charset="2"/>
              <a:buChar char="n"/>
            </a:pPr>
            <a:r>
              <a:rPr kumimoji="1" lang="zh-CN" altLang="en-US" sz="1200" b="1" dirty="0">
                <a:solidFill>
                  <a:schemeClr val="tx1">
                    <a:lumMod val="95000"/>
                    <a:lumOff val="5000"/>
                  </a:schemeClr>
                </a:solidFill>
                <a:latin typeface="+mn-ea"/>
              </a:rPr>
              <a:t>网络攻击</a:t>
            </a:r>
            <a:endParaRPr kumimoji="1" lang="en-US" altLang="zh-CN" sz="1200" b="1" dirty="0">
              <a:solidFill>
                <a:schemeClr val="tx1">
                  <a:lumMod val="95000"/>
                  <a:lumOff val="5000"/>
                </a:schemeClr>
              </a:solidFill>
              <a:latin typeface="+mn-ea"/>
            </a:endParaRPr>
          </a:p>
          <a:p>
            <a:pPr>
              <a:buFont typeface="Wingdings" panose="05000000000000000000" pitchFamily="2" charset="2"/>
              <a:buChar char="n"/>
            </a:pPr>
            <a:r>
              <a:rPr kumimoji="1" lang="zh-CN" altLang="en-US" sz="1200" b="1" dirty="0">
                <a:solidFill>
                  <a:schemeClr val="tx1">
                    <a:lumMod val="95000"/>
                    <a:lumOff val="5000"/>
                  </a:schemeClr>
                </a:solidFill>
                <a:latin typeface="+mn-ea"/>
              </a:rPr>
              <a:t>情感操纵</a:t>
            </a:r>
            <a:endParaRPr kumimoji="1" lang="en-US" altLang="zh-CN" sz="1200" b="1" dirty="0">
              <a:solidFill>
                <a:schemeClr val="tx1">
                  <a:lumMod val="95000"/>
                  <a:lumOff val="5000"/>
                </a:schemeClr>
              </a:solidFill>
              <a:latin typeface="+mn-ea"/>
            </a:endParaRPr>
          </a:p>
          <a:p>
            <a:pPr>
              <a:buFont typeface="Wingdings" panose="05000000000000000000" pitchFamily="2" charset="2"/>
              <a:buChar char="n"/>
            </a:pPr>
            <a:r>
              <a:rPr kumimoji="1" lang="zh-CN" altLang="en-US" sz="1200" b="1" dirty="0">
                <a:solidFill>
                  <a:schemeClr val="tx1">
                    <a:lumMod val="95000"/>
                    <a:lumOff val="5000"/>
                  </a:schemeClr>
                </a:solidFill>
                <a:latin typeface="+mn-ea"/>
              </a:rPr>
              <a:t>隐私泄露</a:t>
            </a:r>
            <a:endParaRPr kumimoji="1" lang="en-US" altLang="zh-CN" sz="1200" b="1" dirty="0">
              <a:solidFill>
                <a:schemeClr val="tx1">
                  <a:lumMod val="95000"/>
                  <a:lumOff val="5000"/>
                </a:schemeClr>
              </a:solidFill>
              <a:latin typeface="+mn-ea"/>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53</a:t>
            </a:fld>
            <a:endParaRPr lang="zh-CN" altLang="en-US"/>
          </a:p>
        </p:txBody>
      </p:sp>
    </p:spTree>
    <p:extLst>
      <p:ext uri="{BB962C8B-B14F-4D97-AF65-F5344CB8AC3E}">
        <p14:creationId xmlns:p14="http://schemas.microsoft.com/office/powerpoint/2010/main" val="776593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55</a:t>
            </a:fld>
            <a:endParaRPr lang="zh-CN" altLang="en-US"/>
          </a:p>
        </p:txBody>
      </p:sp>
    </p:spTree>
    <p:extLst>
      <p:ext uri="{BB962C8B-B14F-4D97-AF65-F5344CB8AC3E}">
        <p14:creationId xmlns:p14="http://schemas.microsoft.com/office/powerpoint/2010/main" val="35184411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B33F9-44E8-11AF-BF9A-BFD213DC3E0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BEF738A-C681-32D7-B8A4-A5A6AEEA1FB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257DEAC-FE43-88C7-0E32-3D7B3300377B}"/>
              </a:ext>
            </a:extLst>
          </p:cNvPr>
          <p:cNvSpPr>
            <a:spLocks noGrp="1"/>
          </p:cNvSpPr>
          <p:nvPr>
            <p:ph type="body" idx="1"/>
          </p:nvPr>
        </p:nvSpPr>
        <p:spPr/>
        <p:txBody>
          <a:bodyPr/>
          <a:lstStyle/>
          <a:p>
            <a:r>
              <a:rPr lang="zh-CN" altLang="en-US" sz="1800" b="0" dirty="0">
                <a:solidFill>
                  <a:srgbClr val="000000"/>
                </a:solidFill>
                <a:effectLst/>
                <a:latin typeface="FandolSong-Bold"/>
              </a:rPr>
              <a:t>基于大模型的智能体和具身智能 </a:t>
            </a:r>
            <a:endParaRPr lang="zh-CN" altLang="en-US" dirty="0"/>
          </a:p>
        </p:txBody>
      </p:sp>
      <p:sp>
        <p:nvSpPr>
          <p:cNvPr id="4" name="灯片编号占位符 3">
            <a:extLst>
              <a:ext uri="{FF2B5EF4-FFF2-40B4-BE49-F238E27FC236}">
                <a16:creationId xmlns:a16="http://schemas.microsoft.com/office/drawing/2014/main" id="{3FFC4594-99A3-74C4-2924-27CE1D48C0DB}"/>
              </a:ext>
            </a:extLst>
          </p:cNvPr>
          <p:cNvSpPr>
            <a:spLocks noGrp="1"/>
          </p:cNvSpPr>
          <p:nvPr>
            <p:ph type="sldNum" sz="quarter" idx="5"/>
          </p:nvPr>
        </p:nvSpPr>
        <p:spPr/>
        <p:txBody>
          <a:bodyPr/>
          <a:lstStyle/>
          <a:p>
            <a:fld id="{22B32B55-6CD0-40C0-BAFE-D331F0A28190}" type="slidenum">
              <a:rPr lang="en-US" altLang="zh-CN" smtClean="0"/>
              <a:t>58</a:t>
            </a:fld>
            <a:endParaRPr lang="en-US" altLang="zh-CN"/>
          </a:p>
        </p:txBody>
      </p:sp>
    </p:spTree>
    <p:extLst>
      <p:ext uri="{BB962C8B-B14F-4D97-AF65-F5344CB8AC3E}">
        <p14:creationId xmlns:p14="http://schemas.microsoft.com/office/powerpoint/2010/main" val="30566100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spcBef>
                <a:spcPts val="1050"/>
              </a:spcBef>
              <a:spcAft>
                <a:spcPts val="600"/>
              </a:spcAft>
            </a:pPr>
            <a:r>
              <a:rPr lang="zh-CN" altLang="en-US" b="1" i="0" dirty="0">
                <a:solidFill>
                  <a:srgbClr val="05073B"/>
                </a:solidFill>
                <a:effectLst/>
                <a:latin typeface="-apple-system"/>
              </a:rPr>
              <a:t>现有策略</a:t>
            </a:r>
          </a:p>
          <a:p>
            <a:pPr algn="l">
              <a:spcBef>
                <a:spcPts val="1050"/>
              </a:spcBef>
              <a:buFont typeface="+mj-lt"/>
              <a:buAutoNum type="arabicPeriod"/>
            </a:pPr>
            <a:r>
              <a:rPr lang="zh-CN" altLang="en-US" b="1" i="0" dirty="0">
                <a:solidFill>
                  <a:srgbClr val="05073B"/>
                </a:solidFill>
                <a:effectLst/>
                <a:latin typeface="-apple-system"/>
              </a:rPr>
              <a:t>数据过滤</a:t>
            </a:r>
            <a:r>
              <a:rPr lang="zh-CN" altLang="en-US" b="0" i="0" dirty="0">
                <a:solidFill>
                  <a:srgbClr val="05073B"/>
                </a:solidFill>
                <a:effectLst/>
                <a:latin typeface="PingFang-SC-Regular"/>
              </a:rPr>
              <a:t>：</a:t>
            </a:r>
          </a:p>
          <a:p>
            <a:pPr marL="742950" lvl="1" indent="-285750" algn="l">
              <a:spcBef>
                <a:spcPts val="1050"/>
              </a:spcBef>
              <a:buFont typeface="+mj-lt"/>
              <a:buAutoNum type="arabicPeriod"/>
            </a:pPr>
            <a:r>
              <a:rPr lang="en-US" altLang="zh-CN" b="1" i="0" dirty="0">
                <a:solidFill>
                  <a:srgbClr val="05073B"/>
                </a:solidFill>
                <a:effectLst/>
                <a:latin typeface="-apple-system"/>
              </a:rPr>
              <a:t>Perspective API</a:t>
            </a:r>
            <a:r>
              <a:rPr lang="zh-CN" altLang="en-US" b="0" i="0" dirty="0">
                <a:solidFill>
                  <a:srgbClr val="05073B"/>
                </a:solidFill>
                <a:effectLst/>
                <a:latin typeface="PingFang-SC-Regular"/>
              </a:rPr>
              <a:t>：采用交叉标注方法，通过不同社会文化背景的志愿者对训练数据进行评分，以识别并过滤有毒数据。</a:t>
            </a:r>
          </a:p>
          <a:p>
            <a:pPr marL="742950" lvl="1" indent="-285750" algn="l">
              <a:spcBef>
                <a:spcPts val="450"/>
              </a:spcBef>
              <a:buFont typeface="+mj-lt"/>
              <a:buAutoNum type="arabicPeriod"/>
            </a:pPr>
            <a:r>
              <a:rPr lang="zh-CN" altLang="en-US" b="1" i="0" dirty="0">
                <a:solidFill>
                  <a:srgbClr val="05073B"/>
                </a:solidFill>
                <a:effectLst/>
                <a:latin typeface="-apple-system"/>
              </a:rPr>
              <a:t>毒性阈值设定</a:t>
            </a:r>
            <a:r>
              <a:rPr lang="zh-CN" altLang="en-US" b="0" i="0" dirty="0">
                <a:solidFill>
                  <a:srgbClr val="05073B"/>
                </a:solidFill>
                <a:effectLst/>
                <a:latin typeface="PingFang-SC-Regular"/>
              </a:rPr>
              <a:t>：如您所述，如果有一定比例的标注者认为某数据段有毒性，则将该数据段的毒性值记录下来，并据此进行过滤。</a:t>
            </a:r>
          </a:p>
          <a:p>
            <a:pPr algn="l">
              <a:spcBef>
                <a:spcPts val="450"/>
              </a:spcBef>
              <a:buFont typeface="+mj-lt"/>
              <a:buAutoNum type="arabicPeriod"/>
            </a:pPr>
            <a:r>
              <a:rPr lang="zh-CN" altLang="en-US" b="1" i="0" dirty="0">
                <a:solidFill>
                  <a:srgbClr val="05073B"/>
                </a:solidFill>
                <a:effectLst/>
                <a:latin typeface="-apple-system"/>
              </a:rPr>
              <a:t>属性敏感性控制</a:t>
            </a:r>
            <a:r>
              <a:rPr lang="zh-CN" altLang="en-US" b="0" i="0" dirty="0">
                <a:solidFill>
                  <a:srgbClr val="05073B"/>
                </a:solidFill>
                <a:effectLst/>
                <a:latin typeface="PingFang-SC-Regular"/>
              </a:rPr>
              <a:t>：</a:t>
            </a:r>
          </a:p>
          <a:p>
            <a:pPr marL="742950" lvl="1" indent="-285750" algn="l">
              <a:spcBef>
                <a:spcPts val="1050"/>
              </a:spcBef>
              <a:buFont typeface="+mj-lt"/>
              <a:buAutoNum type="arabicPeriod"/>
            </a:pPr>
            <a:r>
              <a:rPr lang="zh-CN" altLang="en-US" b="1" i="0" dirty="0">
                <a:solidFill>
                  <a:srgbClr val="05073B"/>
                </a:solidFill>
                <a:effectLst/>
                <a:latin typeface="-apple-system"/>
              </a:rPr>
              <a:t>将道德问题视为属性</a:t>
            </a:r>
            <a:r>
              <a:rPr lang="zh-CN" altLang="en-US" b="0" i="0" dirty="0">
                <a:solidFill>
                  <a:srgbClr val="05073B"/>
                </a:solidFill>
                <a:effectLst/>
                <a:latin typeface="PingFang-SC-Regular"/>
              </a:rPr>
              <a:t>：通过设计多个变量来衡量不同属性的敏感性，如性别、种族、宗教等。</a:t>
            </a:r>
          </a:p>
          <a:p>
            <a:pPr marL="742950" lvl="1" indent="-285750" algn="l">
              <a:spcBef>
                <a:spcPts val="450"/>
              </a:spcBef>
              <a:buFont typeface="+mj-lt"/>
              <a:buAutoNum type="arabicPeriod"/>
            </a:pPr>
            <a:r>
              <a:rPr lang="zh-CN" altLang="en-US" b="1" i="0" dirty="0">
                <a:solidFill>
                  <a:srgbClr val="05073B"/>
                </a:solidFill>
                <a:effectLst/>
                <a:latin typeface="-apple-system"/>
              </a:rPr>
              <a:t>相对矩阵控制</a:t>
            </a:r>
            <a:r>
              <a:rPr lang="zh-CN" altLang="en-US" b="0" i="0" dirty="0">
                <a:solidFill>
                  <a:srgbClr val="05073B"/>
                </a:solidFill>
                <a:effectLst/>
                <a:latin typeface="PingFang-SC-Regular"/>
              </a:rPr>
              <a:t>：使用最小化的相对矩阵来控制生成文本的敏感度，确保模型在保持高速度和高质量的同时，减少偏见和毒性的输出。</a:t>
            </a:r>
          </a:p>
          <a:p>
            <a:pPr marL="742950" lvl="1" indent="-285750" algn="l">
              <a:spcBef>
                <a:spcPts val="450"/>
              </a:spcBef>
              <a:buFont typeface="+mj-lt"/>
              <a:buAutoNum type="arabicPeriod"/>
            </a:pPr>
            <a:r>
              <a:rPr lang="zh-CN" altLang="en-US" b="1" i="0" dirty="0">
                <a:solidFill>
                  <a:srgbClr val="05073B"/>
                </a:solidFill>
                <a:effectLst/>
                <a:latin typeface="-apple-system"/>
              </a:rPr>
              <a:t>轻量级文件类</a:t>
            </a:r>
            <a:r>
              <a:rPr lang="zh-CN" altLang="en-US" b="0" i="0" dirty="0">
                <a:solidFill>
                  <a:srgbClr val="05073B"/>
                </a:solidFill>
                <a:effectLst/>
                <a:latin typeface="PingFang-SC-Regular"/>
              </a:rPr>
              <a:t>：用户只需一些轻量级的文件类来生成文本，只有在模型输出具有较高属性极性时，才进行参数修正，以减少不必要的计算成本和模型输出修改。</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60</a:t>
            </a:fld>
            <a:endParaRPr lang="zh-CN" altLang="en-US"/>
          </a:p>
        </p:txBody>
      </p:sp>
    </p:spTree>
    <p:extLst>
      <p:ext uri="{BB962C8B-B14F-4D97-AF65-F5344CB8AC3E}">
        <p14:creationId xmlns:p14="http://schemas.microsoft.com/office/powerpoint/2010/main" val="1038537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63</a:t>
            </a:fld>
            <a:endParaRPr lang="zh-CN" altLang="en-US"/>
          </a:p>
        </p:txBody>
      </p:sp>
    </p:spTree>
    <p:extLst>
      <p:ext uri="{BB962C8B-B14F-4D97-AF65-F5344CB8AC3E}">
        <p14:creationId xmlns:p14="http://schemas.microsoft.com/office/powerpoint/2010/main" val="27854241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b="0" dirty="0">
                <a:solidFill>
                  <a:srgbClr val="000000"/>
                </a:solidFill>
                <a:effectLst/>
                <a:latin typeface="FandolSong-Regular"/>
              </a:rPr>
              <a:t>训练一个大型</a:t>
            </a:r>
            <a:r>
              <a:rPr lang="en-US" altLang="zh-CN" sz="1800" b="0" dirty="0">
                <a:solidFill>
                  <a:srgbClr val="000000"/>
                </a:solidFill>
                <a:effectLst/>
                <a:latin typeface="LMRoman10-Regular"/>
              </a:rPr>
              <a:t>Transformer</a:t>
            </a:r>
            <a:r>
              <a:rPr lang="zh-CN" altLang="en-US" sz="1800" b="0" dirty="0">
                <a:solidFill>
                  <a:srgbClr val="000000"/>
                </a:solidFill>
                <a:effectLst/>
                <a:latin typeface="FandolSong-Regular"/>
              </a:rPr>
              <a:t>模型所需的排放量约为</a:t>
            </a:r>
            <a:r>
              <a:rPr lang="en-US" altLang="zh-CN" sz="1800" b="0" dirty="0">
                <a:solidFill>
                  <a:srgbClr val="000000"/>
                </a:solidFill>
                <a:effectLst/>
                <a:latin typeface="LMRoman10-Regular"/>
              </a:rPr>
              <a:t>284</a:t>
            </a:r>
            <a:r>
              <a:rPr lang="zh-CN" altLang="en-US" sz="1800" b="0" dirty="0">
                <a:solidFill>
                  <a:srgbClr val="000000"/>
                </a:solidFill>
                <a:effectLst/>
                <a:latin typeface="FandolSong-Regular"/>
              </a:rPr>
              <a:t>吨二氧化碳</a:t>
            </a:r>
            <a:endParaRPr lang="en-US" altLang="zh-CN" sz="1800" b="0" dirty="0">
              <a:solidFill>
                <a:srgbClr val="000000"/>
              </a:solidFill>
              <a:effectLst/>
              <a:latin typeface="FandolSong-Regular"/>
            </a:endParaRPr>
          </a:p>
          <a:p>
            <a:r>
              <a:rPr lang="zh-CN" altLang="en-US" sz="1800" b="0" dirty="0">
                <a:solidFill>
                  <a:srgbClr val="000000"/>
                </a:solidFill>
                <a:effectLst/>
                <a:latin typeface="FandolSong-Regular"/>
              </a:rPr>
              <a:t>训练一个基础模型如</a:t>
            </a:r>
            <a:r>
              <a:rPr lang="en-US" altLang="zh-CN" sz="1800" b="0" dirty="0">
                <a:solidFill>
                  <a:srgbClr val="000000"/>
                </a:solidFill>
                <a:effectLst/>
                <a:latin typeface="LMRoman10-Regular"/>
              </a:rPr>
              <a:t>BERT</a:t>
            </a:r>
            <a:r>
              <a:rPr lang="zh-CN" altLang="en-US" sz="1800" b="0" dirty="0">
                <a:solidFill>
                  <a:srgbClr val="000000"/>
                </a:solidFill>
                <a:effectLst/>
                <a:latin typeface="FandolSong-Regular"/>
              </a:rPr>
              <a:t>则相当于一次跨美航班的排放量</a:t>
            </a:r>
            <a:endParaRPr lang="en-US" altLang="zh-CN" sz="1800" b="0" dirty="0">
              <a:solidFill>
                <a:srgbClr val="000000"/>
              </a:solidFill>
              <a:effectLst/>
              <a:latin typeface="FandolSong-Regular"/>
            </a:endParaRPr>
          </a:p>
          <a:p>
            <a:endParaRPr lang="en-US" altLang="zh-CN" sz="1800" b="0" dirty="0">
              <a:solidFill>
                <a:srgbClr val="000000"/>
              </a:solidFill>
              <a:effectLst/>
              <a:latin typeface="FandolSong-Regular"/>
            </a:endParaRPr>
          </a:p>
          <a:p>
            <a:r>
              <a:rPr lang="zh-CN" altLang="en-US" sz="1800" b="0" dirty="0">
                <a:solidFill>
                  <a:srgbClr val="000000"/>
                </a:solidFill>
                <a:effectLst/>
                <a:latin typeface="FandolSong-Regular"/>
              </a:rPr>
              <a:t>大型数据集不能确保观点的多样性，经过筛选和过滤后，主导观点往往更容易被保留，导致数据偏见的出现。</a:t>
            </a:r>
            <a:endParaRPr lang="zh-CN" altLang="en-US" sz="2800" dirty="0"/>
          </a:p>
          <a:p>
            <a:endParaRPr lang="en-US" altLang="zh-CN" sz="1800" b="0" dirty="0">
              <a:solidFill>
                <a:srgbClr val="000000"/>
              </a:solidFill>
              <a:effectLst/>
              <a:latin typeface="FandolSong-Regular"/>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64</a:t>
            </a:fld>
            <a:endParaRPr lang="zh-CN" altLang="en-US"/>
          </a:p>
        </p:txBody>
      </p:sp>
    </p:spTree>
    <p:extLst>
      <p:ext uri="{BB962C8B-B14F-4D97-AF65-F5344CB8AC3E}">
        <p14:creationId xmlns:p14="http://schemas.microsoft.com/office/powerpoint/2010/main" val="16986201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b="0" dirty="0">
                <a:solidFill>
                  <a:srgbClr val="000000"/>
                </a:solidFill>
                <a:effectLst/>
                <a:latin typeface="FandolSong-Regular"/>
              </a:rPr>
              <a:t>有人认为“</a:t>
            </a:r>
            <a:r>
              <a:rPr lang="en-US" altLang="zh-CN" sz="1800" b="0" dirty="0">
                <a:solidFill>
                  <a:srgbClr val="000000"/>
                </a:solidFill>
                <a:effectLst/>
                <a:latin typeface="LMRoman10-Regular"/>
              </a:rPr>
              <a:t>AI</a:t>
            </a:r>
            <a:r>
              <a:rPr lang="zh-CN" altLang="en-US" sz="1800" b="0" dirty="0">
                <a:solidFill>
                  <a:srgbClr val="000000"/>
                </a:solidFill>
                <a:effectLst/>
                <a:latin typeface="FandolSong-Regular"/>
              </a:rPr>
              <a:t>会取代大量现有职位，导致社会出现失业潮？”，对此你怎么看？</a:t>
            </a:r>
            <a:endParaRPr lang="en-US" altLang="zh-CN" sz="1800" b="0" dirty="0">
              <a:solidFill>
                <a:srgbClr val="000000"/>
              </a:solidFill>
              <a:effectLst/>
              <a:latin typeface="FandolSong-Regular"/>
            </a:endParaRPr>
          </a:p>
          <a:p>
            <a:endParaRPr lang="en-US" altLang="zh-CN" sz="1800" b="0" dirty="0">
              <a:solidFill>
                <a:srgbClr val="000000"/>
              </a:solidFill>
              <a:effectLst/>
              <a:latin typeface="FandolSong-Regular"/>
            </a:endParaRPr>
          </a:p>
          <a:p>
            <a:r>
              <a:rPr lang="zh-CN" altLang="en-US" sz="1800" b="0" dirty="0">
                <a:solidFill>
                  <a:srgbClr val="000000"/>
                </a:solidFill>
                <a:effectLst/>
                <a:latin typeface="FandolSong-Regular"/>
              </a:rPr>
              <a:t>大模型毒性、偏见与歧视问题一直困扰着广大研究人员，针对该问题有人认为“用整个世界的美好、丑陋与残酷来喂养人工智能，而期望它能够只映射出美好，这本身就是一种不切实际的幻想。”，对此你怎么看？</a:t>
            </a:r>
            <a:endParaRPr lang="en-US" altLang="zh-CN" sz="1800" b="0" dirty="0">
              <a:solidFill>
                <a:srgbClr val="000000"/>
              </a:solidFill>
              <a:effectLst/>
              <a:latin typeface="FandolSong-Regular"/>
            </a:endParaRPr>
          </a:p>
          <a:p>
            <a:endParaRPr lang="en-US" altLang="zh-CN" sz="1800" b="0" dirty="0">
              <a:solidFill>
                <a:srgbClr val="000000"/>
              </a:solidFill>
              <a:effectLst/>
              <a:latin typeface="FandolSong-Regular"/>
            </a:endParaRPr>
          </a:p>
          <a:p>
            <a:r>
              <a:rPr lang="zh-CN" altLang="en-US" sz="1800" b="0" dirty="0">
                <a:solidFill>
                  <a:srgbClr val="000000"/>
                </a:solidFill>
                <a:effectLst/>
                <a:latin typeface="FandolSong-Regular"/>
              </a:rPr>
              <a:t>自</a:t>
            </a:r>
            <a:r>
              <a:rPr lang="en-US" altLang="zh-CN" sz="1800" b="0" dirty="0">
                <a:solidFill>
                  <a:srgbClr val="000000"/>
                </a:solidFill>
                <a:effectLst/>
                <a:latin typeface="LMRoman10-Regular"/>
              </a:rPr>
              <a:t>LLMs</a:t>
            </a:r>
            <a:r>
              <a:rPr lang="zh-CN" altLang="en-US" sz="1800" b="0" dirty="0">
                <a:solidFill>
                  <a:srgbClr val="000000"/>
                </a:solidFill>
                <a:effectLst/>
                <a:latin typeface="FandolSong-Regular"/>
              </a:rPr>
              <a:t>问世以来，国内外的大学生们广泛将其用在结课论文、课后作业甚至毕业论文之中，有人认为</a:t>
            </a:r>
            <a:r>
              <a:rPr lang="en-US" altLang="zh-CN" sz="1800" b="0" dirty="0">
                <a:solidFill>
                  <a:srgbClr val="000000"/>
                </a:solidFill>
                <a:effectLst/>
                <a:latin typeface="LMRoman10-Regular"/>
              </a:rPr>
              <a:t>LLMs</a:t>
            </a:r>
            <a:r>
              <a:rPr lang="zh-CN" altLang="en-US" sz="1800" b="0" dirty="0">
                <a:solidFill>
                  <a:srgbClr val="000000"/>
                </a:solidFill>
                <a:effectLst/>
                <a:latin typeface="FandolSong-Regular"/>
              </a:rPr>
              <a:t>会帮助学生们激发灵感，更加高效地完成作业，也有人认为</a:t>
            </a:r>
            <a:r>
              <a:rPr lang="en-US" altLang="zh-CN" sz="1800" b="0" dirty="0">
                <a:solidFill>
                  <a:srgbClr val="000000"/>
                </a:solidFill>
                <a:effectLst/>
                <a:latin typeface="LMRoman10-Regular"/>
              </a:rPr>
              <a:t>LLMs</a:t>
            </a:r>
            <a:r>
              <a:rPr lang="zh-CN" altLang="en-US" sz="1800" b="0" dirty="0">
                <a:solidFill>
                  <a:srgbClr val="000000"/>
                </a:solidFill>
                <a:effectLst/>
                <a:latin typeface="FandolSong-Regular"/>
              </a:rPr>
              <a:t>只会成为学生们偷懒的工具。关于这个问题，谈谈你自己的看法。</a:t>
            </a:r>
            <a:endParaRPr lang="zh-CN" altLang="en-US" dirty="0"/>
          </a:p>
        </p:txBody>
      </p:sp>
      <p:sp>
        <p:nvSpPr>
          <p:cNvPr id="4" name="灯片编号占位符 3"/>
          <p:cNvSpPr>
            <a:spLocks noGrp="1"/>
          </p:cNvSpPr>
          <p:nvPr>
            <p:ph type="sldNum" sz="quarter" idx="5"/>
          </p:nvPr>
        </p:nvSpPr>
        <p:spPr/>
        <p:txBody>
          <a:bodyPr/>
          <a:lstStyle/>
          <a:p>
            <a:fld id="{22B32B55-6CD0-40C0-BAFE-D331F0A28190}" type="slidenum">
              <a:rPr lang="en-US" altLang="zh-CN" smtClean="0"/>
              <a:t>65</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2024/12/12</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86480" y="226800"/>
            <a:ext cx="10969200" cy="705600"/>
          </a:xfrm>
        </p:spPr>
        <p:txBody>
          <a:bodyPr vert="horz" lIns="90000" tIns="46800" rIns="90000" bIns="46800" rtlCol="0" anchor="ctr" anchorCtr="0">
            <a:normAutofit/>
          </a:bodyPr>
          <a:lstStyle>
            <a:lvl1pPr>
              <a:defRPr sz="4000">
                <a:solidFill>
                  <a:srgbClr val="0070C0"/>
                </a:solidFill>
              </a:defRPr>
            </a:lvl1pPr>
          </a:lstStyle>
          <a:p>
            <a:pPr lvl="0"/>
            <a:r>
              <a:rPr lang="zh-CN" altLang="en-US" dirty="0"/>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2024/12/12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
        <p:nvSpPr>
          <p:cNvPr id="7" name="等腰三角形 6">
            <a:extLst>
              <a:ext uri="{FF2B5EF4-FFF2-40B4-BE49-F238E27FC236}">
                <a16:creationId xmlns:a16="http://schemas.microsoft.com/office/drawing/2014/main" id="{1CAE631E-AEBA-4E3A-94A5-7F724B106EB3}"/>
              </a:ext>
            </a:extLst>
          </p:cNvPr>
          <p:cNvSpPr/>
          <p:nvPr userDrawn="1"/>
        </p:nvSpPr>
        <p:spPr>
          <a:xfrm rot="5400000">
            <a:off x="-195580" y="351135"/>
            <a:ext cx="713105" cy="321945"/>
          </a:xfrm>
          <a:prstGeom prst="triangle">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2024/12/12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2024/12/12</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2024/12/12</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2024/12/12</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2024/12/12</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2024/12/12</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2024/12/12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2024/12/12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2024/12/12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2024/12/12</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slide" Target="slide14.xml"/><Relationship Id="rId4" Type="http://schemas.openxmlformats.org/officeDocument/2006/relationships/slide" Target="slide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github.com/geekan/MetaGPT" TargetMode="External"/><Relationship Id="rId4" Type="http://schemas.openxmlformats.org/officeDocument/2006/relationships/hyperlink" Target="https://so.csdn.net/so/search?q=%E4%B8%8D%E5%90%8C%E7%9A%84&amp;spm=1001.2101.3001.7020"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39.png"/><Relationship Id="rId2" Type="http://schemas.openxmlformats.org/officeDocument/2006/relationships/slideLayout" Target="../slideLayouts/slideLayout7.xml"/><Relationship Id="rId1" Type="http://schemas.openxmlformats.org/officeDocument/2006/relationships/tags" Target="../tags/tag6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1.png"/></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981200" y="2609131"/>
            <a:ext cx="8797636" cy="901785"/>
          </a:xfrm>
          <a:prstGeom prst="rect">
            <a:avLst/>
          </a:prstGeom>
        </p:spPr>
        <p:txBody>
          <a:bodyPr vert="horz" wrap="square" lIns="0" tIns="15240" rIns="0" bIns="0" rtlCol="0">
            <a:spAutoFit/>
          </a:bodyPr>
          <a:lstStyle/>
          <a:p>
            <a:pPr marL="12700" algn="ctr">
              <a:lnSpc>
                <a:spcPct val="100000"/>
              </a:lnSpc>
              <a:spcBef>
                <a:spcPts val="100"/>
              </a:spcBef>
            </a:pPr>
            <a:r>
              <a:rPr lang="zh-CN" altLang="en-US" sz="5760" dirty="0">
                <a:solidFill>
                  <a:srgbClr val="0070C0"/>
                </a:solidFill>
                <a:latin typeface="Arial" panose="020B0604020202020204" pitchFamily="34" charset="0"/>
                <a:ea typeface="微软雅黑" panose="020B0503020204020204" charset="-122"/>
                <a:cs typeface="Arial" panose="020B0604020202020204" pitchFamily="34" charset="0"/>
              </a:rPr>
              <a:t>第十三章 探讨</a:t>
            </a:r>
            <a:endParaRPr lang="zh-CN" altLang="en-US" sz="5760" b="1" dirty="0">
              <a:solidFill>
                <a:srgbClr val="0070C0"/>
              </a:solidFill>
              <a:latin typeface="Arial" panose="020B0604020202020204" pitchFamily="34" charset="0"/>
              <a:ea typeface="微软雅黑" panose="020B0503020204020204" charset="-122"/>
              <a:cs typeface="Arial" panose="020B0604020202020204" pitchFamily="34" charset="0"/>
            </a:endParaRPr>
          </a:p>
        </p:txBody>
      </p:sp>
      <p:grpSp>
        <p:nvGrpSpPr>
          <p:cNvPr id="5" name="组合 4">
            <a:extLst>
              <a:ext uri="{FF2B5EF4-FFF2-40B4-BE49-F238E27FC236}">
                <a16:creationId xmlns:a16="http://schemas.microsoft.com/office/drawing/2014/main" id="{D8BE6F06-10AC-4BFE-941E-39775A52EDB7}"/>
              </a:ext>
            </a:extLst>
          </p:cNvPr>
          <p:cNvGrpSpPr/>
          <p:nvPr/>
        </p:nvGrpSpPr>
        <p:grpSpPr>
          <a:xfrm>
            <a:off x="7726681" y="198120"/>
            <a:ext cx="3649218" cy="772123"/>
            <a:chOff x="6096000" y="266700"/>
            <a:chExt cx="3041015" cy="643436"/>
          </a:xfrm>
        </p:grpSpPr>
        <p:pic>
          <p:nvPicPr>
            <p:cNvPr id="6" name="图片 5">
              <a:extLst>
                <a:ext uri="{FF2B5EF4-FFF2-40B4-BE49-F238E27FC236}">
                  <a16:creationId xmlns:a16="http://schemas.microsoft.com/office/drawing/2014/main" id="{6F936F07-E846-4360-BDFA-4AFCF57811D1}"/>
                </a:ext>
              </a:extLst>
            </p:cNvPr>
            <p:cNvPicPr>
              <a:picLocks noChangeAspect="1"/>
            </p:cNvPicPr>
            <p:nvPr/>
          </p:nvPicPr>
          <p:blipFill>
            <a:blip r:embed="rId3"/>
            <a:stretch>
              <a:fillRect/>
            </a:stretch>
          </p:blipFill>
          <p:spPr>
            <a:xfrm>
              <a:off x="6096000" y="266700"/>
              <a:ext cx="3041015" cy="565044"/>
            </a:xfrm>
            <a:prstGeom prst="rect">
              <a:avLst/>
            </a:prstGeom>
          </p:spPr>
        </p:pic>
        <p:sp>
          <p:nvSpPr>
            <p:cNvPr id="7" name="矩形 6">
              <a:extLst>
                <a:ext uri="{FF2B5EF4-FFF2-40B4-BE49-F238E27FC236}">
                  <a16:creationId xmlns:a16="http://schemas.microsoft.com/office/drawing/2014/main" id="{E56BDDD7-0717-4A3F-86CF-A4F147426515}"/>
                </a:ext>
              </a:extLst>
            </p:cNvPr>
            <p:cNvSpPr/>
            <p:nvPr userDrawn="1"/>
          </p:nvSpPr>
          <p:spPr>
            <a:xfrm>
              <a:off x="8756015" y="571500"/>
              <a:ext cx="381000" cy="3386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160">
                <a:ln>
                  <a:solidFill>
                    <a:schemeClr val="bg1"/>
                  </a:solidFill>
                </a:ln>
                <a:solidFill>
                  <a:schemeClr val="bg1"/>
                </a:solidFil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3"/>
          <p:cNvSpPr txBox="1">
            <a:spLocks noGrp="1"/>
          </p:cNvSpPr>
          <p:nvPr>
            <p:ph type="title"/>
          </p:nvPr>
        </p:nvSpPr>
        <p:spPr>
          <a:xfrm>
            <a:off x="935166" y="1583241"/>
            <a:ext cx="10112188" cy="4360361"/>
          </a:xfrm>
          <a:prstGeom prst="rect">
            <a:avLst/>
          </a:prstGeom>
        </p:spPr>
        <p:txBody>
          <a:bodyPr vert="horz" wrap="square" lIns="0" tIns="15240" rIns="0" bIns="0" rtlCol="0" anchor="ctr" anchorCtr="0">
            <a:spAutoFit/>
          </a:bodyPr>
          <a:lstStyle/>
          <a:p>
            <a:pPr>
              <a:lnSpc>
                <a:spcPct val="150000"/>
              </a:lnSpc>
              <a:tabLst>
                <a:tab pos="425958" algn="l"/>
                <a:tab pos="426720" algn="l"/>
              </a:tabLst>
            </a:pPr>
            <a:r>
              <a:rPr lang="en-US" altLang="zh-CN" sz="3200" b="1" dirty="0">
                <a:solidFill>
                  <a:srgbClr val="C67406"/>
                </a:solidFill>
                <a:latin typeface="微软雅黑" panose="020B0503020204020204" pitchFamily="34" charset="-122"/>
                <a:ea typeface="微软雅黑" panose="020B0503020204020204" pitchFamily="34" charset="-122"/>
              </a:rPr>
              <a:t>13.1 </a:t>
            </a:r>
            <a:r>
              <a:rPr lang="zh-CN" altLang="en-US" sz="3200" b="1" dirty="0">
                <a:solidFill>
                  <a:srgbClr val="C67406"/>
                </a:solidFill>
                <a:latin typeface="微软雅黑" panose="020B0503020204020204" pitchFamily="34" charset="-122"/>
                <a:ea typeface="微软雅黑" panose="020B0503020204020204" pitchFamily="34" charset="-122"/>
              </a:rPr>
              <a:t>概述</a:t>
            </a:r>
            <a:br>
              <a:rPr lang="en-US" altLang="zh-CN" sz="3200" b="1" dirty="0">
                <a:solidFill>
                  <a:srgbClr val="0070C0"/>
                </a:solidFill>
                <a:latin typeface="微软雅黑" panose="020B0503020204020204" pitchFamily="34" charset="-122"/>
                <a:ea typeface="微软雅黑" panose="020B0503020204020204" pitchFamily="34" charset="-122"/>
              </a:rPr>
            </a:br>
            <a:r>
              <a:rPr lang="en-US" altLang="zh-CN" sz="3200" b="1" dirty="0">
                <a:solidFill>
                  <a:srgbClr val="0070C0"/>
                </a:solidFill>
                <a:latin typeface="微软雅黑" panose="020B0503020204020204" pitchFamily="34" charset="-122"/>
                <a:ea typeface="微软雅黑" panose="020B0503020204020204" pitchFamily="34" charset="-122"/>
              </a:rPr>
              <a:t>13.2 </a:t>
            </a:r>
            <a:r>
              <a:rPr lang="zh-CN" altLang="en-US" sz="3200" b="1" dirty="0">
                <a:latin typeface="微软雅黑" panose="020B0503020204020204" pitchFamily="34" charset="-122"/>
                <a:ea typeface="微软雅黑" panose="020B0503020204020204" pitchFamily="34" charset="-122"/>
              </a:rPr>
              <a:t>基于大模型的智能体和具身智能</a:t>
            </a:r>
            <a:br>
              <a:rPr lang="en-US" altLang="zh-CN" sz="3200" b="1" dirty="0">
                <a:solidFill>
                  <a:srgbClr val="0070C0"/>
                </a:solidFill>
                <a:latin typeface="微软雅黑" panose="020B0503020204020204" pitchFamily="34" charset="-122"/>
                <a:ea typeface="微软雅黑" panose="020B0503020204020204" pitchFamily="34" charset="-122"/>
              </a:rPr>
            </a:br>
            <a:r>
              <a:rPr lang="en-US" altLang="zh-CN" sz="3200" b="1" dirty="0">
                <a:solidFill>
                  <a:srgbClr val="0070C0"/>
                </a:solidFill>
                <a:latin typeface="微软雅黑" panose="020B0503020204020204" pitchFamily="34" charset="-122"/>
                <a:ea typeface="微软雅黑" panose="020B0503020204020204" pitchFamily="34" charset="-122"/>
              </a:rPr>
              <a:t>13.3 </a:t>
            </a:r>
            <a:r>
              <a:rPr lang="zh-CN" altLang="en-US" sz="3200" dirty="0">
                <a:solidFill>
                  <a:srgbClr val="0070C0"/>
                </a:solidFill>
                <a:latin typeface="微软雅黑" panose="020B0503020204020204" pitchFamily="34" charset="-122"/>
                <a:ea typeface="微软雅黑" panose="020B0503020204020204" pitchFamily="34" charset="-122"/>
              </a:rPr>
              <a:t>大</a:t>
            </a:r>
            <a:r>
              <a:rPr lang="zh-CN" altLang="en-US" sz="3200" dirty="0">
                <a:latin typeface="微软雅黑" panose="020B0503020204020204" pitchFamily="34" charset="-122"/>
                <a:ea typeface="微软雅黑" panose="020B0503020204020204" pitchFamily="34" charset="-122"/>
              </a:rPr>
              <a:t>模型垂直领域应用</a:t>
            </a:r>
            <a:br>
              <a:rPr lang="en-US" altLang="zh-CN" sz="3200" b="1" dirty="0">
                <a:solidFill>
                  <a:srgbClr val="0070C0"/>
                </a:solidFill>
                <a:latin typeface="微软雅黑" panose="020B0503020204020204" pitchFamily="34" charset="-122"/>
                <a:ea typeface="微软雅黑" panose="020B0503020204020204" pitchFamily="34" charset="-122"/>
              </a:rPr>
            </a:br>
            <a:r>
              <a:rPr lang="en-US" altLang="zh-CN" sz="3200" dirty="0">
                <a:solidFill>
                  <a:srgbClr val="0070C0"/>
                </a:solidFill>
                <a:latin typeface="微软雅黑" panose="020B0503020204020204" pitchFamily="34" charset="-122"/>
                <a:ea typeface="微软雅黑" panose="020B0503020204020204" pitchFamily="34" charset="-122"/>
              </a:rPr>
              <a:t>13.4</a:t>
            </a:r>
            <a:r>
              <a:rPr lang="zh-CN" altLang="en-US" sz="3200" dirty="0">
                <a:solidFill>
                  <a:srgbClr val="0070C0"/>
                </a:solidFill>
                <a:latin typeface="微软雅黑" panose="020B0503020204020204" pitchFamily="34" charset="-122"/>
                <a:ea typeface="微软雅黑" panose="020B0503020204020204" pitchFamily="34" charset="-122"/>
              </a:rPr>
              <a:t> </a:t>
            </a:r>
            <a:r>
              <a:rPr lang="zh-CN" altLang="en-US" sz="3200" dirty="0">
                <a:latin typeface="微软雅黑" panose="020B0503020204020204" pitchFamily="34" charset="-122"/>
                <a:ea typeface="微软雅黑" panose="020B0503020204020204" pitchFamily="34" charset="-122"/>
              </a:rPr>
              <a:t>大模型的挑战与局限</a:t>
            </a:r>
            <a:br>
              <a:rPr lang="en-US" altLang="zh-CN" sz="3200" dirty="0">
                <a:solidFill>
                  <a:srgbClr val="0070C0"/>
                </a:solidFill>
                <a:latin typeface="微软雅黑" panose="020B0503020204020204" pitchFamily="34" charset="-122"/>
                <a:ea typeface="微软雅黑" panose="020B0503020204020204" pitchFamily="34" charset="-122"/>
              </a:rPr>
            </a:br>
            <a:r>
              <a:rPr lang="en-US" altLang="zh-CN" sz="3200" dirty="0">
                <a:solidFill>
                  <a:srgbClr val="0070C0"/>
                </a:solidFill>
                <a:latin typeface="微软雅黑" panose="020B0503020204020204" pitchFamily="34" charset="-122"/>
                <a:ea typeface="微软雅黑" panose="020B0503020204020204" pitchFamily="34" charset="-122"/>
              </a:rPr>
              <a:t>13.5 </a:t>
            </a:r>
            <a:r>
              <a:rPr lang="zh-CN" altLang="en-US" sz="3200" dirty="0">
                <a:solidFill>
                  <a:srgbClr val="0070C0"/>
                </a:solidFill>
                <a:latin typeface="微软雅黑" panose="020B0503020204020204" pitchFamily="34" charset="-122"/>
                <a:ea typeface="微软雅黑" panose="020B0503020204020204" pitchFamily="34" charset="-122"/>
              </a:rPr>
              <a:t>大模型</a:t>
            </a:r>
            <a:r>
              <a:rPr lang="zh-CN" altLang="en-US" sz="3200" dirty="0">
                <a:latin typeface="微软雅黑" panose="020B0503020204020204" pitchFamily="34" charset="-122"/>
                <a:ea typeface="微软雅黑" panose="020B0503020204020204" pitchFamily="34" charset="-122"/>
              </a:rPr>
              <a:t>的社会影响</a:t>
            </a:r>
            <a:br>
              <a:rPr lang="en-US" altLang="zh-CN" sz="3200" dirty="0">
                <a:solidFill>
                  <a:srgbClr val="0070C0"/>
                </a:solidFill>
                <a:latin typeface="微软雅黑" panose="020B0503020204020204" pitchFamily="34" charset="-122"/>
                <a:ea typeface="微软雅黑" panose="020B0503020204020204" pitchFamily="34" charset="-122"/>
              </a:rPr>
            </a:br>
            <a:r>
              <a:rPr lang="en-US" altLang="zh-CN" sz="3200" dirty="0">
                <a:solidFill>
                  <a:srgbClr val="0070C0"/>
                </a:solidFill>
                <a:latin typeface="微软雅黑" panose="020B0503020204020204" pitchFamily="34" charset="-122"/>
                <a:ea typeface="微软雅黑" panose="020B0503020204020204" pitchFamily="34" charset="-122"/>
              </a:rPr>
              <a:t>   </a:t>
            </a:r>
            <a:endParaRPr lang="zh-CN" altLang="en-US" sz="3200" dirty="0">
              <a:solidFill>
                <a:srgbClr val="0070C0"/>
              </a:solidFill>
              <a:latin typeface="微软雅黑" panose="020B0503020204020204" pitchFamily="34" charset="-122"/>
              <a:ea typeface="微软雅黑" panose="020B0503020204020204" pitchFamily="34" charset="-122"/>
            </a:endParaRPr>
          </a:p>
        </p:txBody>
      </p:sp>
      <p:sp>
        <p:nvSpPr>
          <p:cNvPr id="6" name="object 3">
            <a:extLst>
              <a:ext uri="{FF2B5EF4-FFF2-40B4-BE49-F238E27FC236}">
                <a16:creationId xmlns:a16="http://schemas.microsoft.com/office/drawing/2014/main" id="{4D532251-D2FF-4519-8A3C-299A5CEC95DB}"/>
              </a:ext>
            </a:extLst>
          </p:cNvPr>
          <p:cNvSpPr txBox="1">
            <a:spLocks/>
          </p:cNvSpPr>
          <p:nvPr/>
        </p:nvSpPr>
        <p:spPr>
          <a:xfrm>
            <a:off x="935166" y="392395"/>
            <a:ext cx="6672072" cy="613694"/>
          </a:xfrm>
          <a:prstGeom prst="rect">
            <a:avLst/>
          </a:prstGeom>
        </p:spPr>
        <p:txBody>
          <a:bodyPr vert="horz" wrap="square" lIns="0" tIns="1524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5240">
              <a:spcBef>
                <a:spcPts val="120"/>
              </a:spcBef>
            </a:pPr>
            <a:r>
              <a:rPr lang="zh-CN" altLang="en-US" sz="4320" b="1" dirty="0">
                <a:solidFill>
                  <a:srgbClr val="0070C0"/>
                </a:solidFill>
                <a:latin typeface="微软雅黑" panose="020B0503020204020204" pitchFamily="34" charset="-122"/>
                <a:ea typeface="微软雅黑" panose="020B0503020204020204" pitchFamily="34" charset="-122"/>
              </a:rPr>
              <a:t>目录</a:t>
            </a:r>
          </a:p>
        </p:txBody>
      </p:sp>
    </p:spTree>
    <p:extLst>
      <p:ext uri="{BB962C8B-B14F-4D97-AF65-F5344CB8AC3E}">
        <p14:creationId xmlns:p14="http://schemas.microsoft.com/office/powerpoint/2010/main" val="1132551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BACBB667-F560-B722-79B3-A6A357ADF847}"/>
              </a:ext>
            </a:extLst>
          </p:cNvPr>
          <p:cNvSpPr/>
          <p:nvPr/>
        </p:nvSpPr>
        <p:spPr>
          <a:xfrm>
            <a:off x="517682" y="2494393"/>
            <a:ext cx="4591983" cy="328082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dirty="0"/>
          </a:p>
        </p:txBody>
      </p:sp>
      <p:sp>
        <p:nvSpPr>
          <p:cNvPr id="2" name="标题 1">
            <a:extLst>
              <a:ext uri="{FF2B5EF4-FFF2-40B4-BE49-F238E27FC236}">
                <a16:creationId xmlns:a16="http://schemas.microsoft.com/office/drawing/2014/main" id="{2A64BA41-9C62-5D4E-8B9A-CC5E94AFE319}"/>
              </a:ext>
            </a:extLst>
          </p:cNvPr>
          <p:cNvSpPr>
            <a:spLocks noGrp="1"/>
          </p:cNvSpPr>
          <p:nvPr>
            <p:ph type="title"/>
          </p:nvPr>
        </p:nvSpPr>
        <p:spPr/>
        <p:txBody>
          <a:bodyPr>
            <a:normAutofit fontScale="90000"/>
          </a:bodyPr>
          <a:lstStyle/>
          <a:p>
            <a:pPr>
              <a:lnSpc>
                <a:spcPct val="150000"/>
              </a:lnSpc>
            </a:pPr>
            <a:r>
              <a:rPr kumimoji="1" lang="en-US" altLang="zh-CN" dirty="0"/>
              <a:t>13.1 </a:t>
            </a:r>
            <a:r>
              <a:rPr kumimoji="1" lang="zh-CN" altLang="en-US" dirty="0"/>
              <a:t>概述</a:t>
            </a:r>
          </a:p>
        </p:txBody>
      </p:sp>
      <p:sp>
        <p:nvSpPr>
          <p:cNvPr id="3" name="文本框 2">
            <a:extLst>
              <a:ext uri="{FF2B5EF4-FFF2-40B4-BE49-F238E27FC236}">
                <a16:creationId xmlns:a16="http://schemas.microsoft.com/office/drawing/2014/main" id="{30D2B8BE-508A-2120-92F1-A5C0EED20B22}"/>
              </a:ext>
            </a:extLst>
          </p:cNvPr>
          <p:cNvSpPr txBox="1"/>
          <p:nvPr/>
        </p:nvSpPr>
        <p:spPr>
          <a:xfrm>
            <a:off x="675821" y="829893"/>
            <a:ext cx="10969200" cy="1134413"/>
          </a:xfrm>
          <a:prstGeom prst="rect">
            <a:avLst/>
          </a:prstGeom>
          <a:noFill/>
        </p:spPr>
        <p:txBody>
          <a:bodyPr wrap="square">
            <a:spAutoFit/>
          </a:bodyPr>
          <a:lstStyle/>
          <a:p>
            <a:pPr marL="342900" indent="-342900">
              <a:lnSpc>
                <a:spcPct val="150000"/>
              </a:lnSpc>
              <a:buFont typeface="Wingdings" panose="05000000000000000000" pitchFamily="2" charset="2"/>
              <a:buChar char="n"/>
            </a:pPr>
            <a:r>
              <a:rPr kumimoji="1" lang="zh-CN" altLang="en-US" sz="2400" b="1" dirty="0">
                <a:latin typeface="Microsoft YaHei" panose="020B0503020204020204" pitchFamily="34" charset="-122"/>
                <a:ea typeface="Microsoft YaHei" panose="020B0503020204020204" pitchFamily="34" charset="-122"/>
              </a:rPr>
              <a:t>背景：</a:t>
            </a:r>
            <a:r>
              <a:rPr lang="en-US" altLang="zh-CN" sz="2400" dirty="0"/>
              <a:t>21</a:t>
            </a:r>
            <a:r>
              <a:rPr lang="zh-CN" altLang="en-US" sz="2400" dirty="0"/>
              <a:t>世纪以来计算机硬件、云计算和大数据技术的飞速</a:t>
            </a:r>
            <a:r>
              <a:rPr lang="zh-CN" altLang="en-US" sz="2400"/>
              <a:t>发展。人工智</a:t>
            </a:r>
            <a:r>
              <a:rPr lang="zh-CN" altLang="en-US" sz="2400" dirty="0"/>
              <a:t>能学科也得到了长足进步。</a:t>
            </a:r>
          </a:p>
        </p:txBody>
      </p:sp>
      <p:sp>
        <p:nvSpPr>
          <p:cNvPr id="6" name="文本框 5">
            <a:extLst>
              <a:ext uri="{FF2B5EF4-FFF2-40B4-BE49-F238E27FC236}">
                <a16:creationId xmlns:a16="http://schemas.microsoft.com/office/drawing/2014/main" id="{0D8806E4-3B7F-62D9-1BDE-6A1FF096F3EA}"/>
              </a:ext>
            </a:extLst>
          </p:cNvPr>
          <p:cNvSpPr txBox="1"/>
          <p:nvPr/>
        </p:nvSpPr>
        <p:spPr>
          <a:xfrm>
            <a:off x="804965" y="2673910"/>
            <a:ext cx="4163192" cy="2775760"/>
          </a:xfrm>
          <a:prstGeom prst="rect">
            <a:avLst/>
          </a:prstGeom>
          <a:noFill/>
        </p:spPr>
        <p:txBody>
          <a:bodyPr wrap="square">
            <a:spAutoFit/>
          </a:bodyPr>
          <a:lstStyle/>
          <a:p>
            <a:pPr>
              <a:lnSpc>
                <a:spcPct val="150000"/>
              </a:lnSpc>
            </a:pPr>
            <a:r>
              <a:rPr lang="zh-CN" altLang="en-US" sz="2400" b="0" dirty="0">
                <a:solidFill>
                  <a:srgbClr val="000000"/>
                </a:solidFill>
                <a:effectLst/>
                <a:latin typeface="仿宋" panose="02010609060101010101" pitchFamily="49" charset="-122"/>
                <a:ea typeface="仿宋" panose="02010609060101010101" pitchFamily="49" charset="-122"/>
              </a:rPr>
              <a:t>诸如 </a:t>
            </a:r>
            <a:r>
              <a:rPr lang="en-US" altLang="zh-CN" sz="2400" b="0" dirty="0">
                <a:solidFill>
                  <a:srgbClr val="000000"/>
                </a:solidFill>
                <a:effectLst/>
                <a:latin typeface="仿宋" panose="02010609060101010101" pitchFamily="49" charset="-122"/>
                <a:ea typeface="仿宋" panose="02010609060101010101" pitchFamily="49" charset="-122"/>
              </a:rPr>
              <a:t>GPT</a:t>
            </a:r>
            <a:r>
              <a:rPr lang="zh-CN" altLang="en-US" sz="2400" b="0" dirty="0">
                <a:solidFill>
                  <a:srgbClr val="000000"/>
                </a:solidFill>
                <a:effectLst/>
                <a:latin typeface="仿宋" panose="02010609060101010101" pitchFamily="49" charset="-122"/>
                <a:ea typeface="仿宋" panose="02010609060101010101" pitchFamily="49" charset="-122"/>
              </a:rPr>
              <a:t>、悟道、文心一言、混元等大语言模型横空出世，以惊人的智能和上知天文下知地理的知识面宣布了新的科技时代</a:t>
            </a:r>
            <a:r>
              <a:rPr lang="en-US" altLang="zh-CN" sz="2400" b="0" dirty="0">
                <a:solidFill>
                  <a:srgbClr val="000000"/>
                </a:solidFill>
                <a:effectLst/>
                <a:latin typeface="仿宋" panose="02010609060101010101" pitchFamily="49" charset="-122"/>
                <a:ea typeface="仿宋" panose="02010609060101010101" pitchFamily="49" charset="-122"/>
              </a:rPr>
              <a:t>—</a:t>
            </a:r>
            <a:r>
              <a:rPr lang="en-US" altLang="zh-CN" sz="2400" b="1" dirty="0">
                <a:solidFill>
                  <a:srgbClr val="000000"/>
                </a:solidFill>
                <a:effectLst/>
                <a:latin typeface="仿宋" panose="02010609060101010101" pitchFamily="49" charset="-122"/>
                <a:ea typeface="仿宋" panose="02010609060101010101" pitchFamily="49" charset="-122"/>
              </a:rPr>
              <a:t>AI </a:t>
            </a:r>
            <a:r>
              <a:rPr lang="zh-CN" altLang="en-US" sz="2400" b="1" dirty="0">
                <a:solidFill>
                  <a:srgbClr val="000000"/>
                </a:solidFill>
                <a:effectLst/>
                <a:latin typeface="仿宋" panose="02010609060101010101" pitchFamily="49" charset="-122"/>
                <a:ea typeface="仿宋" panose="02010609060101010101" pitchFamily="49" charset="-122"/>
              </a:rPr>
              <a:t>时代的降临。</a:t>
            </a:r>
            <a:endParaRPr lang="zh-CN" altLang="en-US" sz="2400" b="1" dirty="0">
              <a:latin typeface="仿宋" panose="02010609060101010101" pitchFamily="49" charset="-122"/>
              <a:ea typeface="仿宋" panose="02010609060101010101" pitchFamily="49" charset="-122"/>
            </a:endParaRPr>
          </a:p>
        </p:txBody>
      </p:sp>
      <p:pic>
        <p:nvPicPr>
          <p:cNvPr id="15" name="图片 14">
            <a:extLst>
              <a:ext uri="{FF2B5EF4-FFF2-40B4-BE49-F238E27FC236}">
                <a16:creationId xmlns:a16="http://schemas.microsoft.com/office/drawing/2014/main" id="{D81E3C2B-19C2-0D0A-17EA-D3E81478726F}"/>
              </a:ext>
            </a:extLst>
          </p:cNvPr>
          <p:cNvPicPr>
            <a:picLocks noChangeAspect="1"/>
          </p:cNvPicPr>
          <p:nvPr/>
        </p:nvPicPr>
        <p:blipFill rotWithShape="1">
          <a:blip r:embed="rId3"/>
          <a:srcRect b="3897"/>
          <a:stretch/>
        </p:blipFill>
        <p:spPr>
          <a:xfrm>
            <a:off x="5334953" y="2446517"/>
            <a:ext cx="6619379" cy="3230546"/>
          </a:xfrm>
          <a:prstGeom prst="rect">
            <a:avLst/>
          </a:prstGeom>
        </p:spPr>
      </p:pic>
    </p:spTree>
    <p:extLst>
      <p:ext uri="{BB962C8B-B14F-4D97-AF65-F5344CB8AC3E}">
        <p14:creationId xmlns:p14="http://schemas.microsoft.com/office/powerpoint/2010/main" val="1424020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BDE8D-5EDC-4047-16B3-C01E39C93C8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3AE2079-603C-83DE-F230-5D1F1A8402AB}"/>
              </a:ext>
            </a:extLst>
          </p:cNvPr>
          <p:cNvSpPr>
            <a:spLocks noGrp="1"/>
          </p:cNvSpPr>
          <p:nvPr>
            <p:ph type="title"/>
          </p:nvPr>
        </p:nvSpPr>
        <p:spPr>
          <a:xfrm>
            <a:off x="486480" y="124293"/>
            <a:ext cx="10969200" cy="705600"/>
          </a:xfrm>
        </p:spPr>
        <p:txBody>
          <a:bodyPr>
            <a:normAutofit fontScale="90000"/>
          </a:bodyPr>
          <a:lstStyle/>
          <a:p>
            <a:pPr>
              <a:lnSpc>
                <a:spcPct val="150000"/>
              </a:lnSpc>
            </a:pPr>
            <a:r>
              <a:rPr kumimoji="1" lang="en-US" altLang="zh-CN" dirty="0"/>
              <a:t>13.1 </a:t>
            </a:r>
            <a:r>
              <a:rPr kumimoji="1" lang="zh-CN" altLang="en-US" dirty="0"/>
              <a:t>概述</a:t>
            </a:r>
          </a:p>
        </p:txBody>
      </p:sp>
      <p:sp>
        <p:nvSpPr>
          <p:cNvPr id="3" name="文本框 2">
            <a:extLst>
              <a:ext uri="{FF2B5EF4-FFF2-40B4-BE49-F238E27FC236}">
                <a16:creationId xmlns:a16="http://schemas.microsoft.com/office/drawing/2014/main" id="{BE7A34AF-6C8B-06FA-F530-78699A5B57B1}"/>
              </a:ext>
            </a:extLst>
          </p:cNvPr>
          <p:cNvSpPr txBox="1"/>
          <p:nvPr/>
        </p:nvSpPr>
        <p:spPr>
          <a:xfrm>
            <a:off x="4021995" y="800509"/>
            <a:ext cx="10969200" cy="580415"/>
          </a:xfrm>
          <a:prstGeom prst="rect">
            <a:avLst/>
          </a:prstGeom>
          <a:noFill/>
        </p:spPr>
        <p:txBody>
          <a:bodyPr wrap="square">
            <a:spAutoFit/>
          </a:bodyPr>
          <a:lstStyle/>
          <a:p>
            <a:pPr marL="342900" indent="-342900">
              <a:lnSpc>
                <a:spcPct val="150000"/>
              </a:lnSpc>
              <a:buFont typeface="Wingdings" panose="05000000000000000000" pitchFamily="2" charset="2"/>
              <a:buChar char="n"/>
            </a:pPr>
            <a:r>
              <a:rPr kumimoji="1" lang="zh-CN" altLang="en-US" sz="2400" b="1" dirty="0">
                <a:solidFill>
                  <a:srgbClr val="0070C0"/>
                </a:solidFill>
                <a:latin typeface="Microsoft YaHei" panose="020B0503020204020204" pitchFamily="34" charset="-122"/>
                <a:ea typeface="Microsoft YaHei" panose="020B0503020204020204" pitchFamily="34" charset="-122"/>
              </a:rPr>
              <a:t>大模型优势 </a:t>
            </a:r>
            <a:r>
              <a:rPr kumimoji="1" lang="en-US" altLang="zh-CN" sz="2400" b="1" dirty="0">
                <a:solidFill>
                  <a:srgbClr val="0070C0"/>
                </a:solidFill>
                <a:latin typeface="Microsoft YaHei" panose="020B0503020204020204" pitchFamily="34" charset="-122"/>
                <a:ea typeface="Microsoft YaHei" panose="020B0503020204020204" pitchFamily="34" charset="-122"/>
              </a:rPr>
              <a:t>VS </a:t>
            </a:r>
            <a:r>
              <a:rPr kumimoji="1" lang="zh-CN" altLang="en-US" sz="2400" b="1" dirty="0">
                <a:solidFill>
                  <a:srgbClr val="0070C0"/>
                </a:solidFill>
                <a:latin typeface="Microsoft YaHei" panose="020B0503020204020204" pitchFamily="34" charset="-122"/>
                <a:ea typeface="Microsoft YaHei" panose="020B0503020204020204" pitchFamily="34" charset="-122"/>
              </a:rPr>
              <a:t>大模型问题</a:t>
            </a:r>
            <a:endParaRPr lang="zh-CN" altLang="en-US" sz="2400" dirty="0">
              <a:solidFill>
                <a:srgbClr val="0070C0"/>
              </a:solidFill>
            </a:endParaRPr>
          </a:p>
        </p:txBody>
      </p:sp>
      <p:sp>
        <p:nvSpPr>
          <p:cNvPr id="8" name="文本框 7">
            <a:extLst>
              <a:ext uri="{FF2B5EF4-FFF2-40B4-BE49-F238E27FC236}">
                <a16:creationId xmlns:a16="http://schemas.microsoft.com/office/drawing/2014/main" id="{4AD95211-35A5-BB1E-E338-F51CE779FD03}"/>
              </a:ext>
            </a:extLst>
          </p:cNvPr>
          <p:cNvSpPr txBox="1"/>
          <p:nvPr/>
        </p:nvSpPr>
        <p:spPr>
          <a:xfrm>
            <a:off x="715133" y="1592688"/>
            <a:ext cx="6096000" cy="3269613"/>
          </a:xfrm>
          <a:prstGeom prst="rect">
            <a:avLst/>
          </a:prstGeom>
          <a:noFill/>
        </p:spPr>
        <p:txBody>
          <a:bodyPr wrap="square">
            <a:spAutoFit/>
          </a:bodyPr>
          <a:lstStyle/>
          <a:p>
            <a:pPr>
              <a:lnSpc>
                <a:spcPct val="150000"/>
              </a:lnSpc>
            </a:pPr>
            <a:r>
              <a:rPr lang="zh-CN" altLang="en-US" sz="2000" b="1" dirty="0">
                <a:solidFill>
                  <a:srgbClr val="0070C0"/>
                </a:solidFill>
                <a:latin typeface="+mn-ea"/>
              </a:rPr>
              <a:t>大语言模型的功能与优势</a:t>
            </a:r>
          </a:p>
          <a:p>
            <a:pPr>
              <a:lnSpc>
                <a:spcPct val="150000"/>
              </a:lnSpc>
            </a:pPr>
            <a:r>
              <a:rPr lang="zh-CN" altLang="en-US" sz="2000" b="1" dirty="0">
                <a:latin typeface="+mn-ea"/>
              </a:rPr>
              <a:t>     代表性模型</a:t>
            </a:r>
            <a:r>
              <a:rPr lang="zh-CN" altLang="en-US" sz="2000" dirty="0">
                <a:latin typeface="+mn-ea"/>
              </a:rPr>
              <a:t>：以 </a:t>
            </a:r>
            <a:r>
              <a:rPr lang="en-US" altLang="zh-CN" sz="2000" dirty="0">
                <a:latin typeface="+mn-ea"/>
              </a:rPr>
              <a:t>GPT-4 </a:t>
            </a:r>
            <a:r>
              <a:rPr lang="zh-CN" altLang="en-US" sz="2000" dirty="0">
                <a:latin typeface="+mn-ea"/>
              </a:rPr>
              <a:t>为例。</a:t>
            </a:r>
          </a:p>
          <a:p>
            <a:pPr marL="800100" lvl="1" indent="-342900">
              <a:lnSpc>
                <a:spcPct val="150000"/>
              </a:lnSpc>
              <a:buFont typeface="Wingdings" panose="05000000000000000000" pitchFamily="2" charset="2"/>
              <a:buChar char="l"/>
            </a:pPr>
            <a:r>
              <a:rPr lang="zh-CN" altLang="en-US" sz="2000" dirty="0">
                <a:latin typeface="+mn-ea"/>
              </a:rPr>
              <a:t>聊天机器人功能：陪伴人类，回答问题。</a:t>
            </a:r>
          </a:p>
          <a:p>
            <a:pPr marL="800100" lvl="1" indent="-342900">
              <a:lnSpc>
                <a:spcPct val="150000"/>
              </a:lnSpc>
              <a:buFont typeface="Wingdings" panose="05000000000000000000" pitchFamily="2" charset="2"/>
              <a:buChar char="l"/>
            </a:pPr>
            <a:r>
              <a:rPr lang="zh-CN" altLang="en-US" sz="2000" dirty="0">
                <a:latin typeface="+mn-ea"/>
              </a:rPr>
              <a:t>高效工具：生成代码、</a:t>
            </a:r>
            <a:r>
              <a:rPr lang="en-US" altLang="zh-CN" sz="2000" dirty="0">
                <a:latin typeface="+mn-ea"/>
              </a:rPr>
              <a:t>PPT</a:t>
            </a:r>
            <a:r>
              <a:rPr lang="zh-CN" altLang="en-US" sz="2000" dirty="0">
                <a:latin typeface="+mn-ea"/>
              </a:rPr>
              <a:t>、图片等内容。</a:t>
            </a:r>
          </a:p>
          <a:p>
            <a:pPr>
              <a:lnSpc>
                <a:spcPct val="150000"/>
              </a:lnSpc>
            </a:pPr>
            <a:r>
              <a:rPr lang="zh-CN" altLang="en-US" sz="2000" b="1" dirty="0">
                <a:latin typeface="+mn-ea"/>
              </a:rPr>
              <a:t>    对生产力的影响</a:t>
            </a:r>
            <a:r>
              <a:rPr lang="zh-CN" altLang="en-US" sz="2000" dirty="0">
                <a:latin typeface="+mn-ea"/>
              </a:rPr>
              <a:t>：</a:t>
            </a:r>
          </a:p>
          <a:p>
            <a:pPr marL="800100" lvl="1" indent="-342900">
              <a:lnSpc>
                <a:spcPct val="150000"/>
              </a:lnSpc>
              <a:buFont typeface="Wingdings" panose="05000000000000000000" pitchFamily="2" charset="2"/>
              <a:buChar char="l"/>
            </a:pPr>
            <a:r>
              <a:rPr lang="zh-CN" altLang="en-US" sz="2000" dirty="0">
                <a:latin typeface="+mn-ea"/>
              </a:rPr>
              <a:t>解放重复劳动。</a:t>
            </a:r>
          </a:p>
          <a:p>
            <a:pPr marL="800100" lvl="1" indent="-342900">
              <a:lnSpc>
                <a:spcPct val="150000"/>
              </a:lnSpc>
              <a:buFont typeface="Wingdings" panose="05000000000000000000" pitchFamily="2" charset="2"/>
              <a:buChar char="l"/>
            </a:pPr>
            <a:r>
              <a:rPr lang="zh-CN" altLang="en-US" sz="2000" dirty="0">
                <a:latin typeface="+mn-ea"/>
              </a:rPr>
              <a:t>提升创造性工作的专注度。</a:t>
            </a:r>
          </a:p>
        </p:txBody>
      </p:sp>
      <p:sp>
        <p:nvSpPr>
          <p:cNvPr id="10" name="文本框 9">
            <a:extLst>
              <a:ext uri="{FF2B5EF4-FFF2-40B4-BE49-F238E27FC236}">
                <a16:creationId xmlns:a16="http://schemas.microsoft.com/office/drawing/2014/main" id="{7BB5C3AD-2535-85B8-2D00-0D81EA098BC4}"/>
              </a:ext>
            </a:extLst>
          </p:cNvPr>
          <p:cNvSpPr txBox="1"/>
          <p:nvPr/>
        </p:nvSpPr>
        <p:spPr>
          <a:xfrm>
            <a:off x="762105" y="4644096"/>
            <a:ext cx="6096000" cy="1884106"/>
          </a:xfrm>
          <a:prstGeom prst="rect">
            <a:avLst/>
          </a:prstGeom>
          <a:noFill/>
        </p:spPr>
        <p:txBody>
          <a:bodyPr wrap="square">
            <a:spAutoFit/>
          </a:bodyPr>
          <a:lstStyle/>
          <a:p>
            <a:pPr>
              <a:lnSpc>
                <a:spcPct val="150000"/>
              </a:lnSpc>
            </a:pPr>
            <a:r>
              <a:rPr lang="zh-CN" altLang="en-US" sz="2000" b="1" dirty="0">
                <a:solidFill>
                  <a:srgbClr val="0070C0"/>
                </a:solidFill>
              </a:rPr>
              <a:t>工业界与学术界的期待</a:t>
            </a:r>
          </a:p>
          <a:p>
            <a:pPr>
              <a:lnSpc>
                <a:spcPct val="150000"/>
              </a:lnSpc>
            </a:pPr>
            <a:r>
              <a:rPr lang="zh-CN" altLang="en-US" sz="2000" b="1" dirty="0"/>
              <a:t>    通用人工智能的潜力</a:t>
            </a:r>
            <a:r>
              <a:rPr lang="zh-CN" altLang="en-US" sz="2000" dirty="0"/>
              <a:t>：</a:t>
            </a:r>
          </a:p>
          <a:p>
            <a:pPr marL="800100" lvl="1" indent="-342900">
              <a:lnSpc>
                <a:spcPct val="150000"/>
              </a:lnSpc>
              <a:buFont typeface="Wingdings" panose="05000000000000000000" pitchFamily="2" charset="2"/>
              <a:buChar char="l"/>
            </a:pPr>
            <a:r>
              <a:rPr lang="zh-CN" altLang="en-US" sz="2000" dirty="0"/>
              <a:t>应用于不同领域，助力产业升级。</a:t>
            </a:r>
          </a:p>
          <a:p>
            <a:pPr marL="800100" lvl="1" indent="-342900">
              <a:lnSpc>
                <a:spcPct val="150000"/>
              </a:lnSpc>
              <a:buFont typeface="Wingdings" panose="05000000000000000000" pitchFamily="2" charset="2"/>
              <a:buChar char="l"/>
            </a:pPr>
            <a:r>
              <a:rPr lang="zh-CN" altLang="en-US" sz="2000" dirty="0"/>
              <a:t>提升科研效率，加速科学探索。</a:t>
            </a:r>
          </a:p>
        </p:txBody>
      </p:sp>
      <p:sp>
        <p:nvSpPr>
          <p:cNvPr id="13" name="矩形: 圆角 25">
            <a:extLst>
              <a:ext uri="{FF2B5EF4-FFF2-40B4-BE49-F238E27FC236}">
                <a16:creationId xmlns:a16="http://schemas.microsoft.com/office/drawing/2014/main" id="{08AC725D-471F-3F2E-BD00-52C0DD272A58}"/>
              </a:ext>
            </a:extLst>
          </p:cNvPr>
          <p:cNvSpPr/>
          <p:nvPr/>
        </p:nvSpPr>
        <p:spPr>
          <a:xfrm>
            <a:off x="486481" y="1535493"/>
            <a:ext cx="5727610" cy="5044420"/>
          </a:xfrm>
          <a:prstGeom prst="roundRect">
            <a:avLst/>
          </a:prstGeom>
          <a:noFill/>
          <a:ln w="190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p>
        </p:txBody>
      </p:sp>
      <p:sp>
        <p:nvSpPr>
          <p:cNvPr id="4" name="文本框 3">
            <a:extLst>
              <a:ext uri="{FF2B5EF4-FFF2-40B4-BE49-F238E27FC236}">
                <a16:creationId xmlns:a16="http://schemas.microsoft.com/office/drawing/2014/main" id="{D8A525DF-8A77-6B37-7705-38DC1E64332E}"/>
              </a:ext>
            </a:extLst>
          </p:cNvPr>
          <p:cNvSpPr txBox="1"/>
          <p:nvPr/>
        </p:nvSpPr>
        <p:spPr>
          <a:xfrm>
            <a:off x="6990627" y="1592688"/>
            <a:ext cx="6096000" cy="400110"/>
          </a:xfrm>
          <a:prstGeom prst="rect">
            <a:avLst/>
          </a:prstGeom>
          <a:noFill/>
        </p:spPr>
        <p:txBody>
          <a:bodyPr wrap="square">
            <a:spAutoFit/>
          </a:bodyPr>
          <a:lstStyle/>
          <a:p>
            <a:r>
              <a:rPr lang="zh-CN" altLang="en-US" sz="2000" b="1" dirty="0">
                <a:solidFill>
                  <a:srgbClr val="0070C0"/>
                </a:solidFill>
                <a:latin typeface="+mn-ea"/>
              </a:rPr>
              <a:t>技术问题</a:t>
            </a:r>
            <a:r>
              <a:rPr lang="zh-CN" altLang="en-US" sz="2000" dirty="0">
                <a:solidFill>
                  <a:srgbClr val="0070C0"/>
                </a:solidFill>
                <a:latin typeface="+mn-ea"/>
              </a:rPr>
              <a:t>：</a:t>
            </a:r>
          </a:p>
        </p:txBody>
      </p:sp>
      <p:sp>
        <p:nvSpPr>
          <p:cNvPr id="5" name="文本框 4">
            <a:extLst>
              <a:ext uri="{FF2B5EF4-FFF2-40B4-BE49-F238E27FC236}">
                <a16:creationId xmlns:a16="http://schemas.microsoft.com/office/drawing/2014/main" id="{47E5806B-EFE2-52AD-B0D8-FFC6268E9604}"/>
              </a:ext>
            </a:extLst>
          </p:cNvPr>
          <p:cNvSpPr txBox="1"/>
          <p:nvPr/>
        </p:nvSpPr>
        <p:spPr>
          <a:xfrm>
            <a:off x="6569228" y="2115908"/>
            <a:ext cx="6096000" cy="874407"/>
          </a:xfrm>
          <a:prstGeom prst="rect">
            <a:avLst/>
          </a:prstGeom>
          <a:noFill/>
        </p:spPr>
        <p:txBody>
          <a:bodyPr wrap="square">
            <a:spAutoFit/>
          </a:bodyPr>
          <a:lstStyle/>
          <a:p>
            <a:pPr marL="800100" lvl="1" indent="-342900">
              <a:lnSpc>
                <a:spcPct val="150000"/>
              </a:lnSpc>
              <a:buFont typeface="Wingdings" panose="05000000000000000000" pitchFamily="2" charset="2"/>
              <a:buChar char="l"/>
            </a:pPr>
            <a:r>
              <a:rPr lang="zh-CN" altLang="en-US" sz="1800" dirty="0">
                <a:latin typeface="+mn-ea"/>
              </a:rPr>
              <a:t>偏见与毒性内容</a:t>
            </a:r>
          </a:p>
          <a:p>
            <a:pPr marL="800100" lvl="1" indent="-342900">
              <a:lnSpc>
                <a:spcPct val="150000"/>
              </a:lnSpc>
              <a:buFont typeface="Wingdings" panose="05000000000000000000" pitchFamily="2" charset="2"/>
              <a:buChar char="l"/>
            </a:pPr>
            <a:r>
              <a:rPr lang="zh-CN" altLang="en-US" sz="1800" dirty="0">
                <a:latin typeface="+mn-ea"/>
              </a:rPr>
              <a:t>公平性与真实性的质疑</a:t>
            </a:r>
          </a:p>
        </p:txBody>
      </p:sp>
      <p:sp>
        <p:nvSpPr>
          <p:cNvPr id="7" name="文本框 6">
            <a:extLst>
              <a:ext uri="{FF2B5EF4-FFF2-40B4-BE49-F238E27FC236}">
                <a16:creationId xmlns:a16="http://schemas.microsoft.com/office/drawing/2014/main" id="{87657246-F72D-A073-6746-4F72E90140CE}"/>
              </a:ext>
            </a:extLst>
          </p:cNvPr>
          <p:cNvSpPr txBox="1"/>
          <p:nvPr/>
        </p:nvSpPr>
        <p:spPr>
          <a:xfrm>
            <a:off x="6858105" y="3084285"/>
            <a:ext cx="6096000" cy="369332"/>
          </a:xfrm>
          <a:prstGeom prst="rect">
            <a:avLst/>
          </a:prstGeom>
          <a:noFill/>
        </p:spPr>
        <p:txBody>
          <a:bodyPr wrap="square">
            <a:spAutoFit/>
          </a:bodyPr>
          <a:lstStyle/>
          <a:p>
            <a:r>
              <a:rPr lang="zh-CN" altLang="en-US" b="1" dirty="0">
                <a:solidFill>
                  <a:srgbClr val="0070C0"/>
                </a:solidFill>
              </a:rPr>
              <a:t>科学伦理的界限</a:t>
            </a:r>
            <a:r>
              <a:rPr lang="zh-CN" altLang="en-US" dirty="0">
                <a:solidFill>
                  <a:srgbClr val="0070C0"/>
                </a:solidFill>
              </a:rPr>
              <a:t>：</a:t>
            </a:r>
          </a:p>
        </p:txBody>
      </p:sp>
      <p:sp>
        <p:nvSpPr>
          <p:cNvPr id="9" name="文本框 8">
            <a:extLst>
              <a:ext uri="{FF2B5EF4-FFF2-40B4-BE49-F238E27FC236}">
                <a16:creationId xmlns:a16="http://schemas.microsoft.com/office/drawing/2014/main" id="{FF4C21F3-1406-03EE-2B48-2FF771B40BBA}"/>
              </a:ext>
            </a:extLst>
          </p:cNvPr>
          <p:cNvSpPr txBox="1"/>
          <p:nvPr/>
        </p:nvSpPr>
        <p:spPr>
          <a:xfrm>
            <a:off x="6924366" y="4214035"/>
            <a:ext cx="5463746" cy="369332"/>
          </a:xfrm>
          <a:prstGeom prst="rect">
            <a:avLst/>
          </a:prstGeom>
          <a:noFill/>
        </p:spPr>
        <p:txBody>
          <a:bodyPr wrap="square">
            <a:spAutoFit/>
          </a:bodyPr>
          <a:lstStyle/>
          <a:p>
            <a:r>
              <a:rPr lang="zh-CN" altLang="en-US" b="1" dirty="0">
                <a:solidFill>
                  <a:srgbClr val="0070C0"/>
                </a:solidFill>
                <a:latin typeface="+mn-ea"/>
              </a:rPr>
              <a:t>社会问题</a:t>
            </a:r>
            <a:r>
              <a:rPr lang="zh-CN" altLang="en-US" dirty="0">
                <a:solidFill>
                  <a:srgbClr val="0070C0"/>
                </a:solidFill>
                <a:latin typeface="+mn-ea"/>
              </a:rPr>
              <a:t>：</a:t>
            </a:r>
          </a:p>
        </p:txBody>
      </p:sp>
      <p:sp>
        <p:nvSpPr>
          <p:cNvPr id="11" name="文本框 10">
            <a:extLst>
              <a:ext uri="{FF2B5EF4-FFF2-40B4-BE49-F238E27FC236}">
                <a16:creationId xmlns:a16="http://schemas.microsoft.com/office/drawing/2014/main" id="{A8AD14D6-4C68-78D5-9CA7-C11FE53D959C}"/>
              </a:ext>
            </a:extLst>
          </p:cNvPr>
          <p:cNvSpPr txBox="1"/>
          <p:nvPr/>
        </p:nvSpPr>
        <p:spPr>
          <a:xfrm>
            <a:off x="6924366" y="5472921"/>
            <a:ext cx="6096000" cy="369332"/>
          </a:xfrm>
          <a:prstGeom prst="rect">
            <a:avLst/>
          </a:prstGeom>
          <a:noFill/>
        </p:spPr>
        <p:txBody>
          <a:bodyPr wrap="square">
            <a:spAutoFit/>
          </a:bodyPr>
          <a:lstStyle/>
          <a:p>
            <a:r>
              <a:rPr lang="zh-CN" altLang="en-US" b="1" dirty="0">
                <a:solidFill>
                  <a:srgbClr val="0070C0"/>
                </a:solidFill>
              </a:rPr>
              <a:t>责任与目标</a:t>
            </a:r>
            <a:r>
              <a:rPr lang="zh-CN" altLang="en-US" dirty="0">
                <a:solidFill>
                  <a:srgbClr val="0070C0"/>
                </a:solidFill>
              </a:rPr>
              <a:t>：</a:t>
            </a:r>
          </a:p>
        </p:txBody>
      </p:sp>
      <p:sp>
        <p:nvSpPr>
          <p:cNvPr id="14" name="文本框 13">
            <a:extLst>
              <a:ext uri="{FF2B5EF4-FFF2-40B4-BE49-F238E27FC236}">
                <a16:creationId xmlns:a16="http://schemas.microsoft.com/office/drawing/2014/main" id="{5ECD6821-08E7-60F5-2FEF-5C31B3C21383}"/>
              </a:ext>
            </a:extLst>
          </p:cNvPr>
          <p:cNvSpPr txBox="1"/>
          <p:nvPr/>
        </p:nvSpPr>
        <p:spPr>
          <a:xfrm>
            <a:off x="6569228" y="3501498"/>
            <a:ext cx="6096000" cy="646331"/>
          </a:xfrm>
          <a:prstGeom prst="rect">
            <a:avLst/>
          </a:prstGeom>
          <a:noFill/>
        </p:spPr>
        <p:txBody>
          <a:bodyPr wrap="square">
            <a:spAutoFit/>
          </a:bodyPr>
          <a:lstStyle/>
          <a:p>
            <a:pPr marL="914400" lvl="1" indent="-457200">
              <a:buFont typeface="Wingdings" panose="05000000000000000000" pitchFamily="2" charset="2"/>
              <a:buChar char="l"/>
            </a:pPr>
            <a:r>
              <a:rPr lang="zh-CN" altLang="en-US" sz="1800" dirty="0"/>
              <a:t>技术发展前需明确其伦理要求</a:t>
            </a:r>
          </a:p>
          <a:p>
            <a:pPr marL="914400" lvl="1" indent="-457200">
              <a:buFont typeface="Wingdings" panose="05000000000000000000" pitchFamily="2" charset="2"/>
              <a:buChar char="l"/>
            </a:pPr>
            <a:r>
              <a:rPr lang="zh-CN" altLang="en-US" sz="1800" dirty="0"/>
              <a:t>防止技术滥用，确保安全与公平</a:t>
            </a:r>
          </a:p>
        </p:txBody>
      </p:sp>
      <p:sp>
        <p:nvSpPr>
          <p:cNvPr id="15" name="文本框 14">
            <a:extLst>
              <a:ext uri="{FF2B5EF4-FFF2-40B4-BE49-F238E27FC236}">
                <a16:creationId xmlns:a16="http://schemas.microsoft.com/office/drawing/2014/main" id="{B86ADFDC-DFDF-8D75-842E-A6806DC25AA5}"/>
              </a:ext>
            </a:extLst>
          </p:cNvPr>
          <p:cNvSpPr txBox="1"/>
          <p:nvPr/>
        </p:nvSpPr>
        <p:spPr>
          <a:xfrm>
            <a:off x="6569228" y="4583367"/>
            <a:ext cx="6096000" cy="923330"/>
          </a:xfrm>
          <a:prstGeom prst="rect">
            <a:avLst/>
          </a:prstGeom>
          <a:noFill/>
        </p:spPr>
        <p:txBody>
          <a:bodyPr wrap="square">
            <a:spAutoFit/>
          </a:bodyPr>
          <a:lstStyle/>
          <a:p>
            <a:pPr marL="800100" lvl="1" indent="-342900">
              <a:buFont typeface="Wingdings" panose="05000000000000000000" pitchFamily="2" charset="2"/>
              <a:buChar char="l"/>
            </a:pPr>
            <a:r>
              <a:rPr lang="zh-CN" altLang="en-US" sz="1800" dirty="0">
                <a:latin typeface="+mn-ea"/>
              </a:rPr>
              <a:t>隐私泄露</a:t>
            </a:r>
          </a:p>
          <a:p>
            <a:pPr marL="800100" lvl="1" indent="-342900">
              <a:buFont typeface="Wingdings" panose="05000000000000000000" pitchFamily="2" charset="2"/>
              <a:buChar char="l"/>
            </a:pPr>
            <a:r>
              <a:rPr lang="zh-CN" altLang="en-US" sz="1800" dirty="0">
                <a:latin typeface="+mn-ea"/>
              </a:rPr>
              <a:t>学术造假</a:t>
            </a:r>
          </a:p>
          <a:p>
            <a:pPr marL="800100" lvl="1" indent="-342900">
              <a:buFont typeface="Wingdings" panose="05000000000000000000" pitchFamily="2" charset="2"/>
              <a:buChar char="l"/>
            </a:pPr>
            <a:r>
              <a:rPr lang="zh-CN" altLang="en-US" sz="1800" dirty="0">
                <a:latin typeface="+mn-ea"/>
              </a:rPr>
              <a:t>环境污染（如算力对能源的消耗）</a:t>
            </a:r>
          </a:p>
        </p:txBody>
      </p:sp>
      <p:sp>
        <p:nvSpPr>
          <p:cNvPr id="16" name="文本框 15">
            <a:extLst>
              <a:ext uri="{FF2B5EF4-FFF2-40B4-BE49-F238E27FC236}">
                <a16:creationId xmlns:a16="http://schemas.microsoft.com/office/drawing/2014/main" id="{51BB90BB-BC02-574F-D387-2F20A77AB907}"/>
              </a:ext>
            </a:extLst>
          </p:cNvPr>
          <p:cNvSpPr txBox="1"/>
          <p:nvPr/>
        </p:nvSpPr>
        <p:spPr>
          <a:xfrm>
            <a:off x="6569228" y="5921674"/>
            <a:ext cx="6096000" cy="646331"/>
          </a:xfrm>
          <a:prstGeom prst="rect">
            <a:avLst/>
          </a:prstGeom>
          <a:noFill/>
        </p:spPr>
        <p:txBody>
          <a:bodyPr wrap="square">
            <a:spAutoFit/>
          </a:bodyPr>
          <a:lstStyle/>
          <a:p>
            <a:pPr marL="914400" lvl="1" indent="-457200">
              <a:buFont typeface="Wingdings" panose="05000000000000000000" pitchFamily="2" charset="2"/>
              <a:buChar char="l"/>
            </a:pPr>
            <a:r>
              <a:rPr lang="zh-CN" altLang="en-US" sz="1800" dirty="0"/>
              <a:t>技术为人类服务。</a:t>
            </a:r>
          </a:p>
          <a:p>
            <a:pPr marL="914400" lvl="1" indent="-457200">
              <a:buFont typeface="Wingdings" panose="05000000000000000000" pitchFamily="2" charset="2"/>
              <a:buChar char="l"/>
            </a:pPr>
            <a:r>
              <a:rPr lang="zh-CN" altLang="en-US" sz="1800" dirty="0"/>
              <a:t>推动社会和科技的可持续发展</a:t>
            </a:r>
            <a:r>
              <a:rPr lang="zh-CN" altLang="en-US" dirty="0"/>
              <a:t>。</a:t>
            </a:r>
          </a:p>
        </p:txBody>
      </p:sp>
      <p:sp>
        <p:nvSpPr>
          <p:cNvPr id="17" name="矩形: 圆角 25">
            <a:extLst>
              <a:ext uri="{FF2B5EF4-FFF2-40B4-BE49-F238E27FC236}">
                <a16:creationId xmlns:a16="http://schemas.microsoft.com/office/drawing/2014/main" id="{E61253BE-C5EC-1390-7437-A8AC42347830}"/>
              </a:ext>
            </a:extLst>
          </p:cNvPr>
          <p:cNvSpPr/>
          <p:nvPr/>
        </p:nvSpPr>
        <p:spPr>
          <a:xfrm>
            <a:off x="6440557" y="1534194"/>
            <a:ext cx="5539407" cy="5102913"/>
          </a:xfrm>
          <a:prstGeom prst="roundRect">
            <a:avLst/>
          </a:prstGeom>
          <a:noFill/>
          <a:ln w="190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p>
        </p:txBody>
      </p:sp>
    </p:spTree>
    <p:extLst>
      <p:ext uri="{BB962C8B-B14F-4D97-AF65-F5344CB8AC3E}">
        <p14:creationId xmlns:p14="http://schemas.microsoft.com/office/powerpoint/2010/main" val="3851253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45918-C195-19A4-E98E-261372B24140}"/>
            </a:ext>
          </a:extLst>
        </p:cNvPr>
        <p:cNvGrpSpPr/>
        <p:nvPr/>
      </p:nvGrpSpPr>
      <p:grpSpPr>
        <a:xfrm>
          <a:off x="0" y="0"/>
          <a:ext cx="0" cy="0"/>
          <a:chOff x="0" y="0"/>
          <a:chExt cx="0" cy="0"/>
        </a:xfrm>
      </p:grpSpPr>
      <p:sp>
        <p:nvSpPr>
          <p:cNvPr id="17" name="object 3">
            <a:extLst>
              <a:ext uri="{FF2B5EF4-FFF2-40B4-BE49-F238E27FC236}">
                <a16:creationId xmlns:a16="http://schemas.microsoft.com/office/drawing/2014/main" id="{D551557D-E7E9-E03F-5F46-A9FFB908BB5B}"/>
              </a:ext>
            </a:extLst>
          </p:cNvPr>
          <p:cNvSpPr txBox="1">
            <a:spLocks noGrp="1"/>
          </p:cNvSpPr>
          <p:nvPr>
            <p:ph type="title"/>
          </p:nvPr>
        </p:nvSpPr>
        <p:spPr>
          <a:xfrm>
            <a:off x="1108597" y="1278561"/>
            <a:ext cx="10112188" cy="4784195"/>
          </a:xfrm>
          <a:prstGeom prst="rect">
            <a:avLst/>
          </a:prstGeom>
        </p:spPr>
        <p:txBody>
          <a:bodyPr vert="horz" wrap="square" lIns="0" tIns="15240" rIns="0" bIns="0" rtlCol="0" anchor="ctr" anchorCtr="0">
            <a:spAutoFit/>
          </a:bodyPr>
          <a:lstStyle/>
          <a:p>
            <a:pPr>
              <a:lnSpc>
                <a:spcPts val="4720"/>
              </a:lnSpc>
              <a:tabLst>
                <a:tab pos="425958" algn="l"/>
                <a:tab pos="426720" algn="l"/>
              </a:tabLst>
            </a:pPr>
            <a:r>
              <a:rPr lang="en-US" altLang="zh-CN" sz="3200" dirty="0">
                <a:latin typeface="微软雅黑" panose="020B0503020204020204" pitchFamily="34" charset="-122"/>
                <a:ea typeface="微软雅黑" panose="020B0503020204020204" pitchFamily="34" charset="-122"/>
              </a:rPr>
              <a:t>13.1 </a:t>
            </a:r>
            <a:r>
              <a:rPr lang="zh-CN" altLang="en-US" sz="3200" dirty="0">
                <a:latin typeface="微软雅黑" panose="020B0503020204020204" pitchFamily="34" charset="-122"/>
                <a:ea typeface="微软雅黑" panose="020B0503020204020204" pitchFamily="34" charset="-122"/>
              </a:rPr>
              <a:t>概述</a:t>
            </a:r>
            <a:br>
              <a:rPr lang="en-US" altLang="zh-CN" sz="3200" b="1" dirty="0">
                <a:solidFill>
                  <a:srgbClr val="0070C0"/>
                </a:solidFill>
                <a:latin typeface="微软雅黑" panose="020B0503020204020204" pitchFamily="34" charset="-122"/>
                <a:ea typeface="微软雅黑" panose="020B0503020204020204" pitchFamily="34" charset="-122"/>
              </a:rPr>
            </a:br>
            <a:r>
              <a:rPr lang="en-US" altLang="zh-CN" sz="3200" dirty="0">
                <a:solidFill>
                  <a:srgbClr val="C67406"/>
                </a:solidFill>
                <a:latin typeface="微软雅黑" panose="020B0503020204020204" pitchFamily="34" charset="-122"/>
                <a:ea typeface="微软雅黑" panose="020B0503020204020204" pitchFamily="34" charset="-122"/>
              </a:rPr>
              <a:t>13.2 </a:t>
            </a:r>
            <a:r>
              <a:rPr lang="zh-CN" altLang="en-US" sz="3200" dirty="0">
                <a:solidFill>
                  <a:srgbClr val="C67406"/>
                </a:solidFill>
                <a:latin typeface="微软雅黑" panose="020B0503020204020204" pitchFamily="34" charset="-122"/>
                <a:ea typeface="微软雅黑" panose="020B0503020204020204" pitchFamily="34" charset="-122"/>
              </a:rPr>
              <a:t>基于大模型的智能体和具身智能</a:t>
            </a:r>
            <a:br>
              <a:rPr lang="en-US" altLang="zh-CN" sz="3200" dirty="0">
                <a:solidFill>
                  <a:srgbClr val="C67406"/>
                </a:solidFill>
                <a:latin typeface="微软雅黑" panose="020B0503020204020204" pitchFamily="34" charset="-122"/>
                <a:ea typeface="微软雅黑" panose="020B0503020204020204" pitchFamily="34" charset="-122"/>
              </a:rPr>
            </a:br>
            <a:r>
              <a:rPr lang="en-US" altLang="zh-CN" sz="3200" dirty="0">
                <a:solidFill>
                  <a:srgbClr val="C67406"/>
                </a:solidFill>
                <a:latin typeface="微软雅黑" panose="020B0503020204020204" pitchFamily="34" charset="-122"/>
                <a:ea typeface="微软雅黑" panose="020B0503020204020204" pitchFamily="34" charset="-122"/>
              </a:rPr>
              <a:t>     13.2.1</a:t>
            </a:r>
            <a:r>
              <a:rPr lang="zh-CN" altLang="en-US" sz="3200" dirty="0">
                <a:solidFill>
                  <a:srgbClr val="C67406"/>
                </a:solidFill>
                <a:latin typeface="微软雅黑" panose="020B0503020204020204" pitchFamily="34" charset="-122"/>
                <a:ea typeface="微软雅黑" panose="020B0503020204020204" pitchFamily="34" charset="-122"/>
              </a:rPr>
              <a:t>智能体</a:t>
            </a:r>
            <a:br>
              <a:rPr lang="en-US" altLang="zh-CN" sz="3200" dirty="0">
                <a:solidFill>
                  <a:srgbClr val="C67406"/>
                </a:solidFill>
                <a:latin typeface="微软雅黑" panose="020B0503020204020204" pitchFamily="34" charset="-122"/>
                <a:ea typeface="微软雅黑" panose="020B0503020204020204" pitchFamily="34" charset="-122"/>
              </a:rPr>
            </a:br>
            <a:r>
              <a:rPr lang="en-US" altLang="zh-CN" sz="3200" dirty="0">
                <a:solidFill>
                  <a:srgbClr val="C67406"/>
                </a:solidFill>
                <a:latin typeface="微软雅黑" panose="020B0503020204020204" pitchFamily="34" charset="-122"/>
                <a:ea typeface="微软雅黑" panose="020B0503020204020204" pitchFamily="34" charset="-122"/>
              </a:rPr>
              <a:t>     13.2.2</a:t>
            </a:r>
            <a:r>
              <a:rPr lang="zh-CN" altLang="en-US" sz="3200" dirty="0">
                <a:solidFill>
                  <a:srgbClr val="C67406"/>
                </a:solidFill>
                <a:latin typeface="微软雅黑" panose="020B0503020204020204" pitchFamily="34" charset="-122"/>
                <a:ea typeface="微软雅黑" panose="020B0503020204020204" pitchFamily="34" charset="-122"/>
              </a:rPr>
              <a:t>具身智能</a:t>
            </a:r>
            <a:br>
              <a:rPr lang="en-US" altLang="zh-CN" sz="3200" b="1" dirty="0">
                <a:solidFill>
                  <a:srgbClr val="0070C0"/>
                </a:solidFill>
                <a:latin typeface="微软雅黑" panose="020B0503020204020204" pitchFamily="34" charset="-122"/>
                <a:ea typeface="微软雅黑" panose="020B0503020204020204" pitchFamily="34" charset="-122"/>
              </a:rPr>
            </a:br>
            <a:r>
              <a:rPr lang="en-US" altLang="zh-CN" sz="3200" b="1" dirty="0">
                <a:solidFill>
                  <a:srgbClr val="0070C0"/>
                </a:solidFill>
                <a:latin typeface="微软雅黑" panose="020B0503020204020204" pitchFamily="34" charset="-122"/>
                <a:ea typeface="微软雅黑" panose="020B0503020204020204" pitchFamily="34" charset="-122"/>
              </a:rPr>
              <a:t>13.3 </a:t>
            </a:r>
            <a:r>
              <a:rPr lang="zh-CN" altLang="en-US" sz="3200" dirty="0">
                <a:solidFill>
                  <a:srgbClr val="0070C0"/>
                </a:solidFill>
                <a:latin typeface="微软雅黑" panose="020B0503020204020204" pitchFamily="34" charset="-122"/>
                <a:ea typeface="微软雅黑" panose="020B0503020204020204" pitchFamily="34" charset="-122"/>
              </a:rPr>
              <a:t>大</a:t>
            </a:r>
            <a:r>
              <a:rPr lang="zh-CN" altLang="en-US" sz="3200" dirty="0">
                <a:latin typeface="微软雅黑" panose="020B0503020204020204" pitchFamily="34" charset="-122"/>
                <a:ea typeface="微软雅黑" panose="020B0503020204020204" pitchFamily="34" charset="-122"/>
              </a:rPr>
              <a:t>模型垂直领域应用</a:t>
            </a:r>
            <a:br>
              <a:rPr lang="en-US" altLang="zh-CN" sz="3200" b="1" dirty="0">
                <a:solidFill>
                  <a:srgbClr val="0070C0"/>
                </a:solidFill>
                <a:latin typeface="微软雅黑" panose="020B0503020204020204" pitchFamily="34" charset="-122"/>
                <a:ea typeface="微软雅黑" panose="020B0503020204020204" pitchFamily="34" charset="-122"/>
              </a:rPr>
            </a:br>
            <a:r>
              <a:rPr lang="en-US" altLang="zh-CN" sz="3200" dirty="0">
                <a:solidFill>
                  <a:srgbClr val="0070C0"/>
                </a:solidFill>
                <a:latin typeface="微软雅黑" panose="020B0503020204020204" pitchFamily="34" charset="-122"/>
                <a:ea typeface="微软雅黑" panose="020B0503020204020204" pitchFamily="34" charset="-122"/>
              </a:rPr>
              <a:t>13.4</a:t>
            </a:r>
            <a:r>
              <a:rPr lang="zh-CN" altLang="en-US" sz="3200" dirty="0">
                <a:solidFill>
                  <a:srgbClr val="0070C0"/>
                </a:solidFill>
                <a:latin typeface="微软雅黑" panose="020B0503020204020204" pitchFamily="34" charset="-122"/>
                <a:ea typeface="微软雅黑" panose="020B0503020204020204" pitchFamily="34" charset="-122"/>
              </a:rPr>
              <a:t> </a:t>
            </a:r>
            <a:r>
              <a:rPr lang="zh-CN" altLang="en-US" sz="3200" dirty="0">
                <a:latin typeface="微软雅黑" panose="020B0503020204020204" pitchFamily="34" charset="-122"/>
                <a:ea typeface="微软雅黑" panose="020B0503020204020204" pitchFamily="34" charset="-122"/>
              </a:rPr>
              <a:t>大模型的挑战与局限</a:t>
            </a:r>
            <a:br>
              <a:rPr lang="en-US" altLang="zh-CN" sz="3200" dirty="0">
                <a:solidFill>
                  <a:srgbClr val="0070C0"/>
                </a:solidFill>
                <a:latin typeface="微软雅黑" panose="020B0503020204020204" pitchFamily="34" charset="-122"/>
                <a:ea typeface="微软雅黑" panose="020B0503020204020204" pitchFamily="34" charset="-122"/>
              </a:rPr>
            </a:br>
            <a:r>
              <a:rPr lang="en-US" altLang="zh-CN" sz="3200" dirty="0">
                <a:solidFill>
                  <a:srgbClr val="0070C0"/>
                </a:solidFill>
                <a:latin typeface="微软雅黑" panose="020B0503020204020204" pitchFamily="34" charset="-122"/>
                <a:ea typeface="微软雅黑" panose="020B0503020204020204" pitchFamily="34" charset="-122"/>
              </a:rPr>
              <a:t>13.5 </a:t>
            </a:r>
            <a:r>
              <a:rPr lang="zh-CN" altLang="en-US" sz="3200" dirty="0">
                <a:solidFill>
                  <a:srgbClr val="0070C0"/>
                </a:solidFill>
                <a:latin typeface="微软雅黑" panose="020B0503020204020204" pitchFamily="34" charset="-122"/>
                <a:ea typeface="微软雅黑" panose="020B0503020204020204" pitchFamily="34" charset="-122"/>
              </a:rPr>
              <a:t>大模型</a:t>
            </a:r>
            <a:r>
              <a:rPr lang="zh-CN" altLang="en-US" sz="3200" dirty="0">
                <a:latin typeface="微软雅黑" panose="020B0503020204020204" pitchFamily="34" charset="-122"/>
                <a:ea typeface="微软雅黑" panose="020B0503020204020204" pitchFamily="34" charset="-122"/>
              </a:rPr>
              <a:t>的社会影响</a:t>
            </a:r>
            <a:br>
              <a:rPr lang="en-US" altLang="zh-CN" sz="3200" dirty="0">
                <a:solidFill>
                  <a:srgbClr val="0070C0"/>
                </a:solidFill>
                <a:latin typeface="微软雅黑" panose="020B0503020204020204" pitchFamily="34" charset="-122"/>
                <a:ea typeface="微软雅黑" panose="020B0503020204020204" pitchFamily="34" charset="-122"/>
              </a:rPr>
            </a:br>
            <a:r>
              <a:rPr lang="en-US" altLang="zh-CN" sz="3200" dirty="0">
                <a:solidFill>
                  <a:srgbClr val="0070C0"/>
                </a:solidFill>
                <a:latin typeface="微软雅黑" panose="020B0503020204020204" pitchFamily="34" charset="-122"/>
                <a:ea typeface="微软雅黑" panose="020B0503020204020204" pitchFamily="34" charset="-122"/>
              </a:rPr>
              <a:t>   </a:t>
            </a:r>
            <a:endParaRPr lang="zh-CN" altLang="en-US" sz="3200" dirty="0">
              <a:solidFill>
                <a:srgbClr val="0070C0"/>
              </a:solidFill>
              <a:latin typeface="微软雅黑" panose="020B0503020204020204" pitchFamily="34" charset="-122"/>
              <a:ea typeface="微软雅黑" panose="020B0503020204020204" pitchFamily="34" charset="-122"/>
            </a:endParaRPr>
          </a:p>
        </p:txBody>
      </p:sp>
      <p:sp>
        <p:nvSpPr>
          <p:cNvPr id="6" name="object 3">
            <a:extLst>
              <a:ext uri="{FF2B5EF4-FFF2-40B4-BE49-F238E27FC236}">
                <a16:creationId xmlns:a16="http://schemas.microsoft.com/office/drawing/2014/main" id="{DB25AB9C-8200-2C88-EA49-822473120D0C}"/>
              </a:ext>
            </a:extLst>
          </p:cNvPr>
          <p:cNvSpPr txBox="1">
            <a:spLocks/>
          </p:cNvSpPr>
          <p:nvPr/>
        </p:nvSpPr>
        <p:spPr>
          <a:xfrm>
            <a:off x="935166" y="392395"/>
            <a:ext cx="6672072" cy="613694"/>
          </a:xfrm>
          <a:prstGeom prst="rect">
            <a:avLst/>
          </a:prstGeom>
        </p:spPr>
        <p:txBody>
          <a:bodyPr vert="horz" wrap="square" lIns="0" tIns="1524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5240">
              <a:spcBef>
                <a:spcPts val="120"/>
              </a:spcBef>
            </a:pPr>
            <a:r>
              <a:rPr lang="zh-CN" altLang="en-US" sz="4320" b="1" dirty="0">
                <a:solidFill>
                  <a:srgbClr val="0070C0"/>
                </a:solidFill>
                <a:latin typeface="微软雅黑" panose="020B0503020204020204" pitchFamily="34" charset="-122"/>
                <a:ea typeface="微软雅黑" panose="020B0503020204020204" pitchFamily="34" charset="-122"/>
              </a:rPr>
              <a:t>目录</a:t>
            </a:r>
          </a:p>
        </p:txBody>
      </p:sp>
    </p:spTree>
    <p:extLst>
      <p:ext uri="{BB962C8B-B14F-4D97-AF65-F5344CB8AC3E}">
        <p14:creationId xmlns:p14="http://schemas.microsoft.com/office/powerpoint/2010/main" val="2370101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64BA41-9C62-5D4E-8B9A-CC5E94AFE319}"/>
              </a:ext>
            </a:extLst>
          </p:cNvPr>
          <p:cNvSpPr>
            <a:spLocks noGrp="1"/>
          </p:cNvSpPr>
          <p:nvPr>
            <p:ph type="title"/>
          </p:nvPr>
        </p:nvSpPr>
        <p:spPr/>
        <p:txBody>
          <a:bodyPr/>
          <a:lstStyle/>
          <a:p>
            <a:r>
              <a:rPr kumimoji="1" lang="en-US" altLang="zh-CN" dirty="0"/>
              <a:t>13.2.2 </a:t>
            </a:r>
            <a:r>
              <a:rPr kumimoji="1" lang="zh-CN" altLang="en-US" dirty="0"/>
              <a:t>智能体</a:t>
            </a:r>
          </a:p>
        </p:txBody>
      </p:sp>
      <p:sp>
        <p:nvSpPr>
          <p:cNvPr id="4" name="文本框 3">
            <a:extLst>
              <a:ext uri="{FF2B5EF4-FFF2-40B4-BE49-F238E27FC236}">
                <a16:creationId xmlns:a16="http://schemas.microsoft.com/office/drawing/2014/main" id="{A84E26E0-D69B-6F2C-9B87-1434AB677910}"/>
              </a:ext>
            </a:extLst>
          </p:cNvPr>
          <p:cNvSpPr txBox="1"/>
          <p:nvPr/>
        </p:nvSpPr>
        <p:spPr>
          <a:xfrm>
            <a:off x="921025" y="1089265"/>
            <a:ext cx="10230679" cy="1135054"/>
          </a:xfrm>
          <a:prstGeom prst="rect">
            <a:avLst/>
          </a:prstGeom>
          <a:noFill/>
        </p:spPr>
        <p:txBody>
          <a:bodyPr wrap="square">
            <a:spAutoFit/>
          </a:bodyPr>
          <a:lstStyle/>
          <a:p>
            <a:pPr>
              <a:lnSpc>
                <a:spcPct val="150000"/>
              </a:lnSpc>
            </a:pPr>
            <a:r>
              <a:rPr lang="zh-CN" altLang="en-US" sz="2400" b="1" dirty="0">
                <a:solidFill>
                  <a:srgbClr val="0070C0"/>
                </a:solidFill>
                <a:effectLst/>
                <a:latin typeface="+mn-ea"/>
              </a:rPr>
              <a:t>人工智能体（</a:t>
            </a:r>
            <a:r>
              <a:rPr lang="en-US" altLang="zh-CN" sz="2400" b="1" dirty="0">
                <a:solidFill>
                  <a:srgbClr val="0070C0"/>
                </a:solidFill>
                <a:effectLst/>
                <a:latin typeface="+mn-ea"/>
              </a:rPr>
              <a:t>AI Agent</a:t>
            </a:r>
            <a:r>
              <a:rPr lang="zh-CN" altLang="en-US" sz="2400" b="1" dirty="0">
                <a:solidFill>
                  <a:srgbClr val="0070C0"/>
                </a:solidFill>
                <a:effectLst/>
                <a:latin typeface="+mn-ea"/>
              </a:rPr>
              <a:t>）</a:t>
            </a:r>
            <a:r>
              <a:rPr lang="zh-CN" altLang="en-US" sz="2400" b="1" dirty="0">
                <a:solidFill>
                  <a:srgbClr val="000000"/>
                </a:solidFill>
                <a:effectLst/>
                <a:latin typeface="+mn-ea"/>
              </a:rPr>
              <a:t>是一种能够感知环境、进行决策和执行动作的智 能实体</a:t>
            </a:r>
            <a:r>
              <a:rPr lang="en-US" altLang="zh-CN" sz="2400" b="1" dirty="0">
                <a:solidFill>
                  <a:srgbClr val="000000"/>
                </a:solidFill>
                <a:effectLst/>
                <a:latin typeface="+mn-ea"/>
              </a:rPr>
              <a:t>, </a:t>
            </a:r>
            <a:r>
              <a:rPr lang="zh-CN" altLang="zh-CN" sz="2400" b="1" dirty="0">
                <a:solidFill>
                  <a:srgbClr val="000000"/>
                </a:solidFill>
                <a:latin typeface="+mn-ea"/>
              </a:rPr>
              <a:t>具有自主性、反应性、积极性和社交能力特征</a:t>
            </a:r>
            <a:r>
              <a:rPr lang="zh-CN" altLang="en-US" sz="2400" b="1" dirty="0">
                <a:solidFill>
                  <a:srgbClr val="000000"/>
                </a:solidFill>
                <a:latin typeface="+mn-ea"/>
              </a:rPr>
              <a:t>。</a:t>
            </a:r>
          </a:p>
        </p:txBody>
      </p:sp>
      <p:sp>
        <p:nvSpPr>
          <p:cNvPr id="6" name="矩形 5">
            <a:extLst>
              <a:ext uri="{FF2B5EF4-FFF2-40B4-BE49-F238E27FC236}">
                <a16:creationId xmlns:a16="http://schemas.microsoft.com/office/drawing/2014/main" id="{E25AA4AC-81A2-B9AE-CB05-3792E297BFFD}"/>
              </a:ext>
            </a:extLst>
          </p:cNvPr>
          <p:cNvSpPr/>
          <p:nvPr/>
        </p:nvSpPr>
        <p:spPr>
          <a:xfrm>
            <a:off x="1377013" y="2561342"/>
            <a:ext cx="4910739" cy="354090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8" name="文本框 7">
            <a:extLst>
              <a:ext uri="{FF2B5EF4-FFF2-40B4-BE49-F238E27FC236}">
                <a16:creationId xmlns:a16="http://schemas.microsoft.com/office/drawing/2014/main" id="{A8FEDC84-3DC1-C7E9-DE53-1A96AC016DA3}"/>
              </a:ext>
            </a:extLst>
          </p:cNvPr>
          <p:cNvSpPr txBox="1"/>
          <p:nvPr/>
        </p:nvSpPr>
        <p:spPr>
          <a:xfrm>
            <a:off x="1464337" y="4682069"/>
            <a:ext cx="4430077" cy="1015663"/>
          </a:xfrm>
          <a:prstGeom prst="rect">
            <a:avLst/>
          </a:prstGeom>
          <a:noFill/>
        </p:spPr>
        <p:txBody>
          <a:bodyPr wrap="square" rtlCol="0">
            <a:spAutoFit/>
          </a:bodyPr>
          <a:lstStyle/>
          <a:p>
            <a:pPr marL="0" lvl="1" algn="just"/>
            <a:r>
              <a:rPr lang="zh-CN" altLang="en-US" sz="2000" b="1" dirty="0"/>
              <a:t>智能体规划出行</a:t>
            </a:r>
            <a:r>
              <a:rPr lang="en-US" altLang="zh-CN" sz="2000" b="1" dirty="0"/>
              <a:t>: </a:t>
            </a:r>
            <a:r>
              <a:rPr lang="zh-CN" altLang="en-US" sz="2000" dirty="0">
                <a:latin typeface="Times New Roman" panose="02020603050405020304" pitchFamily="18" charset="0"/>
                <a:ea typeface="仿宋" panose="02010609060101010101" pitchFamily="49" charset="-122"/>
                <a:cs typeface="Times New Roman" panose="02020603050405020304" pitchFamily="18" charset="0"/>
              </a:rPr>
              <a:t>用户确定了旅行目的地并将其输入智能体，智能体就会自动为用户规划好出行方式</a:t>
            </a:r>
          </a:p>
        </p:txBody>
      </p:sp>
      <p:sp>
        <p:nvSpPr>
          <p:cNvPr id="9" name="文本框 8">
            <a:extLst>
              <a:ext uri="{FF2B5EF4-FFF2-40B4-BE49-F238E27FC236}">
                <a16:creationId xmlns:a16="http://schemas.microsoft.com/office/drawing/2014/main" id="{590B357E-E320-D0CA-0C1F-92822A54CE0A}"/>
              </a:ext>
            </a:extLst>
          </p:cNvPr>
          <p:cNvSpPr txBox="1"/>
          <p:nvPr/>
        </p:nvSpPr>
        <p:spPr>
          <a:xfrm>
            <a:off x="1430021" y="3002466"/>
            <a:ext cx="4910739" cy="1631216"/>
          </a:xfrm>
          <a:prstGeom prst="rect">
            <a:avLst/>
          </a:prstGeom>
          <a:noFill/>
        </p:spPr>
        <p:txBody>
          <a:bodyPr wrap="square" rtlCol="0">
            <a:spAutoFit/>
          </a:bodyPr>
          <a:lstStyle/>
          <a:p>
            <a:pPr marL="0" lvl="1" algn="just"/>
            <a:r>
              <a:rPr lang="zh-CN" altLang="en-US" sz="2000" b="1" dirty="0"/>
              <a:t>智能体预定酒店</a:t>
            </a:r>
            <a:r>
              <a:rPr lang="en-US" altLang="zh-CN" sz="2000" b="1" dirty="0"/>
              <a:t>: </a:t>
            </a:r>
            <a:r>
              <a:rPr lang="zh-CN" altLang="en-US" sz="2000" dirty="0">
                <a:latin typeface="Times New Roman" panose="02020603050405020304" pitchFamily="18" charset="0"/>
                <a:ea typeface="仿宋" panose="02010609060101010101" pitchFamily="49" charset="-122"/>
                <a:cs typeface="Times New Roman" panose="02020603050405020304" pitchFamily="18" charset="0"/>
              </a:rPr>
              <a:t>根据用户方便的出行时间段自动选择最符合要求的机票</a:t>
            </a:r>
            <a:r>
              <a:rPr lang="en-US" altLang="zh-CN" sz="2000" dirty="0">
                <a:latin typeface="Times New Roman" panose="02020603050405020304" pitchFamily="18" charset="0"/>
                <a:ea typeface="仿宋"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仿宋" panose="02010609060101010101" pitchFamily="49" charset="-122"/>
                <a:cs typeface="Times New Roman" panose="02020603050405020304" pitchFamily="18" charset="0"/>
              </a:rPr>
              <a:t>车票，再估算用户到达目的地的时间并提前订好酒店民宿等。</a:t>
            </a:r>
          </a:p>
          <a:p>
            <a:pPr marL="0" lvl="1" algn="just"/>
            <a:endParaRPr lang="zh-CN" altLang="en-US" sz="2000" dirty="0">
              <a:latin typeface="Times New Roman" panose="02020603050405020304" pitchFamily="18" charset="0"/>
              <a:ea typeface="仿宋" panose="02010609060101010101" pitchFamily="49" charset="-122"/>
              <a:cs typeface="Times New Roman" panose="02020603050405020304" pitchFamily="18" charset="0"/>
            </a:endParaRPr>
          </a:p>
        </p:txBody>
      </p:sp>
      <p:sp>
        <p:nvSpPr>
          <p:cNvPr id="10" name="AutoShape 4" descr="An AI-powered intelligent travel assistant creating a travel itinerary for a user. The assistant is shown as a digital interface on a screen with icons and text. The interface displays selected travel destination, flight or train ticket options with timings, hotel and accommodation bookings, and estimated arrival time. Modern and sleek design, futuristic and user-friendly. Background includes elements like a globe or maps to emphasize travel.">
            <a:extLst>
              <a:ext uri="{FF2B5EF4-FFF2-40B4-BE49-F238E27FC236}">
                <a16:creationId xmlns:a16="http://schemas.microsoft.com/office/drawing/2014/main" id="{E0E1DE25-B7FB-E989-C9C8-B6DC325B07B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2" name="图片 11">
            <a:extLst>
              <a:ext uri="{FF2B5EF4-FFF2-40B4-BE49-F238E27FC236}">
                <a16:creationId xmlns:a16="http://schemas.microsoft.com/office/drawing/2014/main" id="{00B48911-8AFD-AF61-DB60-4B4DA69F3D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6837" y="2325745"/>
            <a:ext cx="4212467" cy="3876272"/>
          </a:xfrm>
          <a:prstGeom prst="rect">
            <a:avLst/>
          </a:prstGeom>
        </p:spPr>
      </p:pic>
    </p:spTree>
    <p:extLst>
      <p:ext uri="{BB962C8B-B14F-4D97-AF65-F5344CB8AC3E}">
        <p14:creationId xmlns:p14="http://schemas.microsoft.com/office/powerpoint/2010/main" val="2133216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4">
            <a:extLst>
              <a:ext uri="{FF2B5EF4-FFF2-40B4-BE49-F238E27FC236}">
                <a16:creationId xmlns:a16="http://schemas.microsoft.com/office/drawing/2014/main" id="{52DA2475-6958-A7D0-A4AE-DEBFF7BDEAE6}"/>
              </a:ext>
            </a:extLst>
          </p:cNvPr>
          <p:cNvSpPr txBox="1"/>
          <p:nvPr/>
        </p:nvSpPr>
        <p:spPr>
          <a:xfrm>
            <a:off x="368221" y="1370880"/>
            <a:ext cx="4649724" cy="461665"/>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lang="en-US" altLang="zh-CN" sz="2400" b="1" dirty="0">
                <a:solidFill>
                  <a:srgbClr val="0070C0"/>
                </a:solidFill>
                <a:latin typeface="Times New Roman" panose="02020603050405020304" pitchFamily="18" charset="0"/>
                <a:cs typeface="Times New Roman" panose="02020603050405020304" pitchFamily="18" charset="0"/>
              </a:rPr>
              <a:t>AI Agent</a:t>
            </a:r>
            <a:r>
              <a:rPr lang="zh-CN" altLang="en-US" sz="2400" b="1" dirty="0">
                <a:solidFill>
                  <a:srgbClr val="0070C0"/>
                </a:solidFill>
                <a:latin typeface="Times New Roman" panose="02020603050405020304" pitchFamily="18" charset="0"/>
                <a:cs typeface="Times New Roman" panose="02020603050405020304" pitchFamily="18" charset="0"/>
              </a:rPr>
              <a:t>研究中的技术演变史</a:t>
            </a:r>
            <a:endParaRPr kumimoji="0" lang="zh-CN" altLang="en-US" sz="24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endParaRPr>
          </a:p>
        </p:txBody>
      </p:sp>
      <p:graphicFrame>
        <p:nvGraphicFramePr>
          <p:cNvPr id="4" name="图示 3"/>
          <p:cNvGraphicFramePr/>
          <p:nvPr>
            <p:extLst>
              <p:ext uri="{D42A27DB-BD31-4B8C-83A1-F6EECF244321}">
                <p14:modId xmlns:p14="http://schemas.microsoft.com/office/powerpoint/2010/main" val="1328330230"/>
              </p:ext>
            </p:extLst>
          </p:nvPr>
        </p:nvGraphicFramePr>
        <p:xfrm>
          <a:off x="1759422" y="197385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标题 1">
            <a:extLst>
              <a:ext uri="{FF2B5EF4-FFF2-40B4-BE49-F238E27FC236}">
                <a16:creationId xmlns:a16="http://schemas.microsoft.com/office/drawing/2014/main" id="{A1C49122-7872-7AD6-F203-1163C63FB5D4}"/>
              </a:ext>
            </a:extLst>
          </p:cNvPr>
          <p:cNvSpPr>
            <a:spLocks noGrp="1"/>
          </p:cNvSpPr>
          <p:nvPr>
            <p:ph type="title"/>
          </p:nvPr>
        </p:nvSpPr>
        <p:spPr>
          <a:xfrm>
            <a:off x="486480" y="226800"/>
            <a:ext cx="10969200" cy="705600"/>
          </a:xfrm>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Tree>
    <p:extLst>
      <p:ext uri="{BB962C8B-B14F-4D97-AF65-F5344CB8AC3E}">
        <p14:creationId xmlns:p14="http://schemas.microsoft.com/office/powerpoint/2010/main" val="4041710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37367-52FF-F22C-E665-A570B9354B1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3309E36-5A70-8A1B-0DDF-6D3FBEBC2E34}"/>
              </a:ext>
            </a:extLst>
          </p:cNvPr>
          <p:cNvSpPr>
            <a:spLocks noGrp="1"/>
          </p:cNvSpPr>
          <p:nvPr>
            <p:ph type="title"/>
          </p:nvPr>
        </p:nvSpPr>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
        <p:nvSpPr>
          <p:cNvPr id="4" name="文本框 3">
            <a:extLst>
              <a:ext uri="{FF2B5EF4-FFF2-40B4-BE49-F238E27FC236}">
                <a16:creationId xmlns:a16="http://schemas.microsoft.com/office/drawing/2014/main" id="{245B886C-E7B1-A4DC-680F-41F1260F7972}"/>
              </a:ext>
            </a:extLst>
          </p:cNvPr>
          <p:cNvSpPr txBox="1"/>
          <p:nvPr/>
        </p:nvSpPr>
        <p:spPr>
          <a:xfrm>
            <a:off x="921025" y="1089265"/>
            <a:ext cx="10230679" cy="1134862"/>
          </a:xfrm>
          <a:prstGeom prst="rect">
            <a:avLst/>
          </a:prstGeom>
          <a:noFill/>
        </p:spPr>
        <p:txBody>
          <a:bodyPr wrap="square">
            <a:spAutoFit/>
          </a:bodyPr>
          <a:lstStyle/>
          <a:p>
            <a:pPr>
              <a:lnSpc>
                <a:spcPct val="150000"/>
              </a:lnSpc>
            </a:pPr>
            <a:r>
              <a:rPr lang="zh-CN" altLang="en-US" sz="2400" b="1" dirty="0">
                <a:solidFill>
                  <a:srgbClr val="0070C0"/>
                </a:solidFill>
                <a:effectLst/>
                <a:latin typeface="Times New Roman" panose="02020603050405020304" pitchFamily="18" charset="0"/>
                <a:cs typeface="Times New Roman" panose="02020603050405020304" pitchFamily="18" charset="0"/>
              </a:rPr>
              <a:t>基于大语言模型人工智能体</a:t>
            </a:r>
            <a:r>
              <a:rPr lang="en-US" altLang="zh-CN" sz="2400" b="1" dirty="0">
                <a:solidFill>
                  <a:srgbClr val="0070C0"/>
                </a:solidFill>
                <a:effectLst/>
                <a:latin typeface="Times New Roman" panose="02020603050405020304" pitchFamily="18" charset="0"/>
                <a:cs typeface="Times New Roman" panose="02020603050405020304" pitchFamily="18" charset="0"/>
              </a:rPr>
              <a:t> </a:t>
            </a:r>
            <a:r>
              <a:rPr lang="zh-CN" altLang="en-US" sz="2400" b="1" dirty="0">
                <a:solidFill>
                  <a:srgbClr val="0070C0"/>
                </a:solidFill>
                <a:effectLst/>
                <a:latin typeface="Times New Roman" panose="02020603050405020304" pitchFamily="18" charset="0"/>
                <a:cs typeface="Times New Roman" panose="02020603050405020304" pitchFamily="18" charset="0"/>
              </a:rPr>
              <a:t>（</a:t>
            </a:r>
            <a:r>
              <a:rPr lang="en-US" altLang="zh-CN" sz="2400" b="1" dirty="0">
                <a:solidFill>
                  <a:srgbClr val="0070C0"/>
                </a:solidFill>
                <a:effectLst/>
                <a:latin typeface="Times New Roman" panose="02020603050405020304" pitchFamily="18" charset="0"/>
                <a:cs typeface="Times New Roman" panose="02020603050405020304" pitchFamily="18" charset="0"/>
              </a:rPr>
              <a:t>LLM-based Agent</a:t>
            </a:r>
            <a:r>
              <a:rPr lang="zh-CN" altLang="en-US" sz="2400" b="1" dirty="0">
                <a:solidFill>
                  <a:srgbClr val="0070C0"/>
                </a:solidFill>
                <a:effectLst/>
                <a:latin typeface="Times New Roman" panose="02020603050405020304" pitchFamily="18" charset="0"/>
                <a:cs typeface="Times New Roman" panose="02020603050405020304" pitchFamily="18" charset="0"/>
              </a:rPr>
              <a:t>）工作流程：</a:t>
            </a:r>
            <a:endParaRPr lang="en-US" altLang="zh-CN" sz="2400" b="1" dirty="0">
              <a:solidFill>
                <a:srgbClr val="0070C0"/>
              </a:solidFill>
              <a:effectLst/>
              <a:latin typeface="Times New Roman" panose="02020603050405020304" pitchFamily="18" charset="0"/>
              <a:cs typeface="Times New Roman" panose="02020603050405020304" pitchFamily="18" charset="0"/>
            </a:endParaRPr>
          </a:p>
          <a:p>
            <a:pPr>
              <a:lnSpc>
                <a:spcPct val="150000"/>
              </a:lnSpc>
            </a:pPr>
            <a:r>
              <a:rPr lang="zh-CN" altLang="en-US" sz="2400" b="1" dirty="0">
                <a:solidFill>
                  <a:srgbClr val="FF0000"/>
                </a:solidFill>
                <a:effectLst/>
                <a:latin typeface="Times New Roman" panose="02020603050405020304" pitchFamily="18" charset="0"/>
                <a:cs typeface="Times New Roman" panose="02020603050405020304" pitchFamily="18" charset="0"/>
              </a:rPr>
              <a:t>以查询天气为例子：</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10" name="AutoShape 4" descr="An AI-powered intelligent travel assistant creating a travel itinerary for a user. The assistant is shown as a digital interface on a screen with icons and text. The interface displays selected travel destination, flight or train ticket options with timings, hotel and accommodation bookings, and estimated arrival time. Modern and sleek design, futuristic and user-friendly. Background includes elements like a globe or maps to emphasize travel.">
            <a:extLst>
              <a:ext uri="{FF2B5EF4-FFF2-40B4-BE49-F238E27FC236}">
                <a16:creationId xmlns:a16="http://schemas.microsoft.com/office/drawing/2014/main" id="{455B5FCC-8141-EFB8-275B-1BD129A39EE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Times New Roman" panose="02020603050405020304" pitchFamily="18" charset="0"/>
              <a:cs typeface="Times New Roman" panose="02020603050405020304" pitchFamily="18" charset="0"/>
            </a:endParaRPr>
          </a:p>
        </p:txBody>
      </p:sp>
      <p:sp>
        <p:nvSpPr>
          <p:cNvPr id="3" name="矩形 2">
            <a:extLst>
              <a:ext uri="{FF2B5EF4-FFF2-40B4-BE49-F238E27FC236}">
                <a16:creationId xmlns:a16="http://schemas.microsoft.com/office/drawing/2014/main" id="{7032B08E-42AD-DD08-8228-2D83B1D4FCFE}"/>
              </a:ext>
            </a:extLst>
          </p:cNvPr>
          <p:cNvSpPr/>
          <p:nvPr/>
        </p:nvSpPr>
        <p:spPr>
          <a:xfrm>
            <a:off x="930560" y="2602316"/>
            <a:ext cx="10026079" cy="354090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0"/>
              </a:spcAft>
            </a:pPr>
            <a:r>
              <a:rPr lang="zh-CN" altLang="en-US" sz="2800"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     当人类询问是否会下雨时：</a:t>
            </a:r>
            <a:endParaRPr lang="en-US" altLang="zh-CN" sz="2800"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endParaRPr>
          </a:p>
          <a:p>
            <a:pPr marL="514350" indent="-514350" algn="just">
              <a:lnSpc>
                <a:spcPct val="150000"/>
              </a:lnSpc>
              <a:spcAft>
                <a:spcPts val="0"/>
              </a:spcAft>
              <a:buFont typeface="+mj-ea"/>
              <a:buAutoNum type="circleNumDbPlain"/>
            </a:pPr>
            <a:r>
              <a:rPr lang="zh-CN" altLang="en-US" sz="2800" b="1"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感知端（</a:t>
            </a:r>
            <a:r>
              <a:rPr lang="en-US" altLang="zh-CN" sz="2800" b="1"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Perception</a:t>
            </a:r>
            <a:r>
              <a:rPr lang="zh-CN" altLang="en-US" sz="2800" b="1"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2800"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将指令转换为 </a:t>
            </a:r>
            <a:r>
              <a:rPr lang="en-US" altLang="zh-CN" sz="2800"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LLMs </a:t>
            </a:r>
            <a:r>
              <a:rPr lang="zh-CN" altLang="en-US" sz="2800"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可以理解的表示。</a:t>
            </a:r>
            <a:endParaRPr lang="en-US" altLang="zh-CN" sz="2800"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endParaRPr>
          </a:p>
          <a:p>
            <a:pPr marL="514350" indent="-514350" algn="just">
              <a:lnSpc>
                <a:spcPct val="150000"/>
              </a:lnSpc>
              <a:spcAft>
                <a:spcPts val="0"/>
              </a:spcAft>
              <a:buFont typeface="+mj-ea"/>
              <a:buAutoNum type="circleNumDbPlain"/>
            </a:pPr>
            <a:r>
              <a:rPr lang="zh-CN" altLang="en-US" sz="2800" b="1"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控制端（</a:t>
            </a:r>
            <a:r>
              <a:rPr lang="en-US" altLang="zh-CN" sz="2800" b="1"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Brain</a:t>
            </a:r>
            <a:r>
              <a:rPr lang="zh-CN" altLang="en-US" sz="2800" b="1"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2800"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开始根据当前天气和互联网上的天气预报进行推理和行动规划。</a:t>
            </a:r>
            <a:endParaRPr lang="en-US" altLang="zh-CN" sz="2800"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endParaRPr>
          </a:p>
          <a:p>
            <a:pPr marL="514350" indent="-514350" algn="just">
              <a:lnSpc>
                <a:spcPct val="150000"/>
              </a:lnSpc>
              <a:spcAft>
                <a:spcPts val="0"/>
              </a:spcAft>
              <a:buFont typeface="+mj-ea"/>
              <a:buAutoNum type="circleNumDbPlain"/>
            </a:pPr>
            <a:r>
              <a:rPr lang="zh-CN" altLang="en-US" sz="2800" b="1"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行动端（</a:t>
            </a:r>
            <a:r>
              <a:rPr lang="en-US" altLang="zh-CN" sz="2800" b="1"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Action</a:t>
            </a:r>
            <a:r>
              <a:rPr lang="zh-CN" altLang="en-US" sz="2800" b="1"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2800" dirty="0">
                <a:solidFill>
                  <a:srgbClr val="191B1F"/>
                </a:solidFill>
                <a:latin typeface="Times New Roman" panose="02020603050405020304" pitchFamily="18" charset="0"/>
                <a:ea typeface="仿宋" panose="02010609060101010101" pitchFamily="49" charset="-122"/>
                <a:cs typeface="Times New Roman" panose="02020603050405020304" pitchFamily="18" charset="0"/>
              </a:rPr>
              <a:t>做出响应并将雨伞递给人类。</a:t>
            </a:r>
            <a:endParaRPr lang="en-US" altLang="zh-CN" sz="2800" dirty="0">
              <a:solidFill>
                <a:srgbClr val="191B1F"/>
              </a:solidFill>
              <a:effectLst/>
              <a:latin typeface="Times New Roman" panose="02020603050405020304" pitchFamily="18" charset="0"/>
              <a:ea typeface="仿宋"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390122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980F4-700E-FFB8-9273-D64C5596ADE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A464201B-C707-D09C-9770-A451E8504A6E}"/>
              </a:ext>
            </a:extLst>
          </p:cNvPr>
          <p:cNvSpPr>
            <a:spLocks noGrp="1"/>
          </p:cNvSpPr>
          <p:nvPr>
            <p:ph type="title"/>
          </p:nvPr>
        </p:nvSpPr>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
        <p:nvSpPr>
          <p:cNvPr id="10" name="AutoShape 4" descr="An AI-powered intelligent travel assistant creating a travel itinerary for a user. The assistant is shown as a digital interface on a screen with icons and text. The interface displays selected travel destination, flight or train ticket options with timings, hotel and accommodation bookings, and estimated arrival time. Modern and sleek design, futuristic and user-friendly. Background includes elements like a globe or maps to emphasize travel.">
            <a:extLst>
              <a:ext uri="{FF2B5EF4-FFF2-40B4-BE49-F238E27FC236}">
                <a16:creationId xmlns:a16="http://schemas.microsoft.com/office/drawing/2014/main" id="{FB177B56-5818-A45A-D341-78AC3E085C6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Times New Roman" panose="02020603050405020304" pitchFamily="18" charset="0"/>
              <a:cs typeface="Times New Roman" panose="02020603050405020304" pitchFamily="18" charset="0"/>
            </a:endParaRPr>
          </a:p>
        </p:txBody>
      </p:sp>
      <p:sp>
        <p:nvSpPr>
          <p:cNvPr id="5" name="文本框 14">
            <a:extLst>
              <a:ext uri="{FF2B5EF4-FFF2-40B4-BE49-F238E27FC236}">
                <a16:creationId xmlns:a16="http://schemas.microsoft.com/office/drawing/2014/main" id="{B48E42E6-0502-7A2B-4B51-61C99C2E84D0}"/>
              </a:ext>
            </a:extLst>
          </p:cNvPr>
          <p:cNvSpPr txBox="1"/>
          <p:nvPr/>
        </p:nvSpPr>
        <p:spPr>
          <a:xfrm>
            <a:off x="585282" y="1073163"/>
            <a:ext cx="5811862" cy="584775"/>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lang="en-US" altLang="zh-CN" sz="3200" b="1" dirty="0">
                <a:solidFill>
                  <a:srgbClr val="0070C0"/>
                </a:solidFill>
                <a:latin typeface="Times New Roman" panose="02020603050405020304" pitchFamily="18" charset="0"/>
                <a:cs typeface="Times New Roman" panose="02020603050405020304" pitchFamily="18" charset="0"/>
              </a:rPr>
              <a:t>LLM-based Agent</a:t>
            </a:r>
            <a:r>
              <a:rPr lang="zh-CN" altLang="en-US" sz="3200" b="1" dirty="0">
                <a:solidFill>
                  <a:srgbClr val="0070C0"/>
                </a:solidFill>
                <a:latin typeface="Times New Roman" panose="02020603050405020304" pitchFamily="18" charset="0"/>
                <a:cs typeface="Times New Roman" panose="02020603050405020304" pitchFamily="18" charset="0"/>
              </a:rPr>
              <a:t>概念框架</a:t>
            </a:r>
            <a:endParaRPr kumimoji="0" lang="zh-CN" altLang="en-US" sz="32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endParaRPr>
          </a:p>
        </p:txBody>
      </p:sp>
      <p:pic>
        <p:nvPicPr>
          <p:cNvPr id="6" name="图片 5">
            <a:extLst>
              <a:ext uri="{FF2B5EF4-FFF2-40B4-BE49-F238E27FC236}">
                <a16:creationId xmlns:a16="http://schemas.microsoft.com/office/drawing/2014/main" id="{E2E158C5-521E-C530-87BE-772987F9780C}"/>
              </a:ext>
            </a:extLst>
          </p:cNvPr>
          <p:cNvPicPr/>
          <p:nvPr/>
        </p:nvPicPr>
        <p:blipFill>
          <a:blip r:embed="rId3"/>
          <a:stretch>
            <a:fillRect/>
          </a:stretch>
        </p:blipFill>
        <p:spPr>
          <a:xfrm>
            <a:off x="1828800" y="1798701"/>
            <a:ext cx="8071945" cy="4810043"/>
          </a:xfrm>
          <a:prstGeom prst="rect">
            <a:avLst/>
          </a:prstGeom>
        </p:spPr>
      </p:pic>
      <p:sp>
        <p:nvSpPr>
          <p:cNvPr id="7" name="对话气泡: 椭圆形 6">
            <a:extLst>
              <a:ext uri="{FF2B5EF4-FFF2-40B4-BE49-F238E27FC236}">
                <a16:creationId xmlns:a16="http://schemas.microsoft.com/office/drawing/2014/main" id="{E80BA534-279C-BC4C-845C-4F6D96CA33FE}"/>
              </a:ext>
            </a:extLst>
          </p:cNvPr>
          <p:cNvSpPr/>
          <p:nvPr/>
        </p:nvSpPr>
        <p:spPr>
          <a:xfrm>
            <a:off x="7162800" y="72887"/>
            <a:ext cx="4598503" cy="2869096"/>
          </a:xfrm>
          <a:prstGeom prst="wedgeEllipseCallout">
            <a:avLst>
              <a:gd name="adj1" fmla="val -61273"/>
              <a:gd name="adj2" fmla="val 9041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C60A0573-F585-2AA4-38A4-F73CAAB840DA}"/>
              </a:ext>
            </a:extLst>
          </p:cNvPr>
          <p:cNvSpPr txBox="1"/>
          <p:nvPr/>
        </p:nvSpPr>
        <p:spPr>
          <a:xfrm>
            <a:off x="7586869" y="688819"/>
            <a:ext cx="3723861" cy="1754326"/>
          </a:xfrm>
          <a:prstGeom prst="rect">
            <a:avLst/>
          </a:prstGeom>
          <a:noFill/>
        </p:spPr>
        <p:txBody>
          <a:bodyPr wrap="squar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800" b="1" kern="1200" dirty="0">
                <a:solidFill>
                  <a:schemeClr val="tx1"/>
                </a:solidFill>
                <a:effectLst/>
                <a:latin typeface="+mn-lt"/>
                <a:ea typeface="+mn-ea"/>
                <a:cs typeface="+mn-cs"/>
              </a:rPr>
              <a:t>由大脑、感知、行动三个部分组成。作为控制器，大脑模块承担记忆、思考和决策等基本任务；感知模块负责感知和处理来自外部环境的多模态信息；行动模块负责使用工具执行任务并影响周围环境。</a:t>
            </a:r>
          </a:p>
        </p:txBody>
      </p:sp>
    </p:spTree>
    <p:extLst>
      <p:ext uri="{BB962C8B-B14F-4D97-AF65-F5344CB8AC3E}">
        <p14:creationId xmlns:p14="http://schemas.microsoft.com/office/powerpoint/2010/main" val="269523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1EA94-353E-CE03-038F-2114E444C4F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36A38FC-B2E8-F8B9-D290-C974B48419E8}"/>
              </a:ext>
            </a:extLst>
          </p:cNvPr>
          <p:cNvSpPr>
            <a:spLocks noGrp="1"/>
          </p:cNvSpPr>
          <p:nvPr>
            <p:ph type="title"/>
          </p:nvPr>
        </p:nvSpPr>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
        <p:nvSpPr>
          <p:cNvPr id="10" name="AutoShape 4" descr="An AI-powered intelligent travel assistant creating a travel itinerary for a user. The assistant is shown as a digital interface on a screen with icons and text. The interface displays selected travel destination, flight or train ticket options with timings, hotel and accommodation bookings, and estimated arrival time. Modern and sleek design, futuristic and user-friendly. Background includes elements like a globe or maps to emphasize travel.">
            <a:extLst>
              <a:ext uri="{FF2B5EF4-FFF2-40B4-BE49-F238E27FC236}">
                <a16:creationId xmlns:a16="http://schemas.microsoft.com/office/drawing/2014/main" id="{C9056701-57E0-071F-F17D-0B262C34186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E1B031ED-7C24-9429-4EDC-321667B0C06E}"/>
              </a:ext>
            </a:extLst>
          </p:cNvPr>
          <p:cNvPicPr>
            <a:picLocks noChangeAspect="1"/>
          </p:cNvPicPr>
          <p:nvPr/>
        </p:nvPicPr>
        <p:blipFill>
          <a:blip r:embed="rId3"/>
          <a:stretch>
            <a:fillRect/>
          </a:stretch>
        </p:blipFill>
        <p:spPr>
          <a:xfrm>
            <a:off x="7472855" y="2664349"/>
            <a:ext cx="4507107" cy="2406413"/>
          </a:xfrm>
          <a:prstGeom prst="rect">
            <a:avLst/>
          </a:prstGeom>
        </p:spPr>
      </p:pic>
      <p:sp>
        <p:nvSpPr>
          <p:cNvPr id="4" name="矩形 3">
            <a:extLst>
              <a:ext uri="{FF2B5EF4-FFF2-40B4-BE49-F238E27FC236}">
                <a16:creationId xmlns:a16="http://schemas.microsoft.com/office/drawing/2014/main" id="{D844BBC1-B94F-DFCF-4233-C42563654EFA}"/>
              </a:ext>
            </a:extLst>
          </p:cNvPr>
          <p:cNvSpPr/>
          <p:nvPr/>
        </p:nvSpPr>
        <p:spPr>
          <a:xfrm>
            <a:off x="493985" y="2843765"/>
            <a:ext cx="6584731" cy="2739211"/>
          </a:xfrm>
          <a:prstGeom prst="rect">
            <a:avLst/>
          </a:prstGeom>
        </p:spPr>
        <p:txBody>
          <a:bodyPr wrap="square">
            <a:spAutoFit/>
          </a:bodyPr>
          <a:lstStyle/>
          <a:p>
            <a:pPr marL="457200" indent="-457200" algn="just">
              <a:lnSpc>
                <a:spcPct val="150000"/>
              </a:lnSpc>
              <a:spcAft>
                <a:spcPts val="0"/>
              </a:spcAft>
              <a:buFont typeface="Wingdings" panose="05000000000000000000" pitchFamily="2" charset="2"/>
              <a:buChar char="Ø"/>
            </a:pPr>
            <a:r>
              <a:rPr lang="zh-CN" altLang="zh-CN" sz="2400" dirty="0">
                <a:solidFill>
                  <a:srgbClr val="191B1F"/>
                </a:solidFill>
                <a:latin typeface="+mn-ea"/>
                <a:cs typeface="Arial" panose="020B0604020202020204" pitchFamily="34" charset="0"/>
              </a:rPr>
              <a:t>大脑主要由一个</a:t>
            </a:r>
            <a:r>
              <a:rPr lang="en-US" altLang="zh-CN" sz="2400" dirty="0">
                <a:solidFill>
                  <a:srgbClr val="191B1F"/>
                </a:solidFill>
                <a:latin typeface="+mn-ea"/>
                <a:cs typeface="Arial" panose="020B0604020202020204" pitchFamily="34" charset="0"/>
              </a:rPr>
              <a:t>LLM</a:t>
            </a:r>
            <a:r>
              <a:rPr lang="zh-CN" altLang="zh-CN" sz="2400" dirty="0">
                <a:solidFill>
                  <a:srgbClr val="191B1F"/>
                </a:solidFill>
                <a:latin typeface="+mn-ea"/>
                <a:cs typeface="Arial" panose="020B0604020202020204" pitchFamily="34" charset="0"/>
              </a:rPr>
              <a:t>组成，不仅存储知识和记忆，还承担着信息处理和决策等功能，并可以呈现推理和规划的过程，能很好地应对未知任务。</a:t>
            </a:r>
          </a:p>
          <a:p>
            <a:pPr>
              <a:spcAft>
                <a:spcPts val="0"/>
              </a:spcAft>
            </a:pPr>
            <a:r>
              <a:rPr lang="en-US" altLang="zh-CN" sz="28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 </a:t>
            </a:r>
            <a:endParaRPr lang="zh-CN" altLang="zh-CN" sz="28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endParaRPr>
          </a:p>
        </p:txBody>
      </p:sp>
      <p:sp>
        <p:nvSpPr>
          <p:cNvPr id="8" name="文本框 14">
            <a:extLst>
              <a:ext uri="{FF2B5EF4-FFF2-40B4-BE49-F238E27FC236}">
                <a16:creationId xmlns:a16="http://schemas.microsoft.com/office/drawing/2014/main" id="{8497FC57-36A0-94A8-D9F9-33A2039DF0FE}"/>
              </a:ext>
            </a:extLst>
          </p:cNvPr>
          <p:cNvSpPr txBox="1"/>
          <p:nvPr/>
        </p:nvSpPr>
        <p:spPr>
          <a:xfrm>
            <a:off x="368221" y="1370880"/>
            <a:ext cx="4649724" cy="523220"/>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kumimoji="0" lang="en-US" altLang="zh-CN" sz="28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Brain</a:t>
            </a:r>
            <a:endParaRPr kumimoji="0" lang="zh-CN" altLang="en-US" sz="28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020655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353B8-66C3-637C-44B0-20C08338BDD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948270C-2F5D-31BF-8D6F-A3147443FC75}"/>
              </a:ext>
            </a:extLst>
          </p:cNvPr>
          <p:cNvSpPr>
            <a:spLocks noGrp="1"/>
          </p:cNvSpPr>
          <p:nvPr>
            <p:ph type="title"/>
          </p:nvPr>
        </p:nvSpPr>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
        <p:nvSpPr>
          <p:cNvPr id="10" name="AutoShape 4" descr="An AI-powered intelligent travel assistant creating a travel itinerary for a user. The assistant is shown as a digital interface on a screen with icons and text. The interface displays selected travel destination, flight or train ticket options with timings, hotel and accommodation bookings, and estimated arrival time. Modern and sleek design, futuristic and user-friendly. Background includes elements like a globe or maps to emphasize travel.">
            <a:extLst>
              <a:ext uri="{FF2B5EF4-FFF2-40B4-BE49-F238E27FC236}">
                <a16:creationId xmlns:a16="http://schemas.microsoft.com/office/drawing/2014/main" id="{BDDA657C-9C86-A007-59DA-300A785343F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9F6EC007-209B-AEDB-3ED4-B9472D8F57D4}"/>
              </a:ext>
            </a:extLst>
          </p:cNvPr>
          <p:cNvSpPr txBox="1"/>
          <p:nvPr/>
        </p:nvSpPr>
        <p:spPr>
          <a:xfrm>
            <a:off x="450585" y="1448359"/>
            <a:ext cx="6232358" cy="461665"/>
          </a:xfrm>
          <a:prstGeom prst="rect">
            <a:avLst/>
          </a:prstGeom>
          <a:noFill/>
        </p:spPr>
        <p:txBody>
          <a:bodyPr wrap="square">
            <a:spAutoFit/>
          </a:bodyPr>
          <a:lstStyle/>
          <a:p>
            <a:pPr marL="342900" indent="-342900">
              <a:buFont typeface="Wingdings" panose="05000000000000000000" pitchFamily="2" charset="2"/>
              <a:buChar char="u"/>
            </a:pPr>
            <a:r>
              <a:rPr lang="en-US" altLang="zh-CN" sz="24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rPr>
              <a:t>Brain</a:t>
            </a:r>
            <a:r>
              <a:rPr lang="zh-CN" altLang="zh-CN" sz="24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rPr>
              <a:t>运行机制</a:t>
            </a:r>
            <a:r>
              <a:rPr lang="zh-CN" altLang="en-US" b="1"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a:t>
            </a:r>
            <a:endParaRPr lang="zh-CN" altLang="en-US" b="1" dirty="0"/>
          </a:p>
        </p:txBody>
      </p:sp>
      <p:pic>
        <p:nvPicPr>
          <p:cNvPr id="6" name="图片 5">
            <a:extLst>
              <a:ext uri="{FF2B5EF4-FFF2-40B4-BE49-F238E27FC236}">
                <a16:creationId xmlns:a16="http://schemas.microsoft.com/office/drawing/2014/main" id="{DE861F09-4E13-03C5-7999-782556A26248}"/>
              </a:ext>
            </a:extLst>
          </p:cNvPr>
          <p:cNvPicPr/>
          <p:nvPr/>
        </p:nvPicPr>
        <p:blipFill>
          <a:blip r:embed="rId3"/>
          <a:srcRect l="34952" b="27605"/>
          <a:stretch/>
        </p:blipFill>
        <p:spPr>
          <a:xfrm>
            <a:off x="801459" y="2023939"/>
            <a:ext cx="6022239" cy="4270327"/>
          </a:xfrm>
          <a:prstGeom prst="rect">
            <a:avLst/>
          </a:prstGeom>
        </p:spPr>
      </p:pic>
      <p:sp>
        <p:nvSpPr>
          <p:cNvPr id="7" name="文本框 6">
            <a:extLst>
              <a:ext uri="{FF2B5EF4-FFF2-40B4-BE49-F238E27FC236}">
                <a16:creationId xmlns:a16="http://schemas.microsoft.com/office/drawing/2014/main" id="{1F75E45F-9D14-D7C0-24E1-0426226A35B8}"/>
              </a:ext>
            </a:extLst>
          </p:cNvPr>
          <p:cNvSpPr txBox="1"/>
          <p:nvPr/>
        </p:nvSpPr>
        <p:spPr>
          <a:xfrm>
            <a:off x="7708755" y="2206580"/>
            <a:ext cx="3140242" cy="3905043"/>
          </a:xfrm>
          <a:prstGeom prst="rect">
            <a:avLst/>
          </a:prstGeom>
          <a:solidFill>
            <a:schemeClr val="accent1">
              <a:lumMod val="20000"/>
              <a:lumOff val="80000"/>
            </a:schemeClr>
          </a:solid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zh-CN" altLang="zh-CN" sz="2400" dirty="0">
                <a:solidFill>
                  <a:srgbClr val="191B1F"/>
                </a:solidFill>
                <a:latin typeface="+mn-ea"/>
                <a:cs typeface="Arial" panose="020B0604020202020204" pitchFamily="34" charset="0"/>
              </a:rPr>
              <a:t>为确保有效交流，</a:t>
            </a:r>
            <a:r>
              <a:rPr lang="zh-CN" altLang="zh-CN" sz="2400" dirty="0">
                <a:solidFill>
                  <a:srgbClr val="191B1F"/>
                </a:solidFill>
                <a:latin typeface="+mn-ea"/>
                <a:cs typeface="Arial" panose="020B0604020202020204" pitchFamily="34" charset="0"/>
                <a:hlinkClick r:id="rId4" action="ppaction://hlinksldjump">
                  <a:extLst>
                    <a:ext uri="{A12FA001-AC4F-418D-AE19-62706E023703}">
                      <ahyp:hlinkClr xmlns:ahyp="http://schemas.microsoft.com/office/drawing/2018/hyperlinkcolor" val="tx"/>
                    </a:ext>
                  </a:extLst>
                </a:hlinkClick>
              </a:rPr>
              <a:t>自然</a:t>
            </a:r>
            <a:r>
              <a:rPr lang="en-US" altLang="zh-CN" sz="2400" dirty="0" err="1">
                <a:solidFill>
                  <a:srgbClr val="191B1F"/>
                </a:solidFill>
                <a:latin typeface="+mn-ea"/>
                <a:cs typeface="Arial" panose="020B0604020202020204" pitchFamily="34" charset="0"/>
                <a:hlinkClick r:id="rId4" action="ppaction://hlinksldjump">
                  <a:extLst>
                    <a:ext uri="{A12FA001-AC4F-418D-AE19-62706E023703}">
                      <ahyp:hlinkClr xmlns:ahyp="http://schemas.microsoft.com/office/drawing/2018/hyperlinkcolor" val="tx"/>
                    </a:ext>
                  </a:extLst>
                </a:hlinkClick>
              </a:rPr>
              <a:t>语言交互能力</a:t>
            </a:r>
            <a:r>
              <a:rPr lang="zh-CN" altLang="zh-CN" sz="2400" dirty="0">
                <a:solidFill>
                  <a:srgbClr val="191B1F"/>
                </a:solidFill>
                <a:latin typeface="+mn-ea"/>
                <a:cs typeface="Arial" panose="020B0604020202020204" pitchFamily="34" charset="0"/>
              </a:rPr>
              <a:t>至关重要。在接收感知模块处理的信息后，大脑模块首先转向存储，在</a:t>
            </a:r>
            <a:r>
              <a:rPr lang="zh-CN" altLang="zh-CN" sz="2400" dirty="0">
                <a:solidFill>
                  <a:srgbClr val="191B1F"/>
                </a:solidFill>
                <a:latin typeface="+mn-ea"/>
                <a:cs typeface="Arial" panose="020B0604020202020204" pitchFamily="34" charset="0"/>
                <a:hlinkClick r:id="rId5" action="ppaction://hlinksldjump">
                  <a:extLst>
                    <a:ext uri="{A12FA001-AC4F-418D-AE19-62706E023703}">
                      <ahyp:hlinkClr xmlns:ahyp="http://schemas.microsoft.com/office/drawing/2018/hyperlinkcolor" val="tx"/>
                    </a:ext>
                  </a:extLst>
                </a:hlinkClick>
              </a:rPr>
              <a:t>知识</a:t>
            </a:r>
            <a:r>
              <a:rPr lang="zh-CN" altLang="zh-CN" sz="2400" dirty="0">
                <a:solidFill>
                  <a:srgbClr val="191B1F"/>
                </a:solidFill>
                <a:latin typeface="+mn-ea"/>
                <a:cs typeface="Arial" panose="020B0604020202020204" pitchFamily="34" charset="0"/>
              </a:rPr>
              <a:t>中检索并从</a:t>
            </a:r>
            <a:r>
              <a:rPr lang="zh-CN" altLang="zh-CN" sz="2400" dirty="0">
                <a:solidFill>
                  <a:srgbClr val="191B1F"/>
                </a:solidFill>
                <a:latin typeface="+mn-ea"/>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记忆</a:t>
            </a:r>
            <a:r>
              <a:rPr lang="zh-CN" altLang="zh-CN" sz="2400" dirty="0">
                <a:solidFill>
                  <a:srgbClr val="191B1F"/>
                </a:solidFill>
                <a:latin typeface="+mn-ea"/>
                <a:cs typeface="Arial" panose="020B0604020202020204" pitchFamily="34" charset="0"/>
              </a:rPr>
              <a:t>中回忆。</a:t>
            </a:r>
          </a:p>
        </p:txBody>
      </p:sp>
    </p:spTree>
    <p:extLst>
      <p:ext uri="{BB962C8B-B14F-4D97-AF65-F5344CB8AC3E}">
        <p14:creationId xmlns:p14="http://schemas.microsoft.com/office/powerpoint/2010/main" val="3756831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C978D0FC-C7CB-B751-C9B1-AC9733B5EA8A}"/>
              </a:ext>
            </a:extLst>
          </p:cNvPr>
          <p:cNvSpPr>
            <a:spLocks noGrp="1"/>
          </p:cNvSpPr>
          <p:nvPr>
            <p:ph type="title"/>
          </p:nvPr>
        </p:nvSpPr>
        <p:spPr>
          <a:xfrm>
            <a:off x="486480" y="226800"/>
            <a:ext cx="10969200" cy="705600"/>
          </a:xfrm>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
        <p:nvSpPr>
          <p:cNvPr id="5" name="文本框 14">
            <a:extLst>
              <a:ext uri="{FF2B5EF4-FFF2-40B4-BE49-F238E27FC236}">
                <a16:creationId xmlns:a16="http://schemas.microsoft.com/office/drawing/2014/main" id="{A8906EF7-B5A3-5BE7-94AB-79D5D307D6BD}"/>
              </a:ext>
            </a:extLst>
          </p:cNvPr>
          <p:cNvSpPr txBox="1"/>
          <p:nvPr/>
        </p:nvSpPr>
        <p:spPr>
          <a:xfrm>
            <a:off x="368221" y="1370880"/>
            <a:ext cx="4649724" cy="461665"/>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lang="zh-CN" altLang="en-US" sz="2400" b="1" noProof="0" dirty="0">
                <a:solidFill>
                  <a:srgbClr val="0070C0"/>
                </a:solidFill>
                <a:latin typeface="Times New Roman" panose="02020603050405020304" pitchFamily="18" charset="0"/>
                <a:cs typeface="Times New Roman" panose="02020603050405020304" pitchFamily="18" charset="0"/>
              </a:rPr>
              <a:t>自然语言交互</a:t>
            </a:r>
            <a:endParaRPr kumimoji="0" lang="zh-CN" altLang="en-US" sz="24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对角圆角矩形 5">
            <a:extLst>
              <a:ext uri="{FF2B5EF4-FFF2-40B4-BE49-F238E27FC236}">
                <a16:creationId xmlns:a16="http://schemas.microsoft.com/office/drawing/2014/main" id="{5F81079E-8C27-17B0-8006-3C7F502215B3}"/>
              </a:ext>
            </a:extLst>
          </p:cNvPr>
          <p:cNvSpPr/>
          <p:nvPr/>
        </p:nvSpPr>
        <p:spPr>
          <a:xfrm>
            <a:off x="1037781" y="2175640"/>
            <a:ext cx="4587766" cy="3846787"/>
          </a:xfrm>
          <a:prstGeom prst="round2Diag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zh-CN" sz="2800" b="1" dirty="0">
                <a:solidFill>
                  <a:schemeClr val="tx1"/>
                </a:solidFill>
              </a:rPr>
              <a:t>高质量的文本生成</a:t>
            </a:r>
            <a:r>
              <a:rPr lang="zh-CN" altLang="zh-CN" sz="2800" dirty="0">
                <a:solidFill>
                  <a:schemeClr val="tx1"/>
                </a:solidFill>
              </a:rPr>
              <a:t>：大量评估实验表明，</a:t>
            </a:r>
            <a:r>
              <a:rPr lang="en-US" altLang="zh-CN" sz="2800" dirty="0">
                <a:solidFill>
                  <a:schemeClr val="tx1"/>
                </a:solidFill>
              </a:rPr>
              <a:t>LLMs </a:t>
            </a:r>
            <a:r>
              <a:rPr lang="zh-CN" altLang="zh-CN" sz="2800" dirty="0">
                <a:solidFill>
                  <a:schemeClr val="tx1"/>
                </a:solidFill>
              </a:rPr>
              <a:t>能够生成流畅、多样、新颖、可控的文本。尽管在个别语言上表现欠佳，但整体上具备良好的多语言能力</a:t>
            </a:r>
            <a:endParaRPr lang="zh-CN" altLang="en-US" sz="2800" dirty="0">
              <a:solidFill>
                <a:schemeClr val="tx1"/>
              </a:solidFill>
            </a:endParaRPr>
          </a:p>
        </p:txBody>
      </p:sp>
      <p:sp>
        <p:nvSpPr>
          <p:cNvPr id="7" name="对角圆角矩形 12">
            <a:extLst>
              <a:ext uri="{FF2B5EF4-FFF2-40B4-BE49-F238E27FC236}">
                <a16:creationId xmlns:a16="http://schemas.microsoft.com/office/drawing/2014/main" id="{1B6074BA-4F69-203D-B36E-A0202D5DB908}"/>
              </a:ext>
            </a:extLst>
          </p:cNvPr>
          <p:cNvSpPr/>
          <p:nvPr/>
        </p:nvSpPr>
        <p:spPr>
          <a:xfrm>
            <a:off x="6485796" y="2180543"/>
            <a:ext cx="4587766" cy="3846787"/>
          </a:xfrm>
          <a:prstGeom prst="round2DiagRect">
            <a:avLst/>
          </a:prstGeom>
          <a:solidFill>
            <a:srgbClr val="0070C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125000"/>
              </a:lnSpc>
            </a:pPr>
            <a:r>
              <a:rPr lang="zh-CN" altLang="zh-CN" sz="2400" b="1" dirty="0">
                <a:solidFill>
                  <a:schemeClr val="tx1"/>
                </a:solidFill>
              </a:rPr>
              <a:t>言外之意的理解</a:t>
            </a:r>
            <a:r>
              <a:rPr lang="zh-CN" altLang="zh-CN" sz="2400" dirty="0">
                <a:solidFill>
                  <a:schemeClr val="tx1"/>
                </a:solidFill>
              </a:rPr>
              <a:t>：除了直观表现出的内容，语言背后可能还传递了说话者的意图、偏好等信息。言外之意有助于智能体更高效地沟通与合作，大模型已经展现出了这方面的潜力。</a:t>
            </a:r>
          </a:p>
          <a:p>
            <a:pPr algn="ctr"/>
            <a:endParaRPr lang="zh-CN" altLang="en-US" dirty="0"/>
          </a:p>
        </p:txBody>
      </p:sp>
    </p:spTree>
    <p:extLst>
      <p:ext uri="{BB962C8B-B14F-4D97-AF65-F5344CB8AC3E}">
        <p14:creationId xmlns:p14="http://schemas.microsoft.com/office/powerpoint/2010/main" val="3942013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4">
            <a:extLst>
              <a:ext uri="{FF2B5EF4-FFF2-40B4-BE49-F238E27FC236}">
                <a16:creationId xmlns:a16="http://schemas.microsoft.com/office/drawing/2014/main" id="{52DA2475-6958-A7D0-A4AE-DEBFF7BDEAE6}"/>
              </a:ext>
            </a:extLst>
          </p:cNvPr>
          <p:cNvSpPr txBox="1"/>
          <p:nvPr/>
        </p:nvSpPr>
        <p:spPr>
          <a:xfrm>
            <a:off x="368221" y="1370880"/>
            <a:ext cx="4649724" cy="461665"/>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lang="zh-CN" altLang="en-US" sz="2400" b="1" dirty="0">
                <a:solidFill>
                  <a:srgbClr val="0070C0"/>
                </a:solidFill>
                <a:latin typeface="Times New Roman" panose="02020603050405020304" pitchFamily="18" charset="0"/>
                <a:cs typeface="Times New Roman" panose="02020603050405020304" pitchFamily="18" charset="0"/>
              </a:rPr>
              <a:t>知识</a:t>
            </a:r>
            <a:endParaRPr kumimoji="0" lang="zh-CN" altLang="en-US" sz="24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矩形 1"/>
          <p:cNvSpPr/>
          <p:nvPr/>
        </p:nvSpPr>
        <p:spPr>
          <a:xfrm>
            <a:off x="0" y="2286615"/>
            <a:ext cx="11437162" cy="3351046"/>
          </a:xfrm>
          <a:prstGeom prst="rect">
            <a:avLst/>
          </a:prstGeom>
        </p:spPr>
        <p:txBody>
          <a:bodyPr wrap="square">
            <a:spAutoFit/>
          </a:bodyPr>
          <a:lstStyle/>
          <a:p>
            <a:pPr marL="457200" indent="-457200">
              <a:lnSpc>
                <a:spcPct val="150000"/>
              </a:lnSpc>
              <a:buFont typeface="Wingdings" panose="05000000000000000000" pitchFamily="2" charset="2"/>
              <a:buChar char="Ø"/>
            </a:pPr>
            <a:r>
              <a:rPr lang="zh-CN" altLang="en-US" sz="2400" dirty="0">
                <a:solidFill>
                  <a:srgbClr val="191B1F"/>
                </a:solidFill>
                <a:latin typeface="+mn-ea"/>
                <a:cs typeface="Arial" panose="020B0604020202020204" pitchFamily="34" charset="0"/>
              </a:rPr>
              <a:t>语言知识：语言知识表现为一个约束系统，即语法，它定义了语言的所有和唯一可能的句子。只有掌握了语言知识的</a:t>
            </a:r>
            <a:r>
              <a:rPr lang="en-US" altLang="zh-CN" sz="2400" dirty="0">
                <a:solidFill>
                  <a:srgbClr val="191B1F"/>
                </a:solidFill>
                <a:latin typeface="+mn-ea"/>
                <a:cs typeface="Arial" panose="020B0604020202020204" pitchFamily="34" charset="0"/>
              </a:rPr>
              <a:t>Agent</a:t>
            </a:r>
            <a:r>
              <a:rPr lang="zh-CN" altLang="en-US" sz="2400" dirty="0">
                <a:solidFill>
                  <a:srgbClr val="191B1F"/>
                </a:solidFill>
                <a:latin typeface="+mn-ea"/>
                <a:cs typeface="Arial" panose="020B0604020202020204" pitchFamily="34" charset="0"/>
              </a:rPr>
              <a:t>才能理解句子并进行多轮对话。</a:t>
            </a:r>
          </a:p>
          <a:p>
            <a:pPr marL="457200" indent="-457200">
              <a:lnSpc>
                <a:spcPct val="150000"/>
              </a:lnSpc>
              <a:buFont typeface="Wingdings" panose="05000000000000000000" pitchFamily="2" charset="2"/>
              <a:buChar char="Ø"/>
            </a:pPr>
            <a:r>
              <a:rPr lang="zh-CN" altLang="en-US" sz="2400" dirty="0">
                <a:solidFill>
                  <a:srgbClr val="191B1F"/>
                </a:solidFill>
                <a:latin typeface="+mn-ea"/>
                <a:cs typeface="Arial" panose="020B0604020202020204" pitchFamily="34" charset="0"/>
              </a:rPr>
              <a:t>常识知识：常识性知识指的是大多数人在</a:t>
            </a:r>
            <a:r>
              <a:rPr lang="zh-CN" altLang="en-US" sz="2400" b="1" dirty="0">
                <a:solidFill>
                  <a:srgbClr val="191B1F"/>
                </a:solidFill>
                <a:latin typeface="+mn-ea"/>
                <a:cs typeface="Arial" panose="020B0604020202020204" pitchFamily="34" charset="0"/>
              </a:rPr>
              <a:t>幼年时</a:t>
            </a:r>
            <a:r>
              <a:rPr lang="zh-CN" altLang="en-US" sz="2400" dirty="0">
                <a:solidFill>
                  <a:srgbClr val="191B1F"/>
                </a:solidFill>
                <a:latin typeface="+mn-ea"/>
                <a:cs typeface="Arial" panose="020B0604020202020204" pitchFamily="34" charset="0"/>
              </a:rPr>
              <a:t>就已掌握的世界常识。</a:t>
            </a:r>
            <a:endParaRPr lang="en-US" altLang="zh-CN" sz="2400" dirty="0">
              <a:solidFill>
                <a:srgbClr val="191B1F"/>
              </a:solidFill>
              <a:latin typeface="+mn-ea"/>
              <a:cs typeface="Arial" panose="020B0604020202020204" pitchFamily="34" charset="0"/>
            </a:endParaRPr>
          </a:p>
          <a:p>
            <a:pPr marL="457200" indent="-457200">
              <a:lnSpc>
                <a:spcPct val="150000"/>
              </a:lnSpc>
              <a:buFont typeface="Wingdings" panose="05000000000000000000" pitchFamily="2" charset="2"/>
              <a:buChar char="Ø"/>
            </a:pPr>
            <a:r>
              <a:rPr lang="zh-CN" altLang="en-US" sz="2400" dirty="0">
                <a:solidFill>
                  <a:srgbClr val="191B1F"/>
                </a:solidFill>
                <a:latin typeface="+mn-ea"/>
                <a:cs typeface="Arial" panose="020B0604020202020204" pitchFamily="34" charset="0"/>
              </a:rPr>
              <a:t>专业领域知识：专业领域知识是指与特定领域相关的知识，如编程、数学、医学等。它对模型有效解决特定领域内的问题至关重要。例如，用于诊断目的的模型应具备医学知识，如特定疾病和处方药的名称。</a:t>
            </a:r>
          </a:p>
        </p:txBody>
      </p:sp>
      <p:sp>
        <p:nvSpPr>
          <p:cNvPr id="4" name="标题 1">
            <a:extLst>
              <a:ext uri="{FF2B5EF4-FFF2-40B4-BE49-F238E27FC236}">
                <a16:creationId xmlns:a16="http://schemas.microsoft.com/office/drawing/2014/main" id="{8B761101-C8F3-DDD3-6EA2-5731B749BDB3}"/>
              </a:ext>
            </a:extLst>
          </p:cNvPr>
          <p:cNvSpPr>
            <a:spLocks noGrp="1"/>
          </p:cNvSpPr>
          <p:nvPr>
            <p:ph type="title"/>
          </p:nvPr>
        </p:nvSpPr>
        <p:spPr>
          <a:xfrm>
            <a:off x="486480" y="226800"/>
            <a:ext cx="10969200" cy="705600"/>
          </a:xfrm>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Tree>
    <p:extLst>
      <p:ext uri="{BB962C8B-B14F-4D97-AF65-F5344CB8AC3E}">
        <p14:creationId xmlns:p14="http://schemas.microsoft.com/office/powerpoint/2010/main" val="1449396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4">
            <a:extLst>
              <a:ext uri="{FF2B5EF4-FFF2-40B4-BE49-F238E27FC236}">
                <a16:creationId xmlns:a16="http://schemas.microsoft.com/office/drawing/2014/main" id="{52DA2475-6958-A7D0-A4AE-DEBFF7BDEAE6}"/>
              </a:ext>
            </a:extLst>
          </p:cNvPr>
          <p:cNvSpPr txBox="1"/>
          <p:nvPr/>
        </p:nvSpPr>
        <p:spPr>
          <a:xfrm>
            <a:off x="486480" y="1013527"/>
            <a:ext cx="4649724" cy="461665"/>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kumimoji="0" lang="zh-CN" altLang="en-US" sz="24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记忆</a:t>
            </a:r>
          </a:p>
        </p:txBody>
      </p:sp>
      <p:sp>
        <p:nvSpPr>
          <p:cNvPr id="2" name="矩形 1"/>
          <p:cNvSpPr/>
          <p:nvPr/>
        </p:nvSpPr>
        <p:spPr>
          <a:xfrm>
            <a:off x="591549" y="1556319"/>
            <a:ext cx="11255196" cy="5013039"/>
          </a:xfrm>
          <a:prstGeom prst="rect">
            <a:avLst/>
          </a:prstGeom>
        </p:spPr>
        <p:txBody>
          <a:bodyPr wrap="square">
            <a:spAutoFit/>
          </a:bodyPr>
          <a:lstStyle/>
          <a:p>
            <a:pPr>
              <a:lnSpc>
                <a:spcPct val="150000"/>
              </a:lnSpc>
              <a:spcAft>
                <a:spcPts val="0"/>
              </a:spcAft>
            </a:pPr>
            <a:r>
              <a:rPr lang="zh-CN" altLang="zh-CN" sz="2400" dirty="0">
                <a:solidFill>
                  <a:srgbClr val="191B1F"/>
                </a:solidFill>
                <a:latin typeface="+mn-ea"/>
                <a:cs typeface="Arial" panose="020B0604020202020204" pitchFamily="34" charset="0"/>
              </a:rPr>
              <a:t>通常用于提升记忆能力的方法有三种：</a:t>
            </a:r>
          </a:p>
          <a:p>
            <a:pPr marL="457200" indent="-457200">
              <a:lnSpc>
                <a:spcPct val="150000"/>
              </a:lnSpc>
              <a:spcAft>
                <a:spcPts val="0"/>
              </a:spcAft>
              <a:buFont typeface="+mj-ea"/>
              <a:buAutoNum type="circleNumDbPlain"/>
            </a:pPr>
            <a:r>
              <a:rPr lang="zh-CN" altLang="zh-CN" sz="2400" b="1" dirty="0">
                <a:solidFill>
                  <a:srgbClr val="191B1F"/>
                </a:solidFill>
                <a:latin typeface="+mn-ea"/>
                <a:cs typeface="Arial" panose="020B0604020202020204" pitchFamily="34" charset="0"/>
              </a:rPr>
              <a:t>扩展</a:t>
            </a:r>
            <a:r>
              <a:rPr lang="en-US" altLang="zh-CN" sz="2400" b="1" dirty="0">
                <a:solidFill>
                  <a:srgbClr val="191B1F"/>
                </a:solidFill>
                <a:latin typeface="+mn-ea"/>
                <a:cs typeface="Arial" panose="020B0604020202020204" pitchFamily="34" charset="0"/>
              </a:rPr>
              <a:t> Backbone </a:t>
            </a:r>
            <a:r>
              <a:rPr lang="zh-CN" altLang="zh-CN" sz="2400" b="1" dirty="0">
                <a:solidFill>
                  <a:srgbClr val="191B1F"/>
                </a:solidFill>
                <a:latin typeface="+mn-ea"/>
                <a:cs typeface="Arial" panose="020B0604020202020204" pitchFamily="34" charset="0"/>
              </a:rPr>
              <a:t>架构的长度限制：</a:t>
            </a:r>
            <a:r>
              <a:rPr lang="zh-CN" altLang="zh-CN" sz="2400" dirty="0">
                <a:solidFill>
                  <a:srgbClr val="191B1F"/>
                </a:solidFill>
                <a:latin typeface="+mn-ea"/>
                <a:cs typeface="Arial" panose="020B0604020202020204" pitchFamily="34" charset="0"/>
              </a:rPr>
              <a:t>针对</a:t>
            </a:r>
            <a:r>
              <a:rPr lang="en-US" altLang="zh-CN" sz="2400" dirty="0">
                <a:solidFill>
                  <a:srgbClr val="191B1F"/>
                </a:solidFill>
                <a:latin typeface="+mn-ea"/>
                <a:cs typeface="Arial" panose="020B0604020202020204" pitchFamily="34" charset="0"/>
              </a:rPr>
              <a:t> Transformers </a:t>
            </a:r>
            <a:r>
              <a:rPr lang="zh-CN" altLang="zh-CN" sz="2400" dirty="0">
                <a:solidFill>
                  <a:srgbClr val="191B1F"/>
                </a:solidFill>
                <a:latin typeface="+mn-ea"/>
                <a:cs typeface="Arial" panose="020B0604020202020204" pitchFamily="34" charset="0"/>
              </a:rPr>
              <a:t>固有的序列长度限制问题进行改进。（</a:t>
            </a:r>
            <a:r>
              <a:rPr lang="en-US" altLang="zh-CN" sz="2400" dirty="0">
                <a:solidFill>
                  <a:srgbClr val="191B1F"/>
                </a:solidFill>
                <a:latin typeface="+mn-ea"/>
                <a:cs typeface="Arial" panose="020B0604020202020204" pitchFamily="34" charset="0"/>
              </a:rPr>
              <a:t>Backbone.js </a:t>
            </a:r>
            <a:r>
              <a:rPr lang="zh-CN" altLang="zh-CN" sz="2400" dirty="0">
                <a:solidFill>
                  <a:srgbClr val="191B1F"/>
                </a:solidFill>
                <a:latin typeface="+mn-ea"/>
                <a:cs typeface="Arial" panose="020B0604020202020204" pitchFamily="34" charset="0"/>
              </a:rPr>
              <a:t>是一个轻量级的</a:t>
            </a:r>
            <a:r>
              <a:rPr lang="en-US" altLang="zh-CN" sz="2400" dirty="0">
                <a:solidFill>
                  <a:srgbClr val="191B1F"/>
                </a:solidFill>
                <a:latin typeface="+mn-ea"/>
                <a:cs typeface="Arial" panose="020B0604020202020204" pitchFamily="34" charset="0"/>
              </a:rPr>
              <a:t> JavaScript </a:t>
            </a:r>
            <a:r>
              <a:rPr lang="zh-CN" altLang="zh-CN" sz="2400" dirty="0">
                <a:solidFill>
                  <a:srgbClr val="191B1F"/>
                </a:solidFill>
                <a:latin typeface="+mn-ea"/>
                <a:cs typeface="Arial" panose="020B0604020202020204" pitchFamily="34" charset="0"/>
              </a:rPr>
              <a:t>框架，用于构建单页应用（</a:t>
            </a:r>
            <a:r>
              <a:rPr lang="en-US" altLang="zh-CN" sz="2400" dirty="0">
                <a:solidFill>
                  <a:srgbClr val="191B1F"/>
                </a:solidFill>
                <a:latin typeface="+mn-ea"/>
                <a:cs typeface="Arial" panose="020B0604020202020204" pitchFamily="34" charset="0"/>
              </a:rPr>
              <a:t>SPA</a:t>
            </a:r>
            <a:r>
              <a:rPr lang="zh-CN" altLang="zh-CN" sz="2400" dirty="0">
                <a:solidFill>
                  <a:srgbClr val="191B1F"/>
                </a:solidFill>
                <a:latin typeface="+mn-ea"/>
                <a:cs typeface="Arial" panose="020B0604020202020204" pitchFamily="34" charset="0"/>
              </a:rPr>
              <a:t>）和客户端应用程序。它提供了结构化的方式来组织代码，使得开发者能够更容易地管理应用的复杂性。）</a:t>
            </a:r>
          </a:p>
          <a:p>
            <a:pPr marL="457200" indent="-457200">
              <a:lnSpc>
                <a:spcPct val="150000"/>
              </a:lnSpc>
              <a:spcAft>
                <a:spcPts val="0"/>
              </a:spcAft>
              <a:buFont typeface="+mj-ea"/>
              <a:buAutoNum type="circleNumDbPlain"/>
            </a:pPr>
            <a:r>
              <a:rPr lang="zh-CN" altLang="zh-CN" sz="2400" b="1" dirty="0">
                <a:solidFill>
                  <a:srgbClr val="191B1F"/>
                </a:solidFill>
                <a:latin typeface="+mn-ea"/>
                <a:cs typeface="Arial" panose="020B0604020202020204" pitchFamily="34" charset="0"/>
              </a:rPr>
              <a:t>总结记忆（</a:t>
            </a:r>
            <a:r>
              <a:rPr lang="en-US" altLang="zh-CN" sz="2400" b="1" dirty="0">
                <a:solidFill>
                  <a:srgbClr val="191B1F"/>
                </a:solidFill>
                <a:latin typeface="+mn-ea"/>
                <a:cs typeface="Arial" panose="020B0604020202020204" pitchFamily="34" charset="0"/>
              </a:rPr>
              <a:t>Summarizing</a:t>
            </a:r>
            <a:r>
              <a:rPr lang="zh-CN" altLang="zh-CN" sz="2400" b="1" dirty="0">
                <a:solidFill>
                  <a:srgbClr val="191B1F"/>
                </a:solidFill>
                <a:latin typeface="+mn-ea"/>
                <a:cs typeface="Arial" panose="020B0604020202020204" pitchFamily="34" charset="0"/>
              </a:rPr>
              <a:t>）：</a:t>
            </a:r>
            <a:r>
              <a:rPr lang="zh-CN" altLang="zh-CN" sz="2400" dirty="0">
                <a:solidFill>
                  <a:srgbClr val="191B1F"/>
                </a:solidFill>
                <a:latin typeface="+mn-ea"/>
                <a:cs typeface="Arial" panose="020B0604020202020204" pitchFamily="34" charset="0"/>
              </a:rPr>
              <a:t>对记忆进行摘要总结，增强智能体从记忆中提取关键细节的能力。</a:t>
            </a:r>
          </a:p>
          <a:p>
            <a:pPr marL="457200" indent="-457200">
              <a:lnSpc>
                <a:spcPct val="150000"/>
              </a:lnSpc>
              <a:spcAft>
                <a:spcPts val="0"/>
              </a:spcAft>
              <a:buFont typeface="+mj-ea"/>
              <a:buAutoNum type="circleNumDbPlain"/>
            </a:pPr>
            <a:r>
              <a:rPr lang="zh-CN" altLang="zh-CN" sz="2400" b="1" dirty="0">
                <a:solidFill>
                  <a:srgbClr val="191B1F"/>
                </a:solidFill>
                <a:latin typeface="+mn-ea"/>
                <a:cs typeface="Arial" panose="020B0604020202020204" pitchFamily="34" charset="0"/>
              </a:rPr>
              <a:t>压缩记忆（</a:t>
            </a:r>
            <a:r>
              <a:rPr lang="en-US" altLang="zh-CN" sz="2400" b="1" dirty="0">
                <a:solidFill>
                  <a:srgbClr val="191B1F"/>
                </a:solidFill>
                <a:latin typeface="+mn-ea"/>
                <a:cs typeface="Arial" panose="020B0604020202020204" pitchFamily="34" charset="0"/>
              </a:rPr>
              <a:t>Compressing</a:t>
            </a:r>
            <a:r>
              <a:rPr lang="zh-CN" altLang="zh-CN" sz="2400" b="1" dirty="0">
                <a:solidFill>
                  <a:srgbClr val="191B1F"/>
                </a:solidFill>
                <a:latin typeface="+mn-ea"/>
                <a:cs typeface="Arial" panose="020B0604020202020204" pitchFamily="34" charset="0"/>
              </a:rPr>
              <a:t>）：</a:t>
            </a:r>
            <a:r>
              <a:rPr lang="zh-CN" altLang="zh-CN" sz="2400" dirty="0">
                <a:solidFill>
                  <a:srgbClr val="191B1F"/>
                </a:solidFill>
                <a:latin typeface="+mn-ea"/>
                <a:cs typeface="Arial" panose="020B0604020202020204" pitchFamily="34" charset="0"/>
              </a:rPr>
              <a:t>通过使用向量或适当的数据结构对记忆进行压缩，可以提高记忆检索效率。</a:t>
            </a:r>
          </a:p>
        </p:txBody>
      </p:sp>
      <p:sp>
        <p:nvSpPr>
          <p:cNvPr id="4" name="标题 1">
            <a:extLst>
              <a:ext uri="{FF2B5EF4-FFF2-40B4-BE49-F238E27FC236}">
                <a16:creationId xmlns:a16="http://schemas.microsoft.com/office/drawing/2014/main" id="{E7B02565-BA25-0496-EADF-6BB6C8912B0D}"/>
              </a:ext>
            </a:extLst>
          </p:cNvPr>
          <p:cNvSpPr>
            <a:spLocks noGrp="1"/>
          </p:cNvSpPr>
          <p:nvPr>
            <p:ph type="title"/>
          </p:nvPr>
        </p:nvSpPr>
        <p:spPr>
          <a:xfrm>
            <a:off x="486480" y="226800"/>
            <a:ext cx="10969200" cy="705600"/>
          </a:xfrm>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Tree>
    <p:extLst>
      <p:ext uri="{BB962C8B-B14F-4D97-AF65-F5344CB8AC3E}">
        <p14:creationId xmlns:p14="http://schemas.microsoft.com/office/powerpoint/2010/main" val="726353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4">
            <a:extLst>
              <a:ext uri="{FF2B5EF4-FFF2-40B4-BE49-F238E27FC236}">
                <a16:creationId xmlns:a16="http://schemas.microsoft.com/office/drawing/2014/main" id="{52DA2475-6958-A7D0-A4AE-DEBFF7BDEAE6}"/>
              </a:ext>
            </a:extLst>
          </p:cNvPr>
          <p:cNvSpPr txBox="1"/>
          <p:nvPr/>
        </p:nvSpPr>
        <p:spPr>
          <a:xfrm>
            <a:off x="368221" y="1370880"/>
            <a:ext cx="4649724" cy="461665"/>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lang="zh-CN" altLang="en-US" sz="2400" b="1" dirty="0">
                <a:solidFill>
                  <a:srgbClr val="0070C0"/>
                </a:solidFill>
                <a:latin typeface="Times New Roman" panose="02020603050405020304" pitchFamily="18" charset="0"/>
                <a:cs typeface="Times New Roman" panose="02020603050405020304" pitchFamily="18" charset="0"/>
              </a:rPr>
              <a:t>推理和规划</a:t>
            </a:r>
            <a:endParaRPr kumimoji="0" lang="zh-CN" altLang="en-US" sz="24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矩形 1"/>
          <p:cNvSpPr/>
          <p:nvPr/>
        </p:nvSpPr>
        <p:spPr>
          <a:xfrm>
            <a:off x="767560" y="1762803"/>
            <a:ext cx="10535791" cy="1689052"/>
          </a:xfrm>
          <a:prstGeom prst="rect">
            <a:avLst/>
          </a:prstGeom>
        </p:spPr>
        <p:txBody>
          <a:bodyPr wrap="square">
            <a:spAutoFit/>
          </a:bodyPr>
          <a:lstStyle/>
          <a:p>
            <a:pPr>
              <a:lnSpc>
                <a:spcPct val="150000"/>
              </a:lnSpc>
            </a:pPr>
            <a:r>
              <a:rPr lang="zh-CN" altLang="zh-CN" sz="2400" dirty="0">
                <a:solidFill>
                  <a:srgbClr val="191B1F"/>
                </a:solidFill>
                <a:latin typeface="+mn-ea"/>
                <a:cs typeface="Arial" panose="020B0604020202020204" pitchFamily="34" charset="0"/>
              </a:rPr>
              <a:t>推理能力（</a:t>
            </a:r>
            <a:r>
              <a:rPr lang="en-US" altLang="zh-CN" sz="2400" dirty="0">
                <a:solidFill>
                  <a:srgbClr val="191B1F"/>
                </a:solidFill>
                <a:latin typeface="+mn-ea"/>
                <a:cs typeface="Arial" panose="020B0604020202020204" pitchFamily="34" charset="0"/>
              </a:rPr>
              <a:t>Reasoning</a:t>
            </a:r>
            <a:r>
              <a:rPr lang="zh-CN" altLang="zh-CN" sz="2400" dirty="0">
                <a:solidFill>
                  <a:srgbClr val="191B1F"/>
                </a:solidFill>
                <a:latin typeface="+mn-ea"/>
                <a:cs typeface="Arial" panose="020B0604020202020204" pitchFamily="34" charset="0"/>
              </a:rPr>
              <a:t>）对于智能智能体进行决策、分析等复杂任务而言至关重要。具体到</a:t>
            </a:r>
            <a:r>
              <a:rPr lang="en-US" altLang="zh-CN" sz="2400" dirty="0">
                <a:solidFill>
                  <a:srgbClr val="191B1F"/>
                </a:solidFill>
                <a:latin typeface="+mn-ea"/>
                <a:cs typeface="Arial" panose="020B0604020202020204" pitchFamily="34" charset="0"/>
              </a:rPr>
              <a:t> LLMs </a:t>
            </a:r>
            <a:r>
              <a:rPr lang="zh-CN" altLang="zh-CN" sz="2400" dirty="0">
                <a:solidFill>
                  <a:srgbClr val="191B1F"/>
                </a:solidFill>
                <a:latin typeface="+mn-ea"/>
                <a:cs typeface="Arial" panose="020B0604020202020204" pitchFamily="34" charset="0"/>
              </a:rPr>
              <a:t>上，就是以 思维链（</a:t>
            </a:r>
            <a:r>
              <a:rPr lang="en-US" altLang="zh-CN" sz="2400" dirty="0">
                <a:solidFill>
                  <a:srgbClr val="191B1F"/>
                </a:solidFill>
                <a:latin typeface="+mn-ea"/>
                <a:cs typeface="Arial" panose="020B0604020202020204" pitchFamily="34" charset="0"/>
              </a:rPr>
              <a:t>Chain-of-Thought</a:t>
            </a:r>
            <a:r>
              <a:rPr lang="zh-CN" altLang="zh-CN" sz="2400" dirty="0">
                <a:solidFill>
                  <a:srgbClr val="191B1F"/>
                </a:solidFill>
                <a:latin typeface="+mn-ea"/>
                <a:cs typeface="Arial" panose="020B0604020202020204" pitchFamily="34" charset="0"/>
              </a:rPr>
              <a:t>，</a:t>
            </a:r>
            <a:r>
              <a:rPr lang="en-US" altLang="zh-CN" sz="2400" dirty="0" err="1">
                <a:solidFill>
                  <a:srgbClr val="191B1F"/>
                </a:solidFill>
                <a:latin typeface="+mn-ea"/>
                <a:cs typeface="Arial" panose="020B0604020202020204" pitchFamily="34" charset="0"/>
              </a:rPr>
              <a:t>CoT</a:t>
            </a:r>
            <a:r>
              <a:rPr lang="zh-CN" altLang="zh-CN" sz="2400" dirty="0">
                <a:solidFill>
                  <a:srgbClr val="191B1F"/>
                </a:solidFill>
                <a:latin typeface="+mn-ea"/>
                <a:cs typeface="Arial" panose="020B0604020202020204" pitchFamily="34" charset="0"/>
              </a:rPr>
              <a:t>） 为代表的一系列提示方法。</a:t>
            </a:r>
            <a:endParaRPr lang="zh-CN" altLang="en-US" sz="2400" dirty="0">
              <a:solidFill>
                <a:srgbClr val="191B1F"/>
              </a:solidFill>
              <a:latin typeface="+mn-ea"/>
              <a:cs typeface="Arial" panose="020B0604020202020204" pitchFamily="34" charset="0"/>
            </a:endParaRPr>
          </a:p>
        </p:txBody>
      </p:sp>
      <p:sp>
        <p:nvSpPr>
          <p:cNvPr id="4" name="矩形 3"/>
          <p:cNvSpPr/>
          <p:nvPr/>
        </p:nvSpPr>
        <p:spPr>
          <a:xfrm>
            <a:off x="827194" y="3854987"/>
            <a:ext cx="10535791" cy="1384995"/>
          </a:xfrm>
          <a:prstGeom prst="rect">
            <a:avLst/>
          </a:prstGeom>
        </p:spPr>
        <p:txBody>
          <a:bodyPr wrap="square">
            <a:spAutoFit/>
          </a:bodyPr>
          <a:lstStyle/>
          <a:p>
            <a:pPr>
              <a:spcAft>
                <a:spcPts val="1200"/>
              </a:spcAft>
            </a:pPr>
            <a:r>
              <a:rPr lang="zh-CN" altLang="zh-CN" sz="28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而规划（</a:t>
            </a:r>
            <a:r>
              <a:rPr lang="en-US" altLang="zh-CN" sz="28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Planning</a:t>
            </a:r>
            <a:r>
              <a:rPr lang="zh-CN" altLang="zh-CN" sz="2800" dirty="0">
                <a:solidFill>
                  <a:srgbClr val="191B1F"/>
                </a:solidFill>
                <a:latin typeface="Microsoft YaHei UI" panose="020B0503020204020204" pitchFamily="34" charset="-122"/>
                <a:ea typeface="微软雅黑" panose="020B0503020204020204" pitchFamily="34" charset="-122"/>
                <a:cs typeface="Arial" panose="020B0604020202020204" pitchFamily="34" charset="0"/>
              </a:rPr>
              <a:t>）则是面对大型挑战时常用的策略。它帮助智能体组织思维、设定目标并确定实现这些目标的步骤。在具体实现中，规划可以包含两个步骤：</a:t>
            </a:r>
          </a:p>
        </p:txBody>
      </p:sp>
      <p:graphicFrame>
        <p:nvGraphicFramePr>
          <p:cNvPr id="13" name="图示 12">
            <a:extLst>
              <a:ext uri="{FF2B5EF4-FFF2-40B4-BE49-F238E27FC236}">
                <a16:creationId xmlns:a16="http://schemas.microsoft.com/office/drawing/2014/main" id="{7BF4BFB9-C8F3-4560-4E54-A2A4F1BAEF95}"/>
              </a:ext>
            </a:extLst>
          </p:cNvPr>
          <p:cNvGraphicFramePr/>
          <p:nvPr>
            <p:extLst>
              <p:ext uri="{D42A27DB-BD31-4B8C-83A1-F6EECF244321}">
                <p14:modId xmlns:p14="http://schemas.microsoft.com/office/powerpoint/2010/main" val="3167018365"/>
              </p:ext>
            </p:extLst>
          </p:nvPr>
        </p:nvGraphicFramePr>
        <p:xfrm>
          <a:off x="2031089" y="3718018"/>
          <a:ext cx="8128000" cy="42276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标题 1">
            <a:extLst>
              <a:ext uri="{FF2B5EF4-FFF2-40B4-BE49-F238E27FC236}">
                <a16:creationId xmlns:a16="http://schemas.microsoft.com/office/drawing/2014/main" id="{13E9D467-6CF7-4033-1F51-07B9554B6A3C}"/>
              </a:ext>
            </a:extLst>
          </p:cNvPr>
          <p:cNvSpPr>
            <a:spLocks noGrp="1"/>
          </p:cNvSpPr>
          <p:nvPr>
            <p:ph type="title"/>
          </p:nvPr>
        </p:nvSpPr>
        <p:spPr>
          <a:xfrm>
            <a:off x="486480" y="226800"/>
            <a:ext cx="10969200" cy="705600"/>
          </a:xfrm>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Tree>
    <p:extLst>
      <p:ext uri="{BB962C8B-B14F-4D97-AF65-F5344CB8AC3E}">
        <p14:creationId xmlns:p14="http://schemas.microsoft.com/office/powerpoint/2010/main" val="149427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7277194" y="1811092"/>
            <a:ext cx="3924300" cy="3305175"/>
          </a:xfrm>
          <a:prstGeom prst="rect">
            <a:avLst/>
          </a:prstGeom>
        </p:spPr>
      </p:pic>
      <p:sp>
        <p:nvSpPr>
          <p:cNvPr id="5" name="文本框 14">
            <a:extLst>
              <a:ext uri="{FF2B5EF4-FFF2-40B4-BE49-F238E27FC236}">
                <a16:creationId xmlns:a16="http://schemas.microsoft.com/office/drawing/2014/main" id="{DD08CF76-5433-7898-BC10-FBB6F28C89D6}"/>
              </a:ext>
            </a:extLst>
          </p:cNvPr>
          <p:cNvSpPr txBox="1"/>
          <p:nvPr/>
        </p:nvSpPr>
        <p:spPr>
          <a:xfrm>
            <a:off x="368221" y="1370880"/>
            <a:ext cx="4649724" cy="461665"/>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kumimoji="0" lang="en-US" altLang="zh-CN" sz="24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Perce</a:t>
            </a:r>
            <a:r>
              <a:rPr lang="en-US" altLang="zh-CN" sz="2400" b="1" dirty="0" err="1">
                <a:solidFill>
                  <a:srgbClr val="0070C0"/>
                </a:solidFill>
                <a:latin typeface="Times New Roman" panose="02020603050405020304" pitchFamily="18" charset="0"/>
                <a:cs typeface="Times New Roman" panose="02020603050405020304" pitchFamily="18" charset="0"/>
              </a:rPr>
              <a:t>ption</a:t>
            </a:r>
            <a:endParaRPr kumimoji="0" lang="zh-CN" altLang="en-US" sz="24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7" name="图片 6">
            <a:extLst>
              <a:ext uri="{FF2B5EF4-FFF2-40B4-BE49-F238E27FC236}">
                <a16:creationId xmlns:a16="http://schemas.microsoft.com/office/drawing/2014/main" id="{08BC959A-94FA-345D-BFD4-9AB5A9A13B8B}"/>
              </a:ext>
            </a:extLst>
          </p:cNvPr>
          <p:cNvPicPr>
            <a:picLocks noChangeAspect="1"/>
          </p:cNvPicPr>
          <p:nvPr/>
        </p:nvPicPr>
        <p:blipFill>
          <a:blip r:embed="rId4"/>
          <a:stretch>
            <a:fillRect/>
          </a:stretch>
        </p:blipFill>
        <p:spPr>
          <a:xfrm>
            <a:off x="472630" y="1395740"/>
            <a:ext cx="5622461" cy="4627874"/>
          </a:xfrm>
          <a:prstGeom prst="rect">
            <a:avLst/>
          </a:prstGeom>
        </p:spPr>
      </p:pic>
      <p:sp>
        <p:nvSpPr>
          <p:cNvPr id="11" name="文本框 14">
            <a:extLst>
              <a:ext uri="{FF2B5EF4-FFF2-40B4-BE49-F238E27FC236}">
                <a16:creationId xmlns:a16="http://schemas.microsoft.com/office/drawing/2014/main" id="{299D309B-90CD-EA50-921E-277ED9CA6B92}"/>
              </a:ext>
            </a:extLst>
          </p:cNvPr>
          <p:cNvSpPr txBox="1"/>
          <p:nvPr/>
        </p:nvSpPr>
        <p:spPr>
          <a:xfrm>
            <a:off x="520621" y="1523280"/>
            <a:ext cx="4649724" cy="461665"/>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lang="en-US" altLang="zh-CN" sz="2400" b="1" dirty="0">
                <a:solidFill>
                  <a:srgbClr val="0070C0"/>
                </a:solidFill>
                <a:latin typeface="Times New Roman" panose="02020603050405020304" pitchFamily="18" charset="0"/>
                <a:cs typeface="Times New Roman" panose="02020603050405020304" pitchFamily="18" charset="0"/>
              </a:rPr>
              <a:t>Perception</a:t>
            </a:r>
            <a:endParaRPr kumimoji="0" lang="zh-CN" altLang="en-US" sz="24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标题 1">
            <a:extLst>
              <a:ext uri="{FF2B5EF4-FFF2-40B4-BE49-F238E27FC236}">
                <a16:creationId xmlns:a16="http://schemas.microsoft.com/office/drawing/2014/main" id="{349D07C5-32FB-64BD-2FD4-1647A08A87EF}"/>
              </a:ext>
            </a:extLst>
          </p:cNvPr>
          <p:cNvSpPr>
            <a:spLocks noGrp="1"/>
          </p:cNvSpPr>
          <p:nvPr>
            <p:ph type="title"/>
          </p:nvPr>
        </p:nvSpPr>
        <p:spPr>
          <a:xfrm>
            <a:off x="486480" y="226800"/>
            <a:ext cx="10969200" cy="705600"/>
          </a:xfrm>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Tree>
    <p:extLst>
      <p:ext uri="{BB962C8B-B14F-4D97-AF65-F5344CB8AC3E}">
        <p14:creationId xmlns:p14="http://schemas.microsoft.com/office/powerpoint/2010/main" val="4039923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C72D9BE6-9B5D-931C-1E5E-E9BBA210E451}"/>
              </a:ext>
            </a:extLst>
          </p:cNvPr>
          <p:cNvPicPr>
            <a:picLocks noChangeAspect="1"/>
          </p:cNvPicPr>
          <p:nvPr/>
        </p:nvPicPr>
        <p:blipFill>
          <a:blip r:embed="rId3"/>
          <a:stretch>
            <a:fillRect/>
          </a:stretch>
        </p:blipFill>
        <p:spPr>
          <a:xfrm>
            <a:off x="412850" y="2431453"/>
            <a:ext cx="3524250" cy="2971800"/>
          </a:xfrm>
          <a:prstGeom prst="rect">
            <a:avLst/>
          </a:prstGeom>
        </p:spPr>
      </p:pic>
      <p:pic>
        <p:nvPicPr>
          <p:cNvPr id="5" name="图片 4">
            <a:extLst>
              <a:ext uri="{FF2B5EF4-FFF2-40B4-BE49-F238E27FC236}">
                <a16:creationId xmlns:a16="http://schemas.microsoft.com/office/drawing/2014/main" id="{4A726C8D-39EE-468A-C361-3910F9BB5FD8}"/>
              </a:ext>
            </a:extLst>
          </p:cNvPr>
          <p:cNvPicPr>
            <a:picLocks noChangeAspect="1"/>
          </p:cNvPicPr>
          <p:nvPr/>
        </p:nvPicPr>
        <p:blipFill>
          <a:blip r:embed="rId4"/>
          <a:stretch>
            <a:fillRect/>
          </a:stretch>
        </p:blipFill>
        <p:spPr>
          <a:xfrm>
            <a:off x="4624270" y="1317600"/>
            <a:ext cx="6601713" cy="4918159"/>
          </a:xfrm>
          <a:prstGeom prst="rect">
            <a:avLst/>
          </a:prstGeom>
        </p:spPr>
      </p:pic>
      <p:sp>
        <p:nvSpPr>
          <p:cNvPr id="6" name="文本框 14">
            <a:extLst>
              <a:ext uri="{FF2B5EF4-FFF2-40B4-BE49-F238E27FC236}">
                <a16:creationId xmlns:a16="http://schemas.microsoft.com/office/drawing/2014/main" id="{ACDC8F1C-D45C-E8D3-3076-50D80BC8EA66}"/>
              </a:ext>
            </a:extLst>
          </p:cNvPr>
          <p:cNvSpPr txBox="1"/>
          <p:nvPr/>
        </p:nvSpPr>
        <p:spPr>
          <a:xfrm>
            <a:off x="368221" y="1370880"/>
            <a:ext cx="4649724" cy="461665"/>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lang="en-US" altLang="zh-CN" sz="2400" b="1" dirty="0">
                <a:solidFill>
                  <a:srgbClr val="0070C0"/>
                </a:solidFill>
                <a:latin typeface="Times New Roman" panose="02020603050405020304" pitchFamily="18" charset="0"/>
                <a:cs typeface="Times New Roman" panose="02020603050405020304" pitchFamily="18" charset="0"/>
              </a:rPr>
              <a:t>Action</a:t>
            </a:r>
            <a:endParaRPr kumimoji="0" lang="zh-CN" altLang="en-US" sz="24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标题 1">
            <a:extLst>
              <a:ext uri="{FF2B5EF4-FFF2-40B4-BE49-F238E27FC236}">
                <a16:creationId xmlns:a16="http://schemas.microsoft.com/office/drawing/2014/main" id="{3667FC7C-EA4D-EC5B-E8F0-E54EF144D0EB}"/>
              </a:ext>
            </a:extLst>
          </p:cNvPr>
          <p:cNvSpPr>
            <a:spLocks noGrp="1"/>
          </p:cNvSpPr>
          <p:nvPr>
            <p:ph type="title"/>
          </p:nvPr>
        </p:nvSpPr>
        <p:spPr>
          <a:xfrm>
            <a:off x="486480" y="226800"/>
            <a:ext cx="10969200" cy="705600"/>
          </a:xfrm>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Tree>
    <p:extLst>
      <p:ext uri="{BB962C8B-B14F-4D97-AF65-F5344CB8AC3E}">
        <p14:creationId xmlns:p14="http://schemas.microsoft.com/office/powerpoint/2010/main" val="2517021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845CD57-3213-31A8-AAF6-BA35AFEBBCD3}"/>
              </a:ext>
            </a:extLst>
          </p:cNvPr>
          <p:cNvSpPr txBox="1"/>
          <p:nvPr/>
        </p:nvSpPr>
        <p:spPr>
          <a:xfrm>
            <a:off x="706948" y="2354277"/>
            <a:ext cx="10776285" cy="3905043"/>
          </a:xfrm>
          <a:prstGeom prst="rect">
            <a:avLst/>
          </a:prstGeom>
          <a:noFill/>
        </p:spPr>
        <p:txBody>
          <a:bodyPr wrap="square">
            <a:spAutoFit/>
          </a:bodyPr>
          <a:lstStyle/>
          <a:p>
            <a:pPr>
              <a:lnSpc>
                <a:spcPct val="150000"/>
              </a:lnSpc>
            </a:pPr>
            <a:r>
              <a:rPr lang="zh-CN" altLang="zh-CN" sz="2400" dirty="0">
                <a:solidFill>
                  <a:srgbClr val="191B1F"/>
                </a:solidFill>
                <a:latin typeface="+mn-ea"/>
                <a:cs typeface="Arial" panose="020B0604020202020204" pitchFamily="34" charset="0"/>
              </a:rPr>
              <a:t>具体来说，我们希望</a:t>
            </a:r>
            <a:r>
              <a:rPr lang="en-US" altLang="zh-CN" sz="2400" dirty="0">
                <a:solidFill>
                  <a:srgbClr val="191B1F"/>
                </a:solidFill>
                <a:latin typeface="+mn-ea"/>
                <a:cs typeface="Arial" panose="020B0604020202020204" pitchFamily="34" charset="0"/>
              </a:rPr>
              <a:t>Agent</a:t>
            </a:r>
            <a:r>
              <a:rPr lang="zh-CN" altLang="zh-CN" sz="2400" dirty="0">
                <a:solidFill>
                  <a:srgbClr val="191B1F"/>
                </a:solidFill>
                <a:latin typeface="+mn-ea"/>
                <a:cs typeface="Arial" panose="020B0604020202020204" pitchFamily="34" charset="0"/>
              </a:rPr>
              <a:t>能实现以下目标：</a:t>
            </a:r>
          </a:p>
          <a:p>
            <a:pPr marL="342900" lvl="0" indent="-342900">
              <a:lnSpc>
                <a:spcPct val="150000"/>
              </a:lnSpc>
              <a:buFont typeface="+mj-lt"/>
              <a:buAutoNum type="arabicParenR"/>
            </a:pPr>
            <a:r>
              <a:rPr lang="zh-CN" altLang="zh-CN" sz="2400" dirty="0">
                <a:solidFill>
                  <a:srgbClr val="191B1F"/>
                </a:solidFill>
                <a:latin typeface="+mn-ea"/>
                <a:cs typeface="Arial" panose="020B0604020202020204" pitchFamily="34" charset="0"/>
              </a:rPr>
              <a:t>帮助用户从日常任务和重复劳动中解脱出来，从而减轻人类的工作压力，提高任务解决效率。</a:t>
            </a:r>
          </a:p>
          <a:p>
            <a:pPr marL="342900" lvl="0" indent="-342900">
              <a:lnSpc>
                <a:spcPct val="150000"/>
              </a:lnSpc>
              <a:buFont typeface="+mj-lt"/>
              <a:buAutoNum type="arabicParenR"/>
            </a:pPr>
            <a:r>
              <a:rPr lang="zh-CN" altLang="zh-CN" sz="2400" dirty="0">
                <a:solidFill>
                  <a:srgbClr val="191B1F"/>
                </a:solidFill>
                <a:latin typeface="+mn-ea"/>
                <a:cs typeface="Arial" panose="020B0604020202020204" pitchFamily="34" charset="0"/>
              </a:rPr>
              <a:t>不再需要用户提供明确的低级指令。相反，</a:t>
            </a:r>
            <a:r>
              <a:rPr lang="en-US" altLang="zh-CN" sz="2400" dirty="0">
                <a:solidFill>
                  <a:srgbClr val="191B1F"/>
                </a:solidFill>
                <a:latin typeface="+mn-ea"/>
                <a:cs typeface="Arial" panose="020B0604020202020204" pitchFamily="34" charset="0"/>
              </a:rPr>
              <a:t>Agent</a:t>
            </a:r>
            <a:r>
              <a:rPr lang="zh-CN" altLang="zh-CN" sz="2400" dirty="0">
                <a:solidFill>
                  <a:srgbClr val="191B1F"/>
                </a:solidFill>
                <a:latin typeface="+mn-ea"/>
                <a:cs typeface="Arial" panose="020B0604020202020204" pitchFamily="34" charset="0"/>
              </a:rPr>
              <a:t>可以独立分析、规划和解决问题。</a:t>
            </a:r>
          </a:p>
          <a:p>
            <a:pPr marL="342900" lvl="0" indent="-342900">
              <a:lnSpc>
                <a:spcPct val="150000"/>
              </a:lnSpc>
              <a:buFont typeface="+mj-lt"/>
              <a:buAutoNum type="arabicParenR"/>
            </a:pPr>
            <a:r>
              <a:rPr lang="zh-CN" altLang="zh-CN" sz="2400" dirty="0">
                <a:solidFill>
                  <a:srgbClr val="191B1F"/>
                </a:solidFill>
                <a:latin typeface="+mn-ea"/>
                <a:cs typeface="Arial" panose="020B0604020202020204" pitchFamily="34" charset="0"/>
              </a:rPr>
              <a:t>在解放用户双手的同时，</a:t>
            </a:r>
            <a:r>
              <a:rPr lang="en-US" altLang="zh-CN" sz="2400" dirty="0">
                <a:solidFill>
                  <a:srgbClr val="191B1F"/>
                </a:solidFill>
                <a:latin typeface="+mn-ea"/>
                <a:cs typeface="Arial" panose="020B0604020202020204" pitchFamily="34" charset="0"/>
              </a:rPr>
              <a:t>Agent</a:t>
            </a:r>
            <a:r>
              <a:rPr lang="zh-CN" altLang="zh-CN" sz="2400" dirty="0">
                <a:solidFill>
                  <a:srgbClr val="191B1F"/>
                </a:solidFill>
                <a:latin typeface="+mn-ea"/>
                <a:cs typeface="Arial" panose="020B0604020202020204" pitchFamily="34" charset="0"/>
              </a:rPr>
              <a:t>也解放了他们的大脑，使其能够从事探索性和创新性工作。</a:t>
            </a:r>
          </a:p>
        </p:txBody>
      </p:sp>
      <p:sp>
        <p:nvSpPr>
          <p:cNvPr id="2" name="文本框 14">
            <a:extLst>
              <a:ext uri="{FF2B5EF4-FFF2-40B4-BE49-F238E27FC236}">
                <a16:creationId xmlns:a16="http://schemas.microsoft.com/office/drawing/2014/main" id="{9A13D2C9-D324-8DA9-BA3C-181CFD0503F2}"/>
              </a:ext>
            </a:extLst>
          </p:cNvPr>
          <p:cNvSpPr txBox="1"/>
          <p:nvPr/>
        </p:nvSpPr>
        <p:spPr>
          <a:xfrm>
            <a:off x="520620" y="1523280"/>
            <a:ext cx="7404179" cy="830997"/>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285750" lvl="0" indent="-285750">
              <a:buFont typeface="Wingdings" panose="05000000000000000000" pitchFamily="2" charset="2"/>
              <a:buChar char="u"/>
              <a:defRPr/>
            </a:pPr>
            <a:r>
              <a:rPr lang="en-US" altLang="zh-CN" sz="2400" b="1" dirty="0">
                <a:solidFill>
                  <a:srgbClr val="0070C0"/>
                </a:solidFill>
                <a:latin typeface="Times New Roman" panose="02020603050405020304" pitchFamily="18" charset="0"/>
                <a:cs typeface="Times New Roman" panose="02020603050405020304" pitchFamily="18" charset="0"/>
              </a:rPr>
              <a:t>Agents in Practice: Harnessing AI for Good</a:t>
            </a:r>
          </a:p>
          <a:p>
            <a:pPr marL="285750" lvl="0" indent="-285750">
              <a:buFont typeface="Wingdings" panose="05000000000000000000" pitchFamily="2" charset="2"/>
              <a:buChar char="u"/>
              <a:defRPr/>
            </a:pPr>
            <a:endParaRPr kumimoji="0" lang="zh-CN" altLang="en-US" sz="24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标题 1">
            <a:extLst>
              <a:ext uri="{FF2B5EF4-FFF2-40B4-BE49-F238E27FC236}">
                <a16:creationId xmlns:a16="http://schemas.microsoft.com/office/drawing/2014/main" id="{9E702E67-FFB1-ED3A-8908-21814AD6F266}"/>
              </a:ext>
            </a:extLst>
          </p:cNvPr>
          <p:cNvSpPr>
            <a:spLocks noGrp="1"/>
          </p:cNvSpPr>
          <p:nvPr>
            <p:ph type="title"/>
          </p:nvPr>
        </p:nvSpPr>
        <p:spPr>
          <a:xfrm>
            <a:off x="486480" y="226800"/>
            <a:ext cx="10969200" cy="705600"/>
          </a:xfrm>
        </p:spPr>
        <p:txBody>
          <a:bodyPr/>
          <a:lstStyle/>
          <a:p>
            <a:r>
              <a:rPr kumimoji="1" lang="en-US" altLang="zh-CN" dirty="0">
                <a:latin typeface="Times New Roman" panose="02020603050405020304" pitchFamily="18" charset="0"/>
                <a:cs typeface="Times New Roman" panose="02020603050405020304" pitchFamily="18" charset="0"/>
              </a:rPr>
              <a:t>13.2.2 </a:t>
            </a:r>
            <a:r>
              <a:rPr kumimoji="1" lang="zh-CN" altLang="en-US" dirty="0">
                <a:latin typeface="Times New Roman" panose="02020603050405020304" pitchFamily="18" charset="0"/>
                <a:cs typeface="Times New Roman" panose="02020603050405020304" pitchFamily="18" charset="0"/>
              </a:rPr>
              <a:t>智能体</a:t>
            </a:r>
          </a:p>
        </p:txBody>
      </p:sp>
    </p:spTree>
    <p:extLst>
      <p:ext uri="{BB962C8B-B14F-4D97-AF65-F5344CB8AC3E}">
        <p14:creationId xmlns:p14="http://schemas.microsoft.com/office/powerpoint/2010/main" val="1755158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EA30F-93BE-70D0-BB30-93CB02751F0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2F8E87E-29AB-BA90-138A-554D99D45F30}"/>
              </a:ext>
            </a:extLst>
          </p:cNvPr>
          <p:cNvSpPr>
            <a:spLocks noGrp="1"/>
          </p:cNvSpPr>
          <p:nvPr>
            <p:ph type="title"/>
          </p:nvPr>
        </p:nvSpPr>
        <p:spPr/>
        <p:txBody>
          <a:bodyPr/>
          <a:lstStyle/>
          <a:p>
            <a:r>
              <a:rPr kumimoji="1" lang="en-US" altLang="zh-CN" dirty="0"/>
              <a:t>13.2.1 </a:t>
            </a:r>
            <a:r>
              <a:rPr kumimoji="1" lang="zh-CN" altLang="en-US" dirty="0"/>
              <a:t>智能体</a:t>
            </a:r>
          </a:p>
        </p:txBody>
      </p:sp>
      <p:sp>
        <p:nvSpPr>
          <p:cNvPr id="4" name="文本框 3">
            <a:extLst>
              <a:ext uri="{FF2B5EF4-FFF2-40B4-BE49-F238E27FC236}">
                <a16:creationId xmlns:a16="http://schemas.microsoft.com/office/drawing/2014/main" id="{B5311DE4-A66D-EE89-B809-99D6A1649AC6}"/>
              </a:ext>
            </a:extLst>
          </p:cNvPr>
          <p:cNvSpPr txBox="1"/>
          <p:nvPr/>
        </p:nvSpPr>
        <p:spPr>
          <a:xfrm>
            <a:off x="921025" y="1089265"/>
            <a:ext cx="10230679" cy="830997"/>
          </a:xfrm>
          <a:prstGeom prst="rect">
            <a:avLst/>
          </a:prstGeom>
          <a:noFill/>
        </p:spPr>
        <p:txBody>
          <a:bodyPr wrap="square">
            <a:spAutoFit/>
          </a:bodyPr>
          <a:lstStyle/>
          <a:p>
            <a:pPr marL="342900" indent="-342900">
              <a:buFont typeface="Wingdings" panose="05000000000000000000" pitchFamily="2" charset="2"/>
              <a:buChar char="n"/>
            </a:pPr>
            <a:r>
              <a:rPr lang="zh-CN" altLang="en-US" sz="2400" b="1" dirty="0">
                <a:solidFill>
                  <a:srgbClr val="000000"/>
                </a:solidFill>
                <a:latin typeface="+mn-ea"/>
              </a:rPr>
              <a:t>智能体的出现标志着人们在真正实现通用人工智能的道路上又迈出了坚实且重要的一步</a:t>
            </a:r>
          </a:p>
        </p:txBody>
      </p:sp>
      <p:sp>
        <p:nvSpPr>
          <p:cNvPr id="10" name="AutoShape 4" descr="An AI-powered intelligent travel assistant creating a travel itinerary for a user. The assistant is shown as a digital interface on a screen with icons and text. The interface displays selected travel destination, flight or train ticket options with timings, hotel and accommodation bookings, and estimated arrival time. Modern and sleek design, futuristic and user-friendly. Background includes elements like a globe or maps to emphasize travel.">
            <a:extLst>
              <a:ext uri="{FF2B5EF4-FFF2-40B4-BE49-F238E27FC236}">
                <a16:creationId xmlns:a16="http://schemas.microsoft.com/office/drawing/2014/main" id="{9C5093D2-8149-B68F-62EA-A69DBC47A32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文本框 4">
            <a:extLst>
              <a:ext uri="{FF2B5EF4-FFF2-40B4-BE49-F238E27FC236}">
                <a16:creationId xmlns:a16="http://schemas.microsoft.com/office/drawing/2014/main" id="{C99E1419-4F41-53A8-1F2F-566B98A24BCE}"/>
              </a:ext>
            </a:extLst>
          </p:cNvPr>
          <p:cNvSpPr txBox="1"/>
          <p:nvPr/>
        </p:nvSpPr>
        <p:spPr>
          <a:xfrm>
            <a:off x="921025" y="2044433"/>
            <a:ext cx="6096000" cy="461665"/>
          </a:xfrm>
          <a:prstGeom prst="rect">
            <a:avLst/>
          </a:prstGeom>
          <a:noFill/>
        </p:spPr>
        <p:txBody>
          <a:bodyPr wrap="square">
            <a:spAutoFit/>
          </a:bodyPr>
          <a:lstStyle/>
          <a:p>
            <a:pPr marL="342900" indent="-342900">
              <a:buFont typeface="Wingdings" panose="05000000000000000000" pitchFamily="2" charset="2"/>
              <a:buChar char="n"/>
            </a:pPr>
            <a:r>
              <a:rPr lang="zh-CN" altLang="en-US" sz="2400" b="1" dirty="0">
                <a:solidFill>
                  <a:srgbClr val="000000"/>
                </a:solidFill>
                <a:effectLst/>
                <a:latin typeface="+mn-ea"/>
              </a:rPr>
              <a:t>近年来关于智能体的研究持续增加</a:t>
            </a:r>
            <a:endParaRPr lang="zh-CN" altLang="en-US" sz="2400" b="1" dirty="0">
              <a:latin typeface="+mn-ea"/>
            </a:endParaRPr>
          </a:p>
        </p:txBody>
      </p:sp>
      <p:pic>
        <p:nvPicPr>
          <p:cNvPr id="11" name="图片 10">
            <a:extLst>
              <a:ext uri="{FF2B5EF4-FFF2-40B4-BE49-F238E27FC236}">
                <a16:creationId xmlns:a16="http://schemas.microsoft.com/office/drawing/2014/main" id="{F06CA952-94D0-B2BD-51D6-AC1AF07ADD61}"/>
              </a:ext>
            </a:extLst>
          </p:cNvPr>
          <p:cNvPicPr>
            <a:picLocks noChangeAspect="1"/>
          </p:cNvPicPr>
          <p:nvPr/>
        </p:nvPicPr>
        <p:blipFill>
          <a:blip r:embed="rId3"/>
          <a:stretch>
            <a:fillRect/>
          </a:stretch>
        </p:blipFill>
        <p:spPr>
          <a:xfrm>
            <a:off x="1835426" y="2537936"/>
            <a:ext cx="7703272" cy="4217666"/>
          </a:xfrm>
          <a:prstGeom prst="rect">
            <a:avLst/>
          </a:prstGeom>
        </p:spPr>
      </p:pic>
    </p:spTree>
    <p:extLst>
      <p:ext uri="{BB962C8B-B14F-4D97-AF65-F5344CB8AC3E}">
        <p14:creationId xmlns:p14="http://schemas.microsoft.com/office/powerpoint/2010/main" val="2247109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538B908-5CAB-85D9-F239-435A7AF7E049}"/>
              </a:ext>
            </a:extLst>
          </p:cNvPr>
          <p:cNvPicPr>
            <a:picLocks noChangeAspect="1"/>
          </p:cNvPicPr>
          <p:nvPr/>
        </p:nvPicPr>
        <p:blipFill>
          <a:blip r:embed="rId3"/>
          <a:stretch>
            <a:fillRect/>
          </a:stretch>
        </p:blipFill>
        <p:spPr>
          <a:xfrm>
            <a:off x="326093" y="1515295"/>
            <a:ext cx="7042115" cy="4224973"/>
          </a:xfrm>
          <a:prstGeom prst="rect">
            <a:avLst/>
          </a:prstGeom>
        </p:spPr>
      </p:pic>
      <p:sp>
        <p:nvSpPr>
          <p:cNvPr id="6" name="标题 1">
            <a:extLst>
              <a:ext uri="{FF2B5EF4-FFF2-40B4-BE49-F238E27FC236}">
                <a16:creationId xmlns:a16="http://schemas.microsoft.com/office/drawing/2014/main" id="{24D7FD86-B0CB-942C-58B9-C41BF125605A}"/>
              </a:ext>
            </a:extLst>
          </p:cNvPr>
          <p:cNvSpPr>
            <a:spLocks noGrp="1"/>
          </p:cNvSpPr>
          <p:nvPr>
            <p:ph type="title"/>
          </p:nvPr>
        </p:nvSpPr>
        <p:spPr>
          <a:xfrm>
            <a:off x="485775" y="227013"/>
            <a:ext cx="10969625" cy="704850"/>
          </a:xfrm>
        </p:spPr>
        <p:txBody>
          <a:bodyPr>
            <a:normAutofit fontScale="90000"/>
          </a:bodyPr>
          <a:lstStyle/>
          <a:p>
            <a:pPr>
              <a:lnSpc>
                <a:spcPct val="150000"/>
              </a:lnSpc>
            </a:pPr>
            <a:r>
              <a:rPr kumimoji="1" lang="en-US" altLang="zh-CN" dirty="0"/>
              <a:t>13.2.1 </a:t>
            </a:r>
            <a:r>
              <a:rPr kumimoji="1" lang="zh-CN" altLang="en-US" dirty="0"/>
              <a:t>智能体</a:t>
            </a:r>
          </a:p>
        </p:txBody>
      </p:sp>
      <p:sp>
        <p:nvSpPr>
          <p:cNvPr id="7" name="文本框 6">
            <a:extLst>
              <a:ext uri="{FF2B5EF4-FFF2-40B4-BE49-F238E27FC236}">
                <a16:creationId xmlns:a16="http://schemas.microsoft.com/office/drawing/2014/main" id="{8197BD7F-EFF2-1AB7-46EB-A43EB871B7DE}"/>
              </a:ext>
            </a:extLst>
          </p:cNvPr>
          <p:cNvSpPr txBox="1"/>
          <p:nvPr/>
        </p:nvSpPr>
        <p:spPr>
          <a:xfrm>
            <a:off x="7512878" y="1164572"/>
            <a:ext cx="4015409" cy="5029390"/>
          </a:xfrm>
          <a:prstGeom prst="rect">
            <a:avLst/>
          </a:prstGeom>
          <a:noFill/>
        </p:spPr>
        <p:txBody>
          <a:bodyPr wrap="square">
            <a:spAutoFit/>
          </a:bodyPr>
          <a:lstStyle/>
          <a:p>
            <a:pPr marL="342900" indent="-342900">
              <a:lnSpc>
                <a:spcPct val="150000"/>
              </a:lnSpc>
              <a:buFont typeface="Wingdings" panose="05000000000000000000" pitchFamily="2" charset="2"/>
              <a:buChar char="l"/>
            </a:pPr>
            <a:r>
              <a:rPr lang="zh-CN" altLang="en-US" dirty="0">
                <a:solidFill>
                  <a:srgbClr val="000000"/>
                </a:solidFill>
                <a:latin typeface="+mn-ea"/>
              </a:rPr>
              <a:t>创新的多代理协作框架，旨在通过分配</a:t>
            </a:r>
            <a:r>
              <a:rPr lang="zh-CN" altLang="en-US" dirty="0">
                <a:solidFill>
                  <a:srgbClr val="000000"/>
                </a:solidFill>
                <a:latin typeface="+mn-ea"/>
                <a:hlinkClick r:id="rId4">
                  <a:extLst>
                    <a:ext uri="{A12FA001-AC4F-418D-AE19-62706E023703}">
                      <ahyp:hlinkClr xmlns:ahyp="http://schemas.microsoft.com/office/drawing/2018/hyperlinkcolor" val="tx"/>
                    </a:ext>
                  </a:extLst>
                </a:hlinkClick>
              </a:rPr>
              <a:t>不同的</a:t>
            </a:r>
            <a:r>
              <a:rPr lang="zh-CN" altLang="en-US" dirty="0">
                <a:solidFill>
                  <a:srgbClr val="000000"/>
                </a:solidFill>
                <a:latin typeface="+mn-ea"/>
              </a:rPr>
              <a:t>角色给</a:t>
            </a:r>
            <a:r>
              <a:rPr lang="en-US" altLang="zh-CN" dirty="0">
                <a:solidFill>
                  <a:srgbClr val="000000"/>
                </a:solidFill>
                <a:latin typeface="+mn-ea"/>
              </a:rPr>
              <a:t>GPTs</a:t>
            </a:r>
            <a:r>
              <a:rPr lang="zh-CN" altLang="en-US" dirty="0">
                <a:solidFill>
                  <a:srgbClr val="000000"/>
                </a:solidFill>
                <a:latin typeface="+mn-ea"/>
              </a:rPr>
              <a:t>（生成式预训练变换器），形成一个协作的软件实体，以完成复杂任务</a:t>
            </a:r>
            <a:endParaRPr lang="en-US" altLang="zh-CN" dirty="0">
              <a:solidFill>
                <a:srgbClr val="000000"/>
              </a:solidFill>
              <a:latin typeface="+mn-ea"/>
            </a:endParaRPr>
          </a:p>
          <a:p>
            <a:pPr marL="342900" indent="-342900">
              <a:lnSpc>
                <a:spcPct val="150000"/>
              </a:lnSpc>
              <a:buFont typeface="Wingdings" panose="05000000000000000000" pitchFamily="2" charset="2"/>
              <a:buChar char="l"/>
            </a:pPr>
            <a:r>
              <a:rPr lang="zh-CN" altLang="en-US" dirty="0">
                <a:solidFill>
                  <a:srgbClr val="000000"/>
                </a:solidFill>
                <a:latin typeface="+mn-ea"/>
              </a:rPr>
              <a:t>核心是一个集成了多个</a:t>
            </a:r>
            <a:r>
              <a:rPr lang="en-US" altLang="zh-CN" dirty="0">
                <a:solidFill>
                  <a:srgbClr val="000000"/>
                </a:solidFill>
                <a:latin typeface="+mn-ea"/>
              </a:rPr>
              <a:t>GPT</a:t>
            </a:r>
            <a:r>
              <a:rPr lang="zh-CN" altLang="en-US" dirty="0">
                <a:solidFill>
                  <a:srgbClr val="000000"/>
                </a:solidFill>
                <a:latin typeface="+mn-ea"/>
              </a:rPr>
              <a:t>模型的系统，每个模型都被赋予特定的角色和任务。这些模型通过协作来解决复杂的问题，从而提高整体效率和性能。</a:t>
            </a:r>
            <a:endParaRPr lang="en-US" altLang="zh-CN" dirty="0">
              <a:solidFill>
                <a:srgbClr val="000000"/>
              </a:solidFill>
              <a:latin typeface="+mn-ea"/>
            </a:endParaRPr>
          </a:p>
          <a:p>
            <a:pPr marL="342900" indent="-342900">
              <a:lnSpc>
                <a:spcPct val="150000"/>
              </a:lnSpc>
              <a:buFont typeface="Wingdings" panose="05000000000000000000" pitchFamily="2" charset="2"/>
              <a:buChar char="l"/>
            </a:pPr>
            <a:r>
              <a:rPr lang="zh-CN" altLang="en-US" dirty="0">
                <a:solidFill>
                  <a:srgbClr val="000000"/>
                </a:solidFill>
                <a:latin typeface="+mn-ea"/>
              </a:rPr>
              <a:t>基础还包括其对大量数据的处理能力，这使得它能够理解和生成高质量的自然语言文本。</a:t>
            </a:r>
          </a:p>
        </p:txBody>
      </p:sp>
      <p:sp>
        <p:nvSpPr>
          <p:cNvPr id="9" name="文本框 8">
            <a:extLst>
              <a:ext uri="{FF2B5EF4-FFF2-40B4-BE49-F238E27FC236}">
                <a16:creationId xmlns:a16="http://schemas.microsoft.com/office/drawing/2014/main" id="{37BC1DD5-EA41-A163-A2AE-FB3B3F784259}"/>
              </a:ext>
            </a:extLst>
          </p:cNvPr>
          <p:cNvSpPr txBox="1"/>
          <p:nvPr/>
        </p:nvSpPr>
        <p:spPr>
          <a:xfrm>
            <a:off x="326093" y="5950589"/>
            <a:ext cx="7186785" cy="646331"/>
          </a:xfrm>
          <a:prstGeom prst="rect">
            <a:avLst/>
          </a:prstGeom>
          <a:noFill/>
        </p:spPr>
        <p:txBody>
          <a:bodyPr wrap="square">
            <a:spAutoFit/>
          </a:bodyPr>
          <a:lstStyle/>
          <a:p>
            <a:r>
              <a:rPr lang="en-US" altLang="zh-CN" dirty="0">
                <a:hlinkClick r:id="rId5"/>
              </a:rPr>
              <a:t>GitHub - </a:t>
            </a:r>
            <a:r>
              <a:rPr lang="en-US" altLang="zh-CN" dirty="0" err="1">
                <a:hlinkClick r:id="rId5"/>
              </a:rPr>
              <a:t>geekan</a:t>
            </a:r>
            <a:r>
              <a:rPr lang="en-US" altLang="zh-CN" dirty="0">
                <a:hlinkClick r:id="rId5"/>
              </a:rPr>
              <a:t>/MetaGPT: </a:t>
            </a:r>
            <a:r>
              <a:rPr lang="zh-CN" altLang="en-US" dirty="0">
                <a:hlinkClick r:id="rId5"/>
              </a:rPr>
              <a:t>🌟 </a:t>
            </a:r>
            <a:r>
              <a:rPr lang="en-US" altLang="zh-CN" dirty="0">
                <a:hlinkClick r:id="rId5"/>
              </a:rPr>
              <a:t>The Multi-Agent Framework: First AI Software Company, Towards Natural Language Programming</a:t>
            </a:r>
            <a:endParaRPr lang="zh-CN" altLang="en-US" dirty="0"/>
          </a:p>
        </p:txBody>
      </p:sp>
    </p:spTree>
    <p:extLst>
      <p:ext uri="{BB962C8B-B14F-4D97-AF65-F5344CB8AC3E}">
        <p14:creationId xmlns:p14="http://schemas.microsoft.com/office/powerpoint/2010/main" val="2342764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ED39B-8C91-6B41-952B-B9F066C7E20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C9D1BC2-C4E7-55CE-C6C5-7C3F1A2FD5CD}"/>
              </a:ext>
            </a:extLst>
          </p:cNvPr>
          <p:cNvSpPr>
            <a:spLocks noGrp="1"/>
          </p:cNvSpPr>
          <p:nvPr>
            <p:ph type="title"/>
          </p:nvPr>
        </p:nvSpPr>
        <p:spPr/>
        <p:txBody>
          <a:bodyPr>
            <a:normAutofit fontScale="90000"/>
          </a:bodyPr>
          <a:lstStyle/>
          <a:p>
            <a:pPr>
              <a:lnSpc>
                <a:spcPct val="150000"/>
              </a:lnSpc>
            </a:pPr>
            <a:r>
              <a:rPr kumimoji="1" lang="en-US" altLang="zh-CN" dirty="0"/>
              <a:t>13.2.1 </a:t>
            </a:r>
            <a:r>
              <a:rPr kumimoji="1" lang="zh-CN" altLang="en-US" dirty="0"/>
              <a:t>智能体</a:t>
            </a:r>
          </a:p>
        </p:txBody>
      </p:sp>
      <p:sp>
        <p:nvSpPr>
          <p:cNvPr id="10" name="AutoShape 4" descr="An AI-powered intelligent travel assistant creating a travel itinerary for a user. The assistant is shown as a digital interface on a screen with icons and text. The interface displays selected travel destination, flight or train ticket options with timings, hotel and accommodation bookings, and estimated arrival time. Modern and sleek design, futuristic and user-friendly. Background includes elements like a globe or maps to emphasize travel.">
            <a:extLst>
              <a:ext uri="{FF2B5EF4-FFF2-40B4-BE49-F238E27FC236}">
                <a16:creationId xmlns:a16="http://schemas.microsoft.com/office/drawing/2014/main" id="{573D7386-B1DD-7012-8FFA-6F2C2BD6646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nSpc>
                <a:spcPct val="150000"/>
              </a:lnSpc>
            </a:pPr>
            <a:endParaRPr lang="zh-CN" altLang="en-US"/>
          </a:p>
        </p:txBody>
      </p:sp>
      <p:sp>
        <p:nvSpPr>
          <p:cNvPr id="5" name="文本框 4">
            <a:extLst>
              <a:ext uri="{FF2B5EF4-FFF2-40B4-BE49-F238E27FC236}">
                <a16:creationId xmlns:a16="http://schemas.microsoft.com/office/drawing/2014/main" id="{E29C34C7-260F-7C16-BAB5-6788CFBB7575}"/>
              </a:ext>
            </a:extLst>
          </p:cNvPr>
          <p:cNvSpPr txBox="1"/>
          <p:nvPr/>
        </p:nvSpPr>
        <p:spPr>
          <a:xfrm>
            <a:off x="6248400" y="932400"/>
            <a:ext cx="5286793" cy="3269613"/>
          </a:xfrm>
          <a:prstGeom prst="rect">
            <a:avLst/>
          </a:prstGeom>
          <a:noFill/>
        </p:spPr>
        <p:txBody>
          <a:bodyPr wrap="square">
            <a:spAutoFit/>
          </a:bodyPr>
          <a:lstStyle/>
          <a:p>
            <a:pPr marL="342900" indent="-342900">
              <a:lnSpc>
                <a:spcPct val="150000"/>
              </a:lnSpc>
              <a:buFont typeface="Wingdings" panose="05000000000000000000" pitchFamily="2" charset="2"/>
              <a:buChar char="l"/>
            </a:pPr>
            <a:r>
              <a:rPr lang="zh-CN" altLang="en-US" sz="2000" b="0" dirty="0">
                <a:solidFill>
                  <a:srgbClr val="000000"/>
                </a:solidFill>
                <a:effectLst/>
                <a:latin typeface="+mn-ea"/>
              </a:rPr>
              <a:t>来自 </a:t>
            </a:r>
            <a:r>
              <a:rPr lang="en-US" altLang="zh-CN" sz="2000" b="0" dirty="0">
                <a:solidFill>
                  <a:srgbClr val="000000"/>
                </a:solidFill>
                <a:effectLst/>
                <a:latin typeface="+mn-ea"/>
              </a:rPr>
              <a:t>KAUST </a:t>
            </a:r>
            <a:r>
              <a:rPr lang="zh-CN" altLang="en-US" sz="2000" b="0" dirty="0">
                <a:solidFill>
                  <a:srgbClr val="000000"/>
                </a:solidFill>
                <a:effectLst/>
                <a:latin typeface="+mn-ea"/>
              </a:rPr>
              <a:t>团队的智能体框架</a:t>
            </a:r>
            <a:r>
              <a:rPr lang="en-US" altLang="zh-CN" sz="2000" dirty="0">
                <a:solidFill>
                  <a:srgbClr val="000000"/>
                </a:solidFill>
                <a:latin typeface="+mn-ea"/>
              </a:rPr>
              <a:t>——</a:t>
            </a:r>
            <a:r>
              <a:rPr lang="zh-CN" altLang="en-US" sz="2000" b="0" dirty="0">
                <a:solidFill>
                  <a:srgbClr val="000000"/>
                </a:solidFill>
                <a:effectLst/>
                <a:latin typeface="+mn-ea"/>
              </a:rPr>
              <a:t>“</a:t>
            </a:r>
            <a:r>
              <a:rPr lang="en-US" altLang="zh-CN" sz="2000" b="0" dirty="0">
                <a:solidFill>
                  <a:srgbClr val="000000"/>
                </a:solidFill>
                <a:effectLst/>
                <a:latin typeface="+mn-ea"/>
              </a:rPr>
              <a:t>CAMEL</a:t>
            </a:r>
            <a:r>
              <a:rPr lang="zh-CN" altLang="en-US" sz="2000" b="0" dirty="0">
                <a:solidFill>
                  <a:srgbClr val="000000"/>
                </a:solidFill>
                <a:effectLst/>
                <a:latin typeface="+mn-ea"/>
              </a:rPr>
              <a:t>”是一款较为优秀产品</a:t>
            </a:r>
            <a:endParaRPr lang="en-US" altLang="zh-CN" sz="2000" b="0" dirty="0">
              <a:solidFill>
                <a:srgbClr val="000000"/>
              </a:solidFill>
              <a:effectLst/>
              <a:latin typeface="+mn-ea"/>
            </a:endParaRPr>
          </a:p>
          <a:p>
            <a:pPr marL="342900" indent="-342900">
              <a:lnSpc>
                <a:spcPct val="150000"/>
              </a:lnSpc>
              <a:buFont typeface="Wingdings" panose="05000000000000000000" pitchFamily="2" charset="2"/>
              <a:buChar char="l"/>
            </a:pPr>
            <a:r>
              <a:rPr lang="zh-CN" altLang="en-US" sz="2000" b="0" dirty="0">
                <a:solidFill>
                  <a:srgbClr val="000000"/>
                </a:solidFill>
                <a:effectLst/>
                <a:latin typeface="FandolSong-Regular"/>
              </a:rPr>
              <a:t>主要贡献为探索了一种角色扮演的新型合作代理框架，该框架可以在用户并不具备专业知识的前提下，通过智能体之间的合作来完成复杂任务</a:t>
            </a:r>
            <a:endParaRPr lang="en-US" altLang="zh-CN" sz="2000" b="0" dirty="0">
              <a:solidFill>
                <a:srgbClr val="000000"/>
              </a:solidFill>
              <a:effectLst/>
              <a:latin typeface="FandolSong-Regular"/>
            </a:endParaRPr>
          </a:p>
          <a:p>
            <a:pPr marL="342900" indent="-342900">
              <a:lnSpc>
                <a:spcPct val="150000"/>
              </a:lnSpc>
              <a:buFont typeface="Wingdings" panose="05000000000000000000" pitchFamily="2" charset="2"/>
              <a:buChar char="l"/>
            </a:pPr>
            <a:r>
              <a:rPr lang="en-US" altLang="zh-CN" sz="2000" dirty="0">
                <a:solidFill>
                  <a:srgbClr val="000000"/>
                </a:solidFill>
                <a:latin typeface="FandolSong-Regular"/>
              </a:rPr>
              <a:t>CAMEL</a:t>
            </a:r>
            <a:r>
              <a:rPr lang="zh-CN" altLang="en-US" sz="2000" dirty="0">
                <a:solidFill>
                  <a:srgbClr val="000000"/>
                </a:solidFill>
                <a:latin typeface="FandolSong-Regular"/>
              </a:rPr>
              <a:t>性能测试：</a:t>
            </a:r>
            <a:endParaRPr lang="zh-CN" altLang="en-US" sz="2000" dirty="0">
              <a:latin typeface="+mn-ea"/>
            </a:endParaRPr>
          </a:p>
        </p:txBody>
      </p:sp>
      <p:sp>
        <p:nvSpPr>
          <p:cNvPr id="9" name="文本框 8">
            <a:extLst>
              <a:ext uri="{FF2B5EF4-FFF2-40B4-BE49-F238E27FC236}">
                <a16:creationId xmlns:a16="http://schemas.microsoft.com/office/drawing/2014/main" id="{C644B324-63B8-C5FB-A391-AFF7420FF06E}"/>
              </a:ext>
            </a:extLst>
          </p:cNvPr>
          <p:cNvSpPr txBox="1"/>
          <p:nvPr/>
        </p:nvSpPr>
        <p:spPr>
          <a:xfrm>
            <a:off x="7205333" y="325510"/>
            <a:ext cx="6096000" cy="338554"/>
          </a:xfrm>
          <a:prstGeom prst="rect">
            <a:avLst/>
          </a:prstGeom>
          <a:noFill/>
        </p:spPr>
        <p:txBody>
          <a:bodyPr wrap="square">
            <a:spAutoFit/>
          </a:bodyPr>
          <a:lstStyle/>
          <a:p>
            <a:r>
              <a:rPr lang="en-US" altLang="zh-CN" sz="1600" b="0" dirty="0">
                <a:solidFill>
                  <a:srgbClr val="000000"/>
                </a:solidFill>
                <a:effectLst/>
                <a:latin typeface="LMRoman8-Regular"/>
              </a:rPr>
              <a:t>https://github.com/camel-ai/camel</a:t>
            </a:r>
            <a:endParaRPr lang="zh-CN" altLang="en-US" sz="4400" dirty="0"/>
          </a:p>
        </p:txBody>
      </p:sp>
      <p:pic>
        <p:nvPicPr>
          <p:cNvPr id="13" name="图片 12">
            <a:extLst>
              <a:ext uri="{FF2B5EF4-FFF2-40B4-BE49-F238E27FC236}">
                <a16:creationId xmlns:a16="http://schemas.microsoft.com/office/drawing/2014/main" id="{37698C47-D92F-03DA-ECAB-899188C6D835}"/>
              </a:ext>
            </a:extLst>
          </p:cNvPr>
          <p:cNvPicPr>
            <a:picLocks noChangeAspect="1"/>
          </p:cNvPicPr>
          <p:nvPr/>
        </p:nvPicPr>
        <p:blipFill>
          <a:blip r:embed="rId3"/>
          <a:stretch>
            <a:fillRect/>
          </a:stretch>
        </p:blipFill>
        <p:spPr>
          <a:xfrm>
            <a:off x="155228" y="1449235"/>
            <a:ext cx="5788372" cy="4152244"/>
          </a:xfrm>
          <a:prstGeom prst="rect">
            <a:avLst/>
          </a:prstGeom>
        </p:spPr>
      </p:pic>
      <p:sp>
        <p:nvSpPr>
          <p:cNvPr id="18" name="文本框 17">
            <a:extLst>
              <a:ext uri="{FF2B5EF4-FFF2-40B4-BE49-F238E27FC236}">
                <a16:creationId xmlns:a16="http://schemas.microsoft.com/office/drawing/2014/main" id="{74D73FE5-2B18-89F4-CA7B-749377CB1A8F}"/>
              </a:ext>
            </a:extLst>
          </p:cNvPr>
          <p:cNvSpPr txBox="1"/>
          <p:nvPr/>
        </p:nvSpPr>
        <p:spPr>
          <a:xfrm>
            <a:off x="6568272" y="4129776"/>
            <a:ext cx="5623728" cy="2633734"/>
          </a:xfrm>
          <a:prstGeom prst="rect">
            <a:avLst/>
          </a:prstGeom>
          <a:noFill/>
        </p:spPr>
        <p:txBody>
          <a:bodyPr wrap="square">
            <a:spAutoFit/>
          </a:bodyPr>
          <a:lstStyle/>
          <a:p>
            <a:pPr marL="342900" indent="-342900">
              <a:lnSpc>
                <a:spcPct val="150000"/>
              </a:lnSpc>
              <a:buFont typeface="+mj-ea"/>
              <a:buAutoNum type="circleNumDbPlain"/>
            </a:pPr>
            <a:r>
              <a:rPr lang="zh-CN" altLang="en-US" sz="1600" b="1" dirty="0"/>
              <a:t>测试对象</a:t>
            </a:r>
            <a:r>
              <a:rPr lang="zh-CN" altLang="en-US" sz="1600" dirty="0"/>
              <a:t>：</a:t>
            </a:r>
            <a:r>
              <a:rPr lang="en-US" altLang="zh-CN" sz="1600" dirty="0"/>
              <a:t>CAEML </a:t>
            </a:r>
            <a:r>
              <a:rPr lang="zh-CN" altLang="en-US" sz="1600" dirty="0"/>
              <a:t>框架 </a:t>
            </a:r>
            <a:r>
              <a:rPr lang="en-US" altLang="zh-CN" sz="1600" dirty="0"/>
              <a:t>vs.</a:t>
            </a:r>
            <a:r>
              <a:rPr lang="zh-CN" altLang="en-US" sz="1600" dirty="0"/>
              <a:t> </a:t>
            </a:r>
            <a:r>
              <a:rPr lang="en-US" altLang="zh-CN" sz="1600" dirty="0"/>
              <a:t>GPT-3.5-Turbo </a:t>
            </a:r>
            <a:r>
              <a:rPr lang="zh-CN" altLang="en-US" sz="1600" dirty="0"/>
              <a:t>模型</a:t>
            </a:r>
            <a:endParaRPr lang="en-US" altLang="zh-CN" sz="1600" dirty="0"/>
          </a:p>
          <a:p>
            <a:pPr marL="342900" indent="-342900">
              <a:lnSpc>
                <a:spcPct val="150000"/>
              </a:lnSpc>
              <a:buFont typeface="+mj-ea"/>
              <a:buAutoNum type="circleNumDbPlain"/>
            </a:pPr>
            <a:r>
              <a:rPr lang="zh-CN" altLang="en-US" sz="1600" b="1" dirty="0"/>
              <a:t>测试数据集</a:t>
            </a:r>
            <a:r>
              <a:rPr lang="zh-CN" altLang="en-US" sz="1600" dirty="0"/>
              <a:t>：</a:t>
            </a:r>
            <a:endParaRPr lang="en-US" altLang="zh-CN" sz="1600" dirty="0"/>
          </a:p>
          <a:p>
            <a:pPr lvl="1">
              <a:lnSpc>
                <a:spcPct val="150000"/>
              </a:lnSpc>
            </a:pPr>
            <a:r>
              <a:rPr lang="en-US" altLang="zh-CN" sz="1600" dirty="0"/>
              <a:t>AI Society </a:t>
            </a:r>
            <a:r>
              <a:rPr lang="zh-CN" altLang="en-US" sz="1600" dirty="0"/>
              <a:t>和 </a:t>
            </a:r>
            <a:r>
              <a:rPr lang="en-US" altLang="zh-CN" sz="1600" dirty="0"/>
              <a:t>Code </a:t>
            </a:r>
            <a:r>
              <a:rPr lang="zh-CN" altLang="en-US" sz="1600" dirty="0"/>
              <a:t>数据集中随机选择 </a:t>
            </a:r>
            <a:r>
              <a:rPr lang="en-US" altLang="zh-CN" sz="1600" dirty="0"/>
              <a:t>100 </a:t>
            </a:r>
            <a:r>
              <a:rPr lang="zh-CN" altLang="en-US" sz="1600" dirty="0"/>
              <a:t>个任务。</a:t>
            </a:r>
            <a:endParaRPr lang="en-US" altLang="zh-CN" sz="1600" dirty="0"/>
          </a:p>
          <a:p>
            <a:pPr marL="342900" indent="-342900">
              <a:lnSpc>
                <a:spcPct val="150000"/>
              </a:lnSpc>
              <a:buFont typeface="+mj-ea"/>
              <a:buAutoNum type="circleNumDbPlain"/>
            </a:pPr>
            <a:r>
              <a:rPr lang="zh-CN" altLang="en-US" sz="1600" b="1" dirty="0"/>
              <a:t>评估方式</a:t>
            </a:r>
            <a:r>
              <a:rPr lang="zh-CN" altLang="en-US" sz="1600" dirty="0"/>
              <a:t>：</a:t>
            </a:r>
            <a:endParaRPr lang="en-US" altLang="zh-CN" sz="1600" dirty="0"/>
          </a:p>
          <a:p>
            <a:pPr lvl="1">
              <a:lnSpc>
                <a:spcPct val="150000"/>
              </a:lnSpc>
            </a:pPr>
            <a:r>
              <a:rPr lang="zh-CN" altLang="en-US" sz="1600" dirty="0"/>
              <a:t>由人类测试者和 </a:t>
            </a:r>
            <a:r>
              <a:rPr lang="en-US" altLang="zh-CN" sz="1600" dirty="0"/>
              <a:t>GPT-4 </a:t>
            </a:r>
            <a:r>
              <a:rPr lang="zh-CN" altLang="en-US" sz="1600" dirty="0"/>
              <a:t>对两种模型的解决方案进行评分。</a:t>
            </a:r>
            <a:endParaRPr lang="en-US" altLang="zh-CN" sz="1600" dirty="0"/>
          </a:p>
          <a:p>
            <a:pPr marL="342900" indent="-342900">
              <a:lnSpc>
                <a:spcPct val="150000"/>
              </a:lnSpc>
              <a:buFont typeface="+mj-ea"/>
              <a:buAutoNum type="circleNumDbPlain"/>
            </a:pPr>
            <a:r>
              <a:rPr lang="zh-CN" altLang="en-US" sz="1600" b="1" dirty="0"/>
              <a:t>测试结果</a:t>
            </a:r>
            <a:r>
              <a:rPr lang="zh-CN" altLang="en-US" sz="1600" dirty="0"/>
              <a:t>：</a:t>
            </a:r>
            <a:endParaRPr lang="en-US" altLang="zh-CN" sz="1600" dirty="0"/>
          </a:p>
          <a:p>
            <a:pPr lvl="1">
              <a:lnSpc>
                <a:spcPct val="150000"/>
              </a:lnSpc>
            </a:pPr>
            <a:r>
              <a:rPr lang="en-US" altLang="zh-CN" sz="1600" dirty="0"/>
              <a:t>CAEML </a:t>
            </a:r>
            <a:r>
              <a:rPr lang="zh-CN" altLang="en-US" sz="1600" dirty="0"/>
              <a:t>框架的解决方案得分显著高于 </a:t>
            </a:r>
            <a:r>
              <a:rPr lang="en-US" altLang="zh-CN" sz="1600" dirty="0"/>
              <a:t>GPT-3.5-Turbo</a:t>
            </a:r>
            <a:r>
              <a:rPr lang="zh-CN" altLang="en-US" sz="1600" dirty="0"/>
              <a:t>。</a:t>
            </a:r>
          </a:p>
        </p:txBody>
      </p:sp>
      <p:sp>
        <p:nvSpPr>
          <p:cNvPr id="8" name="文本框 7">
            <a:extLst>
              <a:ext uri="{FF2B5EF4-FFF2-40B4-BE49-F238E27FC236}">
                <a16:creationId xmlns:a16="http://schemas.microsoft.com/office/drawing/2014/main" id="{46B17AD5-B558-0826-0B64-E2EAC18EAA4F}"/>
              </a:ext>
            </a:extLst>
          </p:cNvPr>
          <p:cNvSpPr txBox="1"/>
          <p:nvPr/>
        </p:nvSpPr>
        <p:spPr>
          <a:xfrm>
            <a:off x="238539" y="5790244"/>
            <a:ext cx="5788372" cy="499624"/>
          </a:xfrm>
          <a:prstGeom prst="rect">
            <a:avLst/>
          </a:prstGeom>
          <a:solidFill>
            <a:schemeClr val="accent1">
              <a:lumMod val="20000"/>
              <a:lumOff val="80000"/>
            </a:schemeClr>
          </a:solidFill>
        </p:spPr>
        <p:txBody>
          <a:bodyPr wrap="square">
            <a:spAutoFit/>
          </a:bodyPr>
          <a:lstStyle/>
          <a:p>
            <a:pPr algn="ctr">
              <a:lnSpc>
                <a:spcPct val="150000"/>
              </a:lnSpc>
            </a:pPr>
            <a:r>
              <a:rPr lang="zh-CN" altLang="en-US" sz="2000" b="1" dirty="0">
                <a:solidFill>
                  <a:srgbClr val="000000"/>
                </a:solidFill>
                <a:effectLst/>
                <a:latin typeface="+mn-ea"/>
              </a:rPr>
              <a:t>智能体强大的环境感知、逻辑推理和思维抽象能力</a:t>
            </a:r>
            <a:endParaRPr lang="zh-CN" altLang="en-US" b="1" dirty="0">
              <a:latin typeface="+mn-ea"/>
            </a:endParaRPr>
          </a:p>
        </p:txBody>
      </p:sp>
    </p:spTree>
    <p:extLst>
      <p:ext uri="{BB962C8B-B14F-4D97-AF65-F5344CB8AC3E}">
        <p14:creationId xmlns:p14="http://schemas.microsoft.com/office/powerpoint/2010/main" val="231919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F57DB-D910-389A-E8B9-B7FE310B17B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00829F8E-338C-E790-168E-838DEF8A6908}"/>
              </a:ext>
            </a:extLst>
          </p:cNvPr>
          <p:cNvSpPr>
            <a:spLocks noGrp="1"/>
          </p:cNvSpPr>
          <p:nvPr>
            <p:ph type="title"/>
          </p:nvPr>
        </p:nvSpPr>
        <p:spPr/>
        <p:txBody>
          <a:bodyPr/>
          <a:lstStyle/>
          <a:p>
            <a:r>
              <a:rPr kumimoji="1" lang="en-US" altLang="zh-CN" dirty="0"/>
              <a:t>13.2.2 </a:t>
            </a:r>
            <a:r>
              <a:rPr kumimoji="1" lang="zh-CN" altLang="en-US" dirty="0"/>
              <a:t>具身智能</a:t>
            </a:r>
          </a:p>
        </p:txBody>
      </p:sp>
      <p:sp>
        <p:nvSpPr>
          <p:cNvPr id="4" name="文本框 3">
            <a:extLst>
              <a:ext uri="{FF2B5EF4-FFF2-40B4-BE49-F238E27FC236}">
                <a16:creationId xmlns:a16="http://schemas.microsoft.com/office/drawing/2014/main" id="{624B419F-7F69-1DC0-92BF-9366557955A9}"/>
              </a:ext>
            </a:extLst>
          </p:cNvPr>
          <p:cNvSpPr txBox="1"/>
          <p:nvPr/>
        </p:nvSpPr>
        <p:spPr>
          <a:xfrm>
            <a:off x="629477" y="1072164"/>
            <a:ext cx="10230679" cy="1200329"/>
          </a:xfrm>
          <a:prstGeom prst="rect">
            <a:avLst/>
          </a:prstGeom>
          <a:noFill/>
        </p:spPr>
        <p:txBody>
          <a:bodyPr wrap="square">
            <a:spAutoFit/>
          </a:bodyPr>
          <a:lstStyle/>
          <a:p>
            <a:r>
              <a:rPr lang="zh-CN" altLang="en-US" sz="2400" b="1" dirty="0">
                <a:solidFill>
                  <a:srgbClr val="0070C0"/>
                </a:solidFill>
                <a:latin typeface="FandolSong-Regular"/>
              </a:rPr>
              <a:t>具身智能 （</a:t>
            </a:r>
            <a:r>
              <a:rPr lang="en-US" altLang="zh-CN" sz="2400" b="1" dirty="0">
                <a:solidFill>
                  <a:srgbClr val="0070C0"/>
                </a:solidFill>
                <a:latin typeface="FandolSong-Regular"/>
              </a:rPr>
              <a:t>Embodied AI</a:t>
            </a:r>
            <a:r>
              <a:rPr lang="zh-CN" altLang="en-US" sz="2400" b="1" dirty="0">
                <a:solidFill>
                  <a:srgbClr val="0070C0"/>
                </a:solidFill>
                <a:latin typeface="FandolSong-Regular"/>
              </a:rPr>
              <a:t>）：</a:t>
            </a:r>
            <a:r>
              <a:rPr lang="zh-CN" altLang="en-US" sz="2400" b="1" dirty="0">
                <a:solidFill>
                  <a:srgbClr val="000000"/>
                </a:solidFill>
                <a:latin typeface="FandolSong-Regular"/>
              </a:rPr>
              <a:t>通过在物理世界和数字世界的学习和进化，达到理解世界、互动交互并完成任务目标的智能体。</a:t>
            </a:r>
          </a:p>
          <a:p>
            <a:endParaRPr lang="zh-CN" altLang="en-US" sz="2400" b="1" dirty="0">
              <a:solidFill>
                <a:srgbClr val="000000"/>
              </a:solidFill>
              <a:latin typeface="+mn-ea"/>
            </a:endParaRPr>
          </a:p>
        </p:txBody>
      </p:sp>
      <p:sp>
        <p:nvSpPr>
          <p:cNvPr id="10" name="AutoShape 4" descr="An AI-powered intelligent travel assistant creating a travel itinerary for a user. The assistant is shown as a digital interface on a screen with icons and text. The interface displays selected travel destination, flight or train ticket options with timings, hotel and accommodation bookings, and estimated arrival time. Modern and sleek design, futuristic and user-friendly. Background includes elements like a globe or maps to emphasize travel.">
            <a:extLst>
              <a:ext uri="{FF2B5EF4-FFF2-40B4-BE49-F238E27FC236}">
                <a16:creationId xmlns:a16="http://schemas.microsoft.com/office/drawing/2014/main" id="{159213A5-5DEB-570B-AA3E-8D2BE8208B6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文本框 4">
            <a:extLst>
              <a:ext uri="{FF2B5EF4-FFF2-40B4-BE49-F238E27FC236}">
                <a16:creationId xmlns:a16="http://schemas.microsoft.com/office/drawing/2014/main" id="{0349F5B3-057A-FB3C-2D3B-FDA30B316C3C}"/>
              </a:ext>
            </a:extLst>
          </p:cNvPr>
          <p:cNvSpPr txBox="1"/>
          <p:nvPr/>
        </p:nvSpPr>
        <p:spPr>
          <a:xfrm>
            <a:off x="616224" y="2283566"/>
            <a:ext cx="6096000" cy="461665"/>
          </a:xfrm>
          <a:prstGeom prst="rect">
            <a:avLst/>
          </a:prstGeom>
          <a:solidFill>
            <a:schemeClr val="accent1"/>
          </a:solidFill>
          <a:ln>
            <a:solidFill>
              <a:srgbClr val="0070C0"/>
            </a:solidFill>
          </a:ln>
        </p:spPr>
        <p:txBody>
          <a:bodyPr wrap="square">
            <a:spAutoFit/>
          </a:bodyPr>
          <a:lstStyle/>
          <a:p>
            <a:pPr algn="ctr"/>
            <a:r>
              <a:rPr lang="zh-CN" altLang="en-US" sz="2400" b="1" dirty="0">
                <a:solidFill>
                  <a:srgbClr val="000000"/>
                </a:solidFill>
                <a:latin typeface="+mn-ea"/>
              </a:rPr>
              <a:t>具身智能  </a:t>
            </a:r>
            <a:r>
              <a:rPr lang="en-US" altLang="zh-CN" sz="2400" b="1" dirty="0">
                <a:solidFill>
                  <a:srgbClr val="000000"/>
                </a:solidFill>
                <a:latin typeface="+mn-ea"/>
              </a:rPr>
              <a:t>VS </a:t>
            </a:r>
            <a:r>
              <a:rPr lang="zh-CN" altLang="en-US" sz="2400" b="1" dirty="0">
                <a:solidFill>
                  <a:srgbClr val="000000"/>
                </a:solidFill>
                <a:latin typeface="+mn-ea"/>
              </a:rPr>
              <a:t>传统人工智能</a:t>
            </a:r>
            <a:endParaRPr lang="zh-CN" altLang="en-US" sz="2400" b="1" dirty="0">
              <a:latin typeface="+mn-ea"/>
            </a:endParaRPr>
          </a:p>
        </p:txBody>
      </p:sp>
      <p:sp>
        <p:nvSpPr>
          <p:cNvPr id="9" name="文本框 8">
            <a:extLst>
              <a:ext uri="{FF2B5EF4-FFF2-40B4-BE49-F238E27FC236}">
                <a16:creationId xmlns:a16="http://schemas.microsoft.com/office/drawing/2014/main" id="{D281E98F-96AD-B816-8B7D-E87A3F791A0C}"/>
              </a:ext>
            </a:extLst>
          </p:cNvPr>
          <p:cNvSpPr txBox="1"/>
          <p:nvPr/>
        </p:nvSpPr>
        <p:spPr>
          <a:xfrm>
            <a:off x="616224" y="2756304"/>
            <a:ext cx="6096000" cy="2246769"/>
          </a:xfrm>
          <a:prstGeom prst="rect">
            <a:avLst/>
          </a:prstGeom>
          <a:solidFill>
            <a:schemeClr val="accent1">
              <a:lumMod val="20000"/>
              <a:lumOff val="80000"/>
            </a:schemeClr>
          </a:solidFill>
          <a:ln>
            <a:solidFill>
              <a:srgbClr val="0070C0"/>
            </a:solidFill>
          </a:ln>
        </p:spPr>
        <p:txBody>
          <a:bodyPr wrap="square">
            <a:spAutoFit/>
          </a:bodyPr>
          <a:lstStyle/>
          <a:p>
            <a:pPr marL="342900" indent="-342900">
              <a:lnSpc>
                <a:spcPct val="150000"/>
              </a:lnSpc>
              <a:buFont typeface="Wingdings" panose="05000000000000000000" pitchFamily="2" charset="2"/>
              <a:buChar char="n"/>
            </a:pPr>
            <a:r>
              <a:rPr lang="zh-CN" altLang="en-US" sz="2000" b="0" dirty="0">
                <a:solidFill>
                  <a:srgbClr val="000000"/>
                </a:solidFill>
                <a:effectLst/>
                <a:latin typeface="FandolSong-Regular"/>
              </a:rPr>
              <a:t>不依赖模式化的算法或流程 去解决某一问题</a:t>
            </a:r>
            <a:endParaRPr lang="en-US" altLang="zh-CN" sz="2000" b="0" dirty="0">
              <a:solidFill>
                <a:srgbClr val="000000"/>
              </a:solidFill>
              <a:effectLst/>
              <a:latin typeface="FandolSong-Regular"/>
            </a:endParaRPr>
          </a:p>
          <a:p>
            <a:pPr marL="342900" indent="-342900">
              <a:lnSpc>
                <a:spcPct val="150000"/>
              </a:lnSpc>
              <a:buFont typeface="Wingdings" panose="05000000000000000000" pitchFamily="2" charset="2"/>
              <a:buChar char="n"/>
            </a:pPr>
            <a:r>
              <a:rPr lang="zh-CN" altLang="en-US" sz="2000" b="0" dirty="0">
                <a:solidFill>
                  <a:srgbClr val="000000"/>
                </a:solidFill>
                <a:effectLst/>
                <a:latin typeface="FandolSong-Regular"/>
              </a:rPr>
              <a:t>基于“行为主义智能”，通过对人类命令的解析、外界 刺激的分析和直接的物理交互来产生对应的行为</a:t>
            </a:r>
            <a:endParaRPr lang="zh-CN" altLang="en-US" sz="2000" dirty="0"/>
          </a:p>
          <a:p>
            <a:endParaRPr lang="zh-CN" altLang="en-US" sz="2000" dirty="0"/>
          </a:p>
        </p:txBody>
      </p:sp>
      <p:sp>
        <p:nvSpPr>
          <p:cNvPr id="17" name="文本框 16">
            <a:extLst>
              <a:ext uri="{FF2B5EF4-FFF2-40B4-BE49-F238E27FC236}">
                <a16:creationId xmlns:a16="http://schemas.microsoft.com/office/drawing/2014/main" id="{CA6F6FF0-2DED-A3E6-6E26-41CD732A0875}"/>
              </a:ext>
            </a:extLst>
          </p:cNvPr>
          <p:cNvSpPr txBox="1"/>
          <p:nvPr/>
        </p:nvSpPr>
        <p:spPr>
          <a:xfrm>
            <a:off x="683463" y="5410544"/>
            <a:ext cx="6096000" cy="707886"/>
          </a:xfrm>
          <a:prstGeom prst="rect">
            <a:avLst/>
          </a:prstGeom>
          <a:noFill/>
        </p:spPr>
        <p:txBody>
          <a:bodyPr wrap="square">
            <a:spAutoFit/>
          </a:bodyPr>
          <a:lstStyle/>
          <a:p>
            <a:pPr algn="ctr"/>
            <a:r>
              <a:rPr lang="zh-CN" altLang="en-US" sz="2000" b="1" dirty="0">
                <a:solidFill>
                  <a:srgbClr val="000000"/>
                </a:solidFill>
                <a:effectLst/>
                <a:latin typeface="FandolSong-Regular"/>
              </a:rPr>
              <a:t>不再针对问题进行抽象表征，而是响应外界的各种刺激和信号</a:t>
            </a:r>
            <a:endParaRPr lang="zh-CN" altLang="en-US" sz="2000" b="1" dirty="0"/>
          </a:p>
        </p:txBody>
      </p:sp>
      <p:sp>
        <p:nvSpPr>
          <p:cNvPr id="18" name="矩形: 圆角 25">
            <a:extLst>
              <a:ext uri="{FF2B5EF4-FFF2-40B4-BE49-F238E27FC236}">
                <a16:creationId xmlns:a16="http://schemas.microsoft.com/office/drawing/2014/main" id="{ACC46124-2900-CAEC-3BD4-0BFC84BF4425}"/>
              </a:ext>
            </a:extLst>
          </p:cNvPr>
          <p:cNvSpPr/>
          <p:nvPr/>
        </p:nvSpPr>
        <p:spPr>
          <a:xfrm>
            <a:off x="629477" y="5138897"/>
            <a:ext cx="6096000" cy="1096251"/>
          </a:xfrm>
          <a:prstGeom prst="roundRect">
            <a:avLst/>
          </a:prstGeom>
          <a:noFill/>
          <a:ln w="190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9" name="文本框 18">
            <a:extLst>
              <a:ext uri="{FF2B5EF4-FFF2-40B4-BE49-F238E27FC236}">
                <a16:creationId xmlns:a16="http://schemas.microsoft.com/office/drawing/2014/main" id="{0D2B294E-4FE4-7767-1059-FBDD4F01DD74}"/>
              </a:ext>
            </a:extLst>
          </p:cNvPr>
          <p:cNvSpPr txBox="1"/>
          <p:nvPr/>
        </p:nvSpPr>
        <p:spPr>
          <a:xfrm>
            <a:off x="7031933" y="2006046"/>
            <a:ext cx="4530590" cy="1422954"/>
          </a:xfrm>
          <a:prstGeom prst="rect">
            <a:avLst/>
          </a:prstGeom>
          <a:noFill/>
        </p:spPr>
        <p:txBody>
          <a:bodyPr wrap="square">
            <a:spAutoFit/>
          </a:bodyPr>
          <a:lstStyle/>
          <a:p>
            <a:pPr marL="342900" indent="-342900">
              <a:lnSpc>
                <a:spcPct val="150000"/>
              </a:lnSpc>
              <a:buFont typeface="Wingdings" panose="05000000000000000000" pitchFamily="2" charset="2"/>
              <a:buChar char="l"/>
            </a:pPr>
            <a:r>
              <a:rPr lang="zh-CN" altLang="en-US" sz="2000" b="0" dirty="0">
                <a:solidFill>
                  <a:srgbClr val="000000"/>
                </a:solidFill>
                <a:effectLst/>
                <a:latin typeface="+mn-ea"/>
              </a:rPr>
              <a:t>在 </a:t>
            </a:r>
            <a:r>
              <a:rPr lang="en-US" altLang="zh-CN" sz="2000" b="0" dirty="0">
                <a:solidFill>
                  <a:srgbClr val="000000"/>
                </a:solidFill>
                <a:effectLst/>
                <a:latin typeface="+mn-ea"/>
              </a:rPr>
              <a:t>ITF World 2023 </a:t>
            </a:r>
            <a:r>
              <a:rPr lang="zh-CN" altLang="en-US" sz="2000" b="0" dirty="0">
                <a:solidFill>
                  <a:srgbClr val="000000"/>
                </a:solidFill>
                <a:effectLst/>
                <a:latin typeface="+mn-ea"/>
              </a:rPr>
              <a:t>半导体大会上，</a:t>
            </a:r>
            <a:r>
              <a:rPr lang="en-US" altLang="zh-CN" sz="2000" b="0" dirty="0">
                <a:solidFill>
                  <a:srgbClr val="000000"/>
                </a:solidFill>
                <a:effectLst/>
                <a:latin typeface="+mn-ea"/>
              </a:rPr>
              <a:t>Nvidia CEO </a:t>
            </a:r>
            <a:r>
              <a:rPr lang="zh-CN" altLang="en-US" sz="2000" b="0" dirty="0">
                <a:solidFill>
                  <a:srgbClr val="000000"/>
                </a:solidFill>
                <a:effectLst/>
                <a:latin typeface="+mn-ea"/>
              </a:rPr>
              <a:t>黄仁勋曾表示，人工智能的下一个浪潮必将是具身智能。</a:t>
            </a:r>
            <a:endParaRPr lang="zh-CN" altLang="en-US" sz="2000" dirty="0">
              <a:latin typeface="+mn-ea"/>
            </a:endParaRPr>
          </a:p>
        </p:txBody>
      </p:sp>
      <p:pic>
        <p:nvPicPr>
          <p:cNvPr id="20" name="Picture 2" descr="腾讯在传感器上火力全开！打造属于机器人的触觉感官-电子工程专辑">
            <a:extLst>
              <a:ext uri="{FF2B5EF4-FFF2-40B4-BE49-F238E27FC236}">
                <a16:creationId xmlns:a16="http://schemas.microsoft.com/office/drawing/2014/main" id="{0A210691-4DF4-5A29-1238-C3A8C4AE35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22" r="3632"/>
          <a:stretch/>
        </p:blipFill>
        <p:spPr bwMode="auto">
          <a:xfrm>
            <a:off x="7247321" y="3581400"/>
            <a:ext cx="3612835" cy="2771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1787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9E3BC-4A0E-AD25-7451-B1714702266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AA099CC6-57E1-3EA4-EECA-37E6880DD511}"/>
              </a:ext>
            </a:extLst>
          </p:cNvPr>
          <p:cNvSpPr>
            <a:spLocks noGrp="1"/>
          </p:cNvSpPr>
          <p:nvPr>
            <p:ph type="title"/>
          </p:nvPr>
        </p:nvSpPr>
        <p:spPr/>
        <p:txBody>
          <a:bodyPr/>
          <a:lstStyle/>
          <a:p>
            <a:r>
              <a:rPr kumimoji="1" lang="en-US" altLang="zh-CN" dirty="0"/>
              <a:t>13.2.2 </a:t>
            </a:r>
            <a:r>
              <a:rPr kumimoji="1" lang="zh-CN" altLang="en-US" dirty="0"/>
              <a:t>具身智能</a:t>
            </a:r>
          </a:p>
        </p:txBody>
      </p:sp>
      <p:sp>
        <p:nvSpPr>
          <p:cNvPr id="4" name="文本框 3">
            <a:extLst>
              <a:ext uri="{FF2B5EF4-FFF2-40B4-BE49-F238E27FC236}">
                <a16:creationId xmlns:a16="http://schemas.microsoft.com/office/drawing/2014/main" id="{6E8FD2CC-8A64-9B27-9CB0-884D3A5480EF}"/>
              </a:ext>
            </a:extLst>
          </p:cNvPr>
          <p:cNvSpPr txBox="1"/>
          <p:nvPr/>
        </p:nvSpPr>
        <p:spPr>
          <a:xfrm>
            <a:off x="609598" y="889992"/>
            <a:ext cx="10230679" cy="461665"/>
          </a:xfrm>
          <a:prstGeom prst="rect">
            <a:avLst/>
          </a:prstGeom>
          <a:noFill/>
        </p:spPr>
        <p:txBody>
          <a:bodyPr wrap="square">
            <a:spAutoFit/>
          </a:bodyPr>
          <a:lstStyle/>
          <a:p>
            <a:pPr marL="342900" indent="-342900">
              <a:buFont typeface="Wingdings" panose="05000000000000000000" pitchFamily="2" charset="2"/>
              <a:buChar char="n"/>
            </a:pPr>
            <a:r>
              <a:rPr lang="zh-CN" altLang="en-US" sz="2400" b="1" dirty="0">
                <a:solidFill>
                  <a:srgbClr val="000000"/>
                </a:solidFill>
                <a:latin typeface="+mn-ea"/>
              </a:rPr>
              <a:t>具身智能发展前景：</a:t>
            </a:r>
          </a:p>
        </p:txBody>
      </p:sp>
      <p:sp>
        <p:nvSpPr>
          <p:cNvPr id="10" name="AutoShape 4" descr="An AI-powered intelligent travel assistant creating a travel itinerary for a user. The assistant is shown as a digital interface on a screen with icons and text. The interface displays selected travel destination, flight or train ticket options with timings, hotel and accommodation bookings, and estimated arrival time. Modern and sleek design, futuristic and user-friendly. Background includes elements like a globe or maps to emphasize travel.">
            <a:extLst>
              <a:ext uri="{FF2B5EF4-FFF2-40B4-BE49-F238E27FC236}">
                <a16:creationId xmlns:a16="http://schemas.microsoft.com/office/drawing/2014/main" id="{FB9A0648-4E35-7EA3-6F75-4E0E34624F4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文本框 11">
            <a:extLst>
              <a:ext uri="{FF2B5EF4-FFF2-40B4-BE49-F238E27FC236}">
                <a16:creationId xmlns:a16="http://schemas.microsoft.com/office/drawing/2014/main" id="{F38FACCF-C4BE-1900-4512-7319FF9F6B56}"/>
              </a:ext>
            </a:extLst>
          </p:cNvPr>
          <p:cNvSpPr txBox="1"/>
          <p:nvPr/>
        </p:nvSpPr>
        <p:spPr>
          <a:xfrm>
            <a:off x="622027" y="1298692"/>
            <a:ext cx="10833653" cy="1422441"/>
          </a:xfrm>
          <a:prstGeom prst="rect">
            <a:avLst/>
          </a:prstGeom>
          <a:noFill/>
        </p:spPr>
        <p:txBody>
          <a:bodyPr wrap="square">
            <a:spAutoFit/>
          </a:bodyPr>
          <a:lstStyle/>
          <a:p>
            <a:pPr>
              <a:lnSpc>
                <a:spcPct val="150000"/>
              </a:lnSpc>
            </a:pPr>
            <a:r>
              <a:rPr lang="zh-CN" altLang="en-US" sz="2000" b="0" dirty="0">
                <a:solidFill>
                  <a:srgbClr val="000000"/>
                </a:solidFill>
                <a:effectLst/>
                <a:latin typeface="FandolSong-Regular"/>
              </a:rPr>
              <a:t>具身智能作为人工智能技术和机器人技术的 集大成者，不仅代表了两大学科的前沿方向，同时也反映了两大学科的发展成 果与应用情况，在工业、康复、居家、科研、安防等领域有巨大应用潜能。</a:t>
            </a:r>
            <a:endParaRPr lang="zh-CN" altLang="en-US" sz="2000" dirty="0"/>
          </a:p>
        </p:txBody>
      </p:sp>
      <p:pic>
        <p:nvPicPr>
          <p:cNvPr id="3074" name="Picture 2" descr="图片">
            <a:extLst>
              <a:ext uri="{FF2B5EF4-FFF2-40B4-BE49-F238E27FC236}">
                <a16:creationId xmlns:a16="http://schemas.microsoft.com/office/drawing/2014/main" id="{18229261-0C26-F678-6CBB-112C80EE2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5297" y="2721133"/>
            <a:ext cx="4988807" cy="3607910"/>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a:extLst>
              <a:ext uri="{FF2B5EF4-FFF2-40B4-BE49-F238E27FC236}">
                <a16:creationId xmlns:a16="http://schemas.microsoft.com/office/drawing/2014/main" id="{DD4F0D39-40B9-E5E0-E932-47F2A59EFBA7}"/>
              </a:ext>
            </a:extLst>
          </p:cNvPr>
          <p:cNvSpPr txBox="1"/>
          <p:nvPr/>
        </p:nvSpPr>
        <p:spPr>
          <a:xfrm>
            <a:off x="314739" y="6396052"/>
            <a:ext cx="6096000" cy="307777"/>
          </a:xfrm>
          <a:prstGeom prst="rect">
            <a:avLst/>
          </a:prstGeom>
          <a:noFill/>
        </p:spPr>
        <p:txBody>
          <a:bodyPr wrap="square">
            <a:spAutoFit/>
          </a:bodyPr>
          <a:lstStyle/>
          <a:p>
            <a:r>
              <a:rPr lang="en-US" altLang="zh-CN" sz="1400" b="0" dirty="0">
                <a:solidFill>
                  <a:srgbClr val="000000"/>
                </a:solidFill>
                <a:effectLst/>
                <a:latin typeface="LMMono8-Regular"/>
              </a:rPr>
              <a:t>https://zhjw.cpd.com.cn/cxxf/624/t_1138384.html</a:t>
            </a:r>
            <a:endParaRPr lang="zh-CN" altLang="en-US" sz="4000" dirty="0"/>
          </a:p>
        </p:txBody>
      </p:sp>
      <p:sp>
        <p:nvSpPr>
          <p:cNvPr id="18" name="矩形 17">
            <a:extLst>
              <a:ext uri="{FF2B5EF4-FFF2-40B4-BE49-F238E27FC236}">
                <a16:creationId xmlns:a16="http://schemas.microsoft.com/office/drawing/2014/main" id="{5425FC5A-1FB6-636A-2703-CCBF214186C8}"/>
              </a:ext>
            </a:extLst>
          </p:cNvPr>
          <p:cNvSpPr/>
          <p:nvPr/>
        </p:nvSpPr>
        <p:spPr>
          <a:xfrm>
            <a:off x="1138877" y="2788141"/>
            <a:ext cx="4910739" cy="354090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9" name="文本框 18">
            <a:extLst>
              <a:ext uri="{FF2B5EF4-FFF2-40B4-BE49-F238E27FC236}">
                <a16:creationId xmlns:a16="http://schemas.microsoft.com/office/drawing/2014/main" id="{641F2D1A-0BA9-326C-1ECB-34662A4FFAD3}"/>
              </a:ext>
            </a:extLst>
          </p:cNvPr>
          <p:cNvSpPr txBox="1"/>
          <p:nvPr/>
        </p:nvSpPr>
        <p:spPr>
          <a:xfrm>
            <a:off x="1317762" y="3251691"/>
            <a:ext cx="4430077" cy="2862322"/>
          </a:xfrm>
          <a:prstGeom prst="rect">
            <a:avLst/>
          </a:prstGeom>
          <a:noFill/>
        </p:spPr>
        <p:txBody>
          <a:bodyPr wrap="square" rtlCol="0">
            <a:spAutoFit/>
          </a:bodyPr>
          <a:lstStyle/>
          <a:p>
            <a:pPr marL="0" lvl="1" algn="just"/>
            <a:r>
              <a:rPr lang="zh-CN" altLang="en-US" sz="2000" b="1" dirty="0"/>
              <a:t>仿生机器狗</a:t>
            </a:r>
            <a:r>
              <a:rPr lang="en-US" altLang="zh-CN" sz="2000" b="1" dirty="0"/>
              <a:t>: </a:t>
            </a:r>
            <a:r>
              <a:rPr lang="en-US" altLang="zh-CN" sz="2000" dirty="0">
                <a:latin typeface="Times New Roman" panose="02020603050405020304" pitchFamily="18" charset="0"/>
                <a:ea typeface="仿宋" panose="02010609060101010101" pitchFamily="49" charset="-122"/>
                <a:cs typeface="Times New Roman" panose="02020603050405020304" pitchFamily="18" charset="0"/>
              </a:rPr>
              <a:t>2024</a:t>
            </a:r>
            <a:r>
              <a:rPr lang="zh-CN" altLang="en-US" sz="2000" dirty="0">
                <a:latin typeface="Times New Roman" panose="02020603050405020304" pitchFamily="18" charset="0"/>
                <a:ea typeface="仿宋" panose="02010609060101010101" pitchFamily="49" charset="-122"/>
                <a:cs typeface="Times New Roman" panose="02020603050405020304" pitchFamily="18" charset="0"/>
              </a:rPr>
              <a:t>年 </a:t>
            </a:r>
            <a:r>
              <a:rPr lang="en-US" altLang="zh-CN" sz="2000" dirty="0">
                <a:latin typeface="Times New Roman" panose="02020603050405020304" pitchFamily="18" charset="0"/>
                <a:ea typeface="仿宋" panose="02010609060101010101" pitchFamily="49" charset="-122"/>
                <a:cs typeface="Times New Roman" panose="02020603050405020304" pitchFamily="18" charset="0"/>
              </a:rPr>
              <a:t>5</a:t>
            </a:r>
            <a:r>
              <a:rPr lang="zh-CN" altLang="en-US" sz="2000" dirty="0">
                <a:latin typeface="Times New Roman" panose="02020603050405020304" pitchFamily="18" charset="0"/>
                <a:ea typeface="仿宋" panose="02010609060101010101" pitchFamily="49" charset="-122"/>
                <a:cs typeface="Times New Roman" panose="02020603050405020304" pitchFamily="18" charset="0"/>
              </a:rPr>
              <a:t>月</a:t>
            </a:r>
            <a:r>
              <a:rPr lang="en-US" altLang="zh-CN" sz="2000" dirty="0">
                <a:latin typeface="Times New Roman" panose="02020603050405020304" pitchFamily="18" charset="0"/>
                <a:ea typeface="仿宋" panose="02010609060101010101" pitchFamily="49" charset="-122"/>
                <a:cs typeface="Times New Roman" panose="02020603050405020304" pitchFamily="18" charset="0"/>
              </a:rPr>
              <a:t>27</a:t>
            </a:r>
            <a:r>
              <a:rPr lang="zh-CN" altLang="en-US" sz="2000" dirty="0">
                <a:latin typeface="Times New Roman" panose="02020603050405020304" pitchFamily="18" charset="0"/>
                <a:ea typeface="仿宋" panose="02010609060101010101" pitchFamily="49" charset="-122"/>
                <a:cs typeface="Times New Roman" panose="02020603050405020304" pitchFamily="18" charset="0"/>
              </a:rPr>
              <a:t>日，绵阳公安科技活动周启动。在展示的警用装 备中，有这样一款“仿生机器狗”，其整合了陆地机器人载具、测绘系统、拾取系统、有毒有害检测系统、智能勘查系统于一体，可在操作人员的指导下完 成现场三维重建、危爆物品查找、有毒有害气体检测、易坍塌部位物证提取等 任务</a:t>
            </a:r>
          </a:p>
        </p:txBody>
      </p:sp>
    </p:spTree>
    <p:extLst>
      <p:ext uri="{BB962C8B-B14F-4D97-AF65-F5344CB8AC3E}">
        <p14:creationId xmlns:p14="http://schemas.microsoft.com/office/powerpoint/2010/main" val="1452678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4A6C8-A15C-41A9-B875-A36C8F0E0F98}"/>
            </a:ext>
          </a:extLst>
        </p:cNvPr>
        <p:cNvGrpSpPr/>
        <p:nvPr/>
      </p:nvGrpSpPr>
      <p:grpSpPr>
        <a:xfrm>
          <a:off x="0" y="0"/>
          <a:ext cx="0" cy="0"/>
          <a:chOff x="0" y="0"/>
          <a:chExt cx="0" cy="0"/>
        </a:xfrm>
      </p:grpSpPr>
      <p:sp>
        <p:nvSpPr>
          <p:cNvPr id="17" name="object 3">
            <a:extLst>
              <a:ext uri="{FF2B5EF4-FFF2-40B4-BE49-F238E27FC236}">
                <a16:creationId xmlns:a16="http://schemas.microsoft.com/office/drawing/2014/main" id="{BAC3C3EA-6DF7-CA12-B785-B800F27FA645}"/>
              </a:ext>
            </a:extLst>
          </p:cNvPr>
          <p:cNvSpPr txBox="1">
            <a:spLocks noGrp="1"/>
          </p:cNvSpPr>
          <p:nvPr>
            <p:ph type="title"/>
          </p:nvPr>
        </p:nvSpPr>
        <p:spPr>
          <a:xfrm>
            <a:off x="756263" y="948991"/>
            <a:ext cx="10112188" cy="6484019"/>
          </a:xfrm>
          <a:prstGeom prst="rect">
            <a:avLst/>
          </a:prstGeom>
        </p:spPr>
        <p:txBody>
          <a:bodyPr vert="horz" wrap="square" lIns="0" tIns="15240" rIns="0" bIns="0" rtlCol="0" anchor="ctr" anchorCtr="0">
            <a:spAutoFit/>
          </a:bodyPr>
          <a:lstStyle/>
          <a:p>
            <a:pPr>
              <a:lnSpc>
                <a:spcPct val="150000"/>
              </a:lnSpc>
              <a:tabLst>
                <a:tab pos="425958" algn="l"/>
                <a:tab pos="426720" algn="l"/>
              </a:tabLst>
            </a:pPr>
            <a:r>
              <a:rPr lang="en-US" altLang="zh-CN" sz="2800" dirty="0">
                <a:latin typeface="微软雅黑" panose="020B0503020204020204" pitchFamily="34" charset="-122"/>
                <a:ea typeface="微软雅黑" panose="020B0503020204020204" pitchFamily="34" charset="-122"/>
              </a:rPr>
              <a:t>13.1 </a:t>
            </a:r>
            <a:r>
              <a:rPr lang="zh-CN" altLang="en-US" sz="2800" dirty="0">
                <a:latin typeface="微软雅黑" panose="020B0503020204020204" pitchFamily="34" charset="-122"/>
                <a:ea typeface="微软雅黑" panose="020B0503020204020204" pitchFamily="34" charset="-122"/>
              </a:rPr>
              <a:t>概述</a:t>
            </a:r>
            <a:br>
              <a:rPr lang="en-US" altLang="zh-CN" sz="2800" b="1" dirty="0">
                <a:solidFill>
                  <a:srgbClr val="0070C0"/>
                </a:solidFill>
                <a:latin typeface="微软雅黑" panose="020B0503020204020204" pitchFamily="34" charset="-122"/>
                <a:ea typeface="微软雅黑" panose="020B0503020204020204" pitchFamily="34" charset="-122"/>
              </a:rPr>
            </a:br>
            <a:r>
              <a:rPr lang="en-US" altLang="zh-CN" sz="2800" b="1" dirty="0">
                <a:solidFill>
                  <a:srgbClr val="0070C0"/>
                </a:solidFill>
                <a:latin typeface="微软雅黑" panose="020B0503020204020204" pitchFamily="34" charset="-122"/>
                <a:ea typeface="微软雅黑" panose="020B0503020204020204" pitchFamily="34" charset="-122"/>
              </a:rPr>
              <a:t>13.2 </a:t>
            </a:r>
            <a:r>
              <a:rPr lang="zh-CN" altLang="en-US" sz="2800" b="1" dirty="0">
                <a:latin typeface="微软雅黑" panose="020B0503020204020204" pitchFamily="34" charset="-122"/>
                <a:ea typeface="微软雅黑" panose="020B0503020204020204" pitchFamily="34" charset="-122"/>
              </a:rPr>
              <a:t>基于大模型的智能体和具身智能</a:t>
            </a:r>
            <a:br>
              <a:rPr lang="en-US" altLang="zh-CN" sz="2800" b="1" dirty="0">
                <a:solidFill>
                  <a:srgbClr val="0070C0"/>
                </a:solidFill>
                <a:latin typeface="微软雅黑" panose="020B0503020204020204" pitchFamily="34" charset="-122"/>
                <a:ea typeface="微软雅黑" panose="020B0503020204020204" pitchFamily="34" charset="-122"/>
              </a:rPr>
            </a:br>
            <a:r>
              <a:rPr lang="en-US" altLang="zh-CN" sz="2800" dirty="0">
                <a:solidFill>
                  <a:srgbClr val="C67406"/>
                </a:solidFill>
                <a:latin typeface="微软雅黑" panose="020B0503020204020204" pitchFamily="34" charset="-122"/>
                <a:ea typeface="微软雅黑" panose="020B0503020204020204" pitchFamily="34" charset="-122"/>
              </a:rPr>
              <a:t>13.3 </a:t>
            </a:r>
            <a:r>
              <a:rPr lang="zh-CN" altLang="en-US" sz="2800" dirty="0">
                <a:solidFill>
                  <a:srgbClr val="C67406"/>
                </a:solidFill>
                <a:latin typeface="微软雅黑" panose="020B0503020204020204" pitchFamily="34" charset="-122"/>
                <a:ea typeface="微软雅黑" panose="020B0503020204020204" pitchFamily="34" charset="-122"/>
              </a:rPr>
              <a:t>大模型垂直领域应用</a:t>
            </a:r>
            <a:br>
              <a:rPr lang="en-US" altLang="zh-CN" sz="2800" dirty="0">
                <a:solidFill>
                  <a:srgbClr val="C67406"/>
                </a:solidFill>
                <a:latin typeface="微软雅黑" panose="020B0503020204020204" pitchFamily="34" charset="-122"/>
                <a:ea typeface="微软雅黑" panose="020B0503020204020204" pitchFamily="34" charset="-122"/>
              </a:rPr>
            </a:br>
            <a:r>
              <a:rPr lang="en-US" altLang="zh-CN" sz="2800" dirty="0">
                <a:solidFill>
                  <a:srgbClr val="C67406"/>
                </a:solidFill>
                <a:latin typeface="微软雅黑" panose="020B0503020204020204" pitchFamily="34" charset="-122"/>
                <a:ea typeface="微软雅黑" panose="020B0503020204020204" pitchFamily="34" charset="-122"/>
              </a:rPr>
              <a:t>    13.3.1 </a:t>
            </a:r>
            <a:r>
              <a:rPr lang="zh-CN" altLang="en-US" sz="2800" dirty="0">
                <a:solidFill>
                  <a:srgbClr val="C67406"/>
                </a:solidFill>
                <a:latin typeface="微软雅黑" panose="020B0503020204020204" pitchFamily="34" charset="-122"/>
                <a:ea typeface="微软雅黑" panose="020B0503020204020204" pitchFamily="34" charset="-122"/>
              </a:rPr>
              <a:t>金融</a:t>
            </a:r>
            <a:br>
              <a:rPr lang="en-US" altLang="zh-CN" sz="2800" dirty="0">
                <a:solidFill>
                  <a:srgbClr val="C67406"/>
                </a:solidFill>
                <a:latin typeface="微软雅黑" panose="020B0503020204020204" pitchFamily="34" charset="-122"/>
                <a:ea typeface="微软雅黑" panose="020B0503020204020204" pitchFamily="34" charset="-122"/>
              </a:rPr>
            </a:br>
            <a:r>
              <a:rPr lang="en-US" altLang="zh-CN" sz="2800" dirty="0">
                <a:solidFill>
                  <a:srgbClr val="C67406"/>
                </a:solidFill>
                <a:latin typeface="微软雅黑" panose="020B0503020204020204" pitchFamily="34" charset="-122"/>
                <a:ea typeface="微软雅黑" panose="020B0503020204020204" pitchFamily="34" charset="-122"/>
              </a:rPr>
              <a:t>    13.3.2</a:t>
            </a:r>
            <a:r>
              <a:rPr lang="zh-CN" altLang="en-US" sz="2800" dirty="0">
                <a:solidFill>
                  <a:srgbClr val="C67406"/>
                </a:solidFill>
                <a:latin typeface="微软雅黑" panose="020B0503020204020204" pitchFamily="34" charset="-122"/>
                <a:ea typeface="微软雅黑" panose="020B0503020204020204" pitchFamily="34" charset="-122"/>
              </a:rPr>
              <a:t> 法律</a:t>
            </a:r>
            <a:br>
              <a:rPr lang="en-US" altLang="zh-CN" sz="2800" dirty="0">
                <a:solidFill>
                  <a:srgbClr val="C67406"/>
                </a:solidFill>
                <a:latin typeface="微软雅黑" panose="020B0503020204020204" pitchFamily="34" charset="-122"/>
                <a:ea typeface="微软雅黑" panose="020B0503020204020204" pitchFamily="34" charset="-122"/>
              </a:rPr>
            </a:br>
            <a:r>
              <a:rPr lang="en-US" altLang="zh-CN" sz="2800" dirty="0">
                <a:solidFill>
                  <a:srgbClr val="C67406"/>
                </a:solidFill>
                <a:latin typeface="微软雅黑" panose="020B0503020204020204" pitchFamily="34" charset="-122"/>
                <a:ea typeface="微软雅黑" panose="020B0503020204020204" pitchFamily="34" charset="-122"/>
              </a:rPr>
              <a:t>    13.3.3 </a:t>
            </a:r>
            <a:r>
              <a:rPr lang="zh-CN" altLang="en-US" sz="2800" dirty="0">
                <a:solidFill>
                  <a:srgbClr val="C67406"/>
                </a:solidFill>
                <a:latin typeface="微软雅黑" panose="020B0503020204020204" pitchFamily="34" charset="-122"/>
                <a:ea typeface="微软雅黑" panose="020B0503020204020204" pitchFamily="34" charset="-122"/>
              </a:rPr>
              <a:t>旅游</a:t>
            </a:r>
            <a:br>
              <a:rPr lang="en-US" altLang="zh-CN" sz="2800" dirty="0">
                <a:solidFill>
                  <a:srgbClr val="C67406"/>
                </a:solidFill>
                <a:latin typeface="微软雅黑" panose="020B0503020204020204" pitchFamily="34" charset="-122"/>
                <a:ea typeface="微软雅黑" panose="020B0503020204020204" pitchFamily="34" charset="-122"/>
              </a:rPr>
            </a:br>
            <a:r>
              <a:rPr lang="en-US" altLang="zh-CN" sz="2800" dirty="0">
                <a:solidFill>
                  <a:srgbClr val="C67406"/>
                </a:solidFill>
                <a:latin typeface="微软雅黑" panose="020B0503020204020204" pitchFamily="34" charset="-122"/>
                <a:ea typeface="微软雅黑" panose="020B0503020204020204" pitchFamily="34" charset="-122"/>
              </a:rPr>
              <a:t>    13.3.4 </a:t>
            </a:r>
            <a:r>
              <a:rPr lang="zh-CN" altLang="en-US" sz="2800" dirty="0">
                <a:solidFill>
                  <a:srgbClr val="C67406"/>
                </a:solidFill>
                <a:latin typeface="微软雅黑" panose="020B0503020204020204" pitchFamily="34" charset="-122"/>
                <a:ea typeface="微软雅黑" panose="020B0503020204020204" pitchFamily="34" charset="-122"/>
              </a:rPr>
              <a:t>医疗</a:t>
            </a:r>
            <a:br>
              <a:rPr lang="en-US" altLang="zh-CN" sz="2800" b="1" dirty="0">
                <a:solidFill>
                  <a:srgbClr val="0070C0"/>
                </a:solidFill>
                <a:latin typeface="微软雅黑" panose="020B0503020204020204" pitchFamily="34" charset="-122"/>
                <a:ea typeface="微软雅黑" panose="020B0503020204020204" pitchFamily="34" charset="-122"/>
              </a:rPr>
            </a:br>
            <a:r>
              <a:rPr lang="en-US" altLang="zh-CN" sz="2800" dirty="0">
                <a:solidFill>
                  <a:srgbClr val="0070C0"/>
                </a:solidFill>
                <a:latin typeface="微软雅黑" panose="020B0503020204020204" pitchFamily="34" charset="-122"/>
                <a:ea typeface="微软雅黑" panose="020B0503020204020204" pitchFamily="34" charset="-122"/>
              </a:rPr>
              <a:t>13.4</a:t>
            </a:r>
            <a:r>
              <a:rPr lang="zh-CN" altLang="en-US" sz="2800" dirty="0">
                <a:solidFill>
                  <a:srgbClr val="0070C0"/>
                </a:solidFill>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大模型的挑战与局限</a:t>
            </a:r>
            <a:br>
              <a:rPr lang="en-US" altLang="zh-CN" sz="2800" dirty="0">
                <a:solidFill>
                  <a:srgbClr val="0070C0"/>
                </a:solidFill>
                <a:latin typeface="微软雅黑" panose="020B0503020204020204" pitchFamily="34" charset="-122"/>
                <a:ea typeface="微软雅黑" panose="020B0503020204020204" pitchFamily="34" charset="-122"/>
              </a:rPr>
            </a:br>
            <a:r>
              <a:rPr lang="en-US" altLang="zh-CN" sz="2800" dirty="0">
                <a:solidFill>
                  <a:srgbClr val="0070C0"/>
                </a:solidFill>
                <a:latin typeface="微软雅黑" panose="020B0503020204020204" pitchFamily="34" charset="-122"/>
                <a:ea typeface="微软雅黑" panose="020B0503020204020204" pitchFamily="34" charset="-122"/>
              </a:rPr>
              <a:t>13.5 </a:t>
            </a:r>
            <a:r>
              <a:rPr lang="zh-CN" altLang="en-US" sz="2800" dirty="0">
                <a:solidFill>
                  <a:srgbClr val="0070C0"/>
                </a:solidFill>
                <a:latin typeface="微软雅黑" panose="020B0503020204020204" pitchFamily="34" charset="-122"/>
                <a:ea typeface="微软雅黑" panose="020B0503020204020204" pitchFamily="34" charset="-122"/>
              </a:rPr>
              <a:t>大模型</a:t>
            </a:r>
            <a:r>
              <a:rPr lang="zh-CN" altLang="en-US" sz="2800" dirty="0">
                <a:latin typeface="微软雅黑" panose="020B0503020204020204" pitchFamily="34" charset="-122"/>
                <a:ea typeface="微软雅黑" panose="020B0503020204020204" pitchFamily="34" charset="-122"/>
              </a:rPr>
              <a:t>的社会影响</a:t>
            </a:r>
            <a:br>
              <a:rPr lang="en-US" altLang="zh-CN" sz="3200" dirty="0">
                <a:solidFill>
                  <a:srgbClr val="0070C0"/>
                </a:solidFill>
                <a:latin typeface="微软雅黑" panose="020B0503020204020204" pitchFamily="34" charset="-122"/>
                <a:ea typeface="微软雅黑" panose="020B0503020204020204" pitchFamily="34" charset="-122"/>
              </a:rPr>
            </a:br>
            <a:r>
              <a:rPr lang="en-US" altLang="zh-CN" sz="3200" dirty="0">
                <a:solidFill>
                  <a:srgbClr val="0070C0"/>
                </a:solidFill>
                <a:latin typeface="微软雅黑" panose="020B0503020204020204" pitchFamily="34" charset="-122"/>
                <a:ea typeface="微软雅黑" panose="020B0503020204020204" pitchFamily="34" charset="-122"/>
              </a:rPr>
              <a:t>   </a:t>
            </a:r>
            <a:endParaRPr lang="zh-CN" altLang="en-US" sz="3200" dirty="0">
              <a:solidFill>
                <a:srgbClr val="0070C0"/>
              </a:solidFill>
              <a:latin typeface="微软雅黑" panose="020B0503020204020204" pitchFamily="34" charset="-122"/>
              <a:ea typeface="微软雅黑" panose="020B0503020204020204" pitchFamily="34" charset="-122"/>
            </a:endParaRPr>
          </a:p>
        </p:txBody>
      </p:sp>
      <p:sp>
        <p:nvSpPr>
          <p:cNvPr id="6" name="object 3">
            <a:extLst>
              <a:ext uri="{FF2B5EF4-FFF2-40B4-BE49-F238E27FC236}">
                <a16:creationId xmlns:a16="http://schemas.microsoft.com/office/drawing/2014/main" id="{548AACF6-C9BA-C5F9-454C-B75D8A884B26}"/>
              </a:ext>
            </a:extLst>
          </p:cNvPr>
          <p:cNvSpPr txBox="1">
            <a:spLocks/>
          </p:cNvSpPr>
          <p:nvPr/>
        </p:nvSpPr>
        <p:spPr>
          <a:xfrm>
            <a:off x="643619" y="301090"/>
            <a:ext cx="6672072" cy="613694"/>
          </a:xfrm>
          <a:prstGeom prst="rect">
            <a:avLst/>
          </a:prstGeom>
        </p:spPr>
        <p:txBody>
          <a:bodyPr vert="horz" wrap="square" lIns="0" tIns="1524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5240">
              <a:spcBef>
                <a:spcPts val="120"/>
              </a:spcBef>
            </a:pPr>
            <a:r>
              <a:rPr lang="zh-CN" altLang="en-US" sz="4320" b="1" dirty="0">
                <a:solidFill>
                  <a:srgbClr val="0070C0"/>
                </a:solidFill>
                <a:latin typeface="微软雅黑" panose="020B0503020204020204" pitchFamily="34" charset="-122"/>
                <a:ea typeface="微软雅黑" panose="020B0503020204020204" pitchFamily="34" charset="-122"/>
              </a:rPr>
              <a:t>目录</a:t>
            </a:r>
          </a:p>
        </p:txBody>
      </p:sp>
    </p:spTree>
    <p:extLst>
      <p:ext uri="{BB962C8B-B14F-4D97-AF65-F5344CB8AC3E}">
        <p14:creationId xmlns:p14="http://schemas.microsoft.com/office/powerpoint/2010/main" val="2559686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64BA41-9C62-5D4E-8B9A-CC5E94AFE319}"/>
              </a:ext>
            </a:extLst>
          </p:cNvPr>
          <p:cNvSpPr>
            <a:spLocks noGrp="1"/>
          </p:cNvSpPr>
          <p:nvPr>
            <p:ph type="title"/>
          </p:nvPr>
        </p:nvSpPr>
        <p:spPr/>
        <p:txBody>
          <a:bodyPr/>
          <a:lstStyle/>
          <a:p>
            <a:r>
              <a:rPr kumimoji="1" lang="en-US" altLang="zh-CN" dirty="0"/>
              <a:t>13.3.1 </a:t>
            </a:r>
            <a:r>
              <a:rPr kumimoji="1" lang="zh-CN" altLang="en-US" dirty="0"/>
              <a:t>金融</a:t>
            </a:r>
          </a:p>
        </p:txBody>
      </p:sp>
      <p:sp>
        <p:nvSpPr>
          <p:cNvPr id="4" name="文本框 3">
            <a:extLst>
              <a:ext uri="{FF2B5EF4-FFF2-40B4-BE49-F238E27FC236}">
                <a16:creationId xmlns:a16="http://schemas.microsoft.com/office/drawing/2014/main" id="{7FA24344-B704-B25D-38A3-C5E356CDF240}"/>
              </a:ext>
            </a:extLst>
          </p:cNvPr>
          <p:cNvSpPr txBox="1"/>
          <p:nvPr/>
        </p:nvSpPr>
        <p:spPr>
          <a:xfrm>
            <a:off x="1210378" y="1582015"/>
            <a:ext cx="8766315" cy="1884106"/>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en-US" sz="2000" b="1" dirty="0"/>
              <a:t>资源配置</a:t>
            </a:r>
            <a:r>
              <a:rPr lang="zh-CN" altLang="en-US" sz="2000" dirty="0"/>
              <a:t>：优化资金流动和投资分配。</a:t>
            </a:r>
          </a:p>
          <a:p>
            <a:pPr marL="342900" indent="-342900">
              <a:lnSpc>
                <a:spcPct val="150000"/>
              </a:lnSpc>
              <a:buFont typeface="Wingdings" panose="05000000000000000000" pitchFamily="2" charset="2"/>
              <a:buChar char="Ø"/>
            </a:pPr>
            <a:r>
              <a:rPr lang="zh-CN" altLang="en-US" sz="2000" b="1" dirty="0"/>
              <a:t>风险管理</a:t>
            </a:r>
            <a:r>
              <a:rPr lang="zh-CN" altLang="en-US" sz="2000" dirty="0"/>
              <a:t>：识别、评估和控制金融风险。</a:t>
            </a:r>
          </a:p>
          <a:p>
            <a:pPr marL="342900" indent="-342900">
              <a:lnSpc>
                <a:spcPct val="150000"/>
              </a:lnSpc>
              <a:buFont typeface="Wingdings" panose="05000000000000000000" pitchFamily="2" charset="2"/>
              <a:buChar char="Ø"/>
            </a:pPr>
            <a:r>
              <a:rPr lang="zh-CN" altLang="en-US" sz="2000" b="1" dirty="0"/>
              <a:t>支付清算</a:t>
            </a:r>
            <a:r>
              <a:rPr lang="zh-CN" altLang="en-US" sz="2000" dirty="0"/>
              <a:t>：促进高效和安全的资金转移与结算。</a:t>
            </a:r>
          </a:p>
          <a:p>
            <a:pPr marL="342900" indent="-342900">
              <a:lnSpc>
                <a:spcPct val="150000"/>
              </a:lnSpc>
              <a:buFont typeface="Wingdings" panose="05000000000000000000" pitchFamily="2" charset="2"/>
              <a:buChar char="Ø"/>
            </a:pPr>
            <a:r>
              <a:rPr lang="zh-CN" altLang="en-US" sz="2000" b="1" dirty="0"/>
              <a:t>金融创新</a:t>
            </a:r>
            <a:r>
              <a:rPr lang="zh-CN" altLang="en-US" sz="2000" dirty="0"/>
              <a:t>：开发新型金融产品和服务，推动行业发展。</a:t>
            </a:r>
          </a:p>
        </p:txBody>
      </p:sp>
      <p:sp>
        <p:nvSpPr>
          <p:cNvPr id="6" name="文本框 5">
            <a:extLst>
              <a:ext uri="{FF2B5EF4-FFF2-40B4-BE49-F238E27FC236}">
                <a16:creationId xmlns:a16="http://schemas.microsoft.com/office/drawing/2014/main" id="{02F37E20-E038-D1B5-DB62-1D5F6688CDD2}"/>
              </a:ext>
            </a:extLst>
          </p:cNvPr>
          <p:cNvSpPr txBox="1"/>
          <p:nvPr/>
        </p:nvSpPr>
        <p:spPr>
          <a:xfrm>
            <a:off x="1210378" y="4543956"/>
            <a:ext cx="9049041" cy="1704954"/>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zh-CN" altLang="en-US" b="1" dirty="0"/>
              <a:t>风险管理与预测</a:t>
            </a:r>
            <a:r>
              <a:rPr lang="zh-CN" altLang="en-US" dirty="0"/>
              <a:t>：通过深度学习和数据分析，更精准地预测市场风险和波动。</a:t>
            </a:r>
          </a:p>
          <a:p>
            <a:pPr marL="285750" indent="-285750">
              <a:lnSpc>
                <a:spcPct val="150000"/>
              </a:lnSpc>
              <a:buFont typeface="Wingdings" panose="05000000000000000000" pitchFamily="2" charset="2"/>
              <a:buChar char="Ø"/>
            </a:pPr>
            <a:r>
              <a:rPr lang="zh-CN" altLang="en-US" b="1" dirty="0"/>
              <a:t>自然语言处理与文本分析</a:t>
            </a:r>
            <a:r>
              <a:rPr lang="zh-CN" altLang="en-US" dirty="0"/>
              <a:t>：提升对市场趋势、新闻、客户反馈等的理解。</a:t>
            </a:r>
          </a:p>
          <a:p>
            <a:pPr marL="285750" indent="-285750">
              <a:lnSpc>
                <a:spcPct val="150000"/>
              </a:lnSpc>
              <a:buFont typeface="Wingdings" panose="05000000000000000000" pitchFamily="2" charset="2"/>
              <a:buChar char="Ø"/>
            </a:pPr>
            <a:r>
              <a:rPr lang="zh-CN" altLang="en-US" b="1" dirty="0"/>
              <a:t>智能问答系统与客户服务</a:t>
            </a:r>
            <a:r>
              <a:rPr lang="zh-CN" altLang="en-US" dirty="0"/>
              <a:t>：提高客户服务效率，提供个性化咨询。</a:t>
            </a:r>
          </a:p>
          <a:p>
            <a:pPr marL="285750" indent="-285750">
              <a:lnSpc>
                <a:spcPct val="150000"/>
              </a:lnSpc>
              <a:buFont typeface="Wingdings" panose="05000000000000000000" pitchFamily="2" charset="2"/>
              <a:buChar char="Ø"/>
            </a:pPr>
            <a:r>
              <a:rPr lang="zh-CN" altLang="en-US" b="1" dirty="0"/>
              <a:t>金融产品推荐与个性化服务</a:t>
            </a:r>
            <a:r>
              <a:rPr lang="zh-CN" altLang="en-US" dirty="0"/>
              <a:t>：根据客户行为和偏好，定制金融产品和服务。</a:t>
            </a:r>
          </a:p>
        </p:txBody>
      </p:sp>
      <p:sp>
        <p:nvSpPr>
          <p:cNvPr id="8" name="文本框 7">
            <a:extLst>
              <a:ext uri="{FF2B5EF4-FFF2-40B4-BE49-F238E27FC236}">
                <a16:creationId xmlns:a16="http://schemas.microsoft.com/office/drawing/2014/main" id="{E5718EF2-FCA1-C28F-2C7A-E09DAC78D2E0}"/>
              </a:ext>
            </a:extLst>
          </p:cNvPr>
          <p:cNvSpPr txBox="1"/>
          <p:nvPr/>
        </p:nvSpPr>
        <p:spPr>
          <a:xfrm>
            <a:off x="8063607" y="1582015"/>
            <a:ext cx="3971266" cy="2120452"/>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zh-CN" altLang="en-US" dirty="0"/>
              <a:t>增强金融机构对市场动态的理解。</a:t>
            </a:r>
          </a:p>
          <a:p>
            <a:pPr marL="285750" indent="-285750">
              <a:lnSpc>
                <a:spcPct val="150000"/>
              </a:lnSpc>
              <a:buFont typeface="Wingdings" panose="05000000000000000000" pitchFamily="2" charset="2"/>
              <a:buChar char="Ø"/>
            </a:pPr>
            <a:r>
              <a:rPr lang="zh-CN" altLang="en-US" dirty="0"/>
              <a:t>提高业务效率、盈利能力，优化客户体验。</a:t>
            </a:r>
          </a:p>
          <a:p>
            <a:pPr marL="285750" indent="-285750">
              <a:lnSpc>
                <a:spcPct val="150000"/>
              </a:lnSpc>
              <a:buFont typeface="Wingdings" panose="05000000000000000000" pitchFamily="2" charset="2"/>
              <a:buChar char="Ø"/>
            </a:pPr>
            <a:r>
              <a:rPr lang="zh-CN" altLang="en-US" dirty="0"/>
              <a:t>在金融服务领域应用前景广阔，对行业的未来发展具有深远影响。</a:t>
            </a:r>
          </a:p>
        </p:txBody>
      </p:sp>
      <p:sp>
        <p:nvSpPr>
          <p:cNvPr id="11" name="文本框 10">
            <a:extLst>
              <a:ext uri="{FF2B5EF4-FFF2-40B4-BE49-F238E27FC236}">
                <a16:creationId xmlns:a16="http://schemas.microsoft.com/office/drawing/2014/main" id="{E1BFC0A5-7BF3-AEE5-1FE9-C9308D0B039B}"/>
              </a:ext>
            </a:extLst>
          </p:cNvPr>
          <p:cNvSpPr txBox="1"/>
          <p:nvPr/>
        </p:nvSpPr>
        <p:spPr>
          <a:xfrm>
            <a:off x="775789" y="1034307"/>
            <a:ext cx="6361042" cy="461665"/>
          </a:xfrm>
          <a:prstGeom prst="rect">
            <a:avLst/>
          </a:prstGeom>
          <a:noFill/>
        </p:spPr>
        <p:txBody>
          <a:bodyPr wrap="square">
            <a:spAutoFit/>
          </a:bodyPr>
          <a:lstStyle/>
          <a:p>
            <a:pPr marL="342900" indent="-342900">
              <a:buFont typeface="Wingdings" panose="05000000000000000000" pitchFamily="2" charset="2"/>
              <a:buChar char="n"/>
            </a:pPr>
            <a:r>
              <a:rPr lang="zh-CN" altLang="en-US" sz="2400" b="1" dirty="0"/>
              <a:t>金融行业的主要职能：</a:t>
            </a:r>
            <a:endParaRPr lang="zh-CN" altLang="en-US" sz="2400" dirty="0"/>
          </a:p>
        </p:txBody>
      </p:sp>
      <p:sp>
        <p:nvSpPr>
          <p:cNvPr id="13" name="文本框 12">
            <a:extLst>
              <a:ext uri="{FF2B5EF4-FFF2-40B4-BE49-F238E27FC236}">
                <a16:creationId xmlns:a16="http://schemas.microsoft.com/office/drawing/2014/main" id="{B30E03F0-72D7-071D-99A3-2D2B90722E43}"/>
              </a:ext>
            </a:extLst>
          </p:cNvPr>
          <p:cNvSpPr txBox="1"/>
          <p:nvPr/>
        </p:nvSpPr>
        <p:spPr>
          <a:xfrm>
            <a:off x="775789" y="3873255"/>
            <a:ext cx="6311348" cy="461665"/>
          </a:xfrm>
          <a:prstGeom prst="rect">
            <a:avLst/>
          </a:prstGeom>
          <a:noFill/>
        </p:spPr>
        <p:txBody>
          <a:bodyPr wrap="square">
            <a:spAutoFit/>
          </a:bodyPr>
          <a:lstStyle/>
          <a:p>
            <a:pPr marL="342900" indent="-342900">
              <a:buFont typeface="Wingdings" panose="05000000000000000000" pitchFamily="2" charset="2"/>
              <a:buChar char="n"/>
            </a:pPr>
            <a:r>
              <a:rPr lang="zh-CN" altLang="en-US" sz="2400" b="1" dirty="0"/>
              <a:t>思考：</a:t>
            </a:r>
            <a:r>
              <a:rPr lang="en-US" altLang="zh-CN" sz="2400" b="1" dirty="0"/>
              <a:t>AGI</a:t>
            </a:r>
            <a:r>
              <a:rPr lang="zh-CN" altLang="en-US" sz="2400" b="1" dirty="0"/>
              <a:t>在金融领域的应用有哪些？</a:t>
            </a:r>
            <a:endParaRPr lang="zh-CN" altLang="en-US" sz="2400" dirty="0"/>
          </a:p>
        </p:txBody>
      </p:sp>
      <p:sp>
        <p:nvSpPr>
          <p:cNvPr id="14" name="文本框 13">
            <a:extLst>
              <a:ext uri="{FF2B5EF4-FFF2-40B4-BE49-F238E27FC236}">
                <a16:creationId xmlns:a16="http://schemas.microsoft.com/office/drawing/2014/main" id="{7299CD6A-368B-6FAF-3990-0E8EBBCC27ED}"/>
              </a:ext>
            </a:extLst>
          </p:cNvPr>
          <p:cNvSpPr txBox="1"/>
          <p:nvPr/>
        </p:nvSpPr>
        <p:spPr>
          <a:xfrm>
            <a:off x="7756372" y="1034307"/>
            <a:ext cx="6311348" cy="461665"/>
          </a:xfrm>
          <a:prstGeom prst="rect">
            <a:avLst/>
          </a:prstGeom>
          <a:noFill/>
        </p:spPr>
        <p:txBody>
          <a:bodyPr wrap="square">
            <a:spAutoFit/>
          </a:bodyPr>
          <a:lstStyle/>
          <a:p>
            <a:pPr marL="342900" indent="-342900">
              <a:buFont typeface="Wingdings" panose="05000000000000000000" pitchFamily="2" charset="2"/>
              <a:buChar char="n"/>
            </a:pPr>
            <a:r>
              <a:rPr lang="zh-CN" altLang="en-US" sz="2400" b="1" dirty="0"/>
              <a:t>探讨：</a:t>
            </a:r>
            <a:r>
              <a:rPr lang="en-US" altLang="zh-CN" sz="2400" b="1" dirty="0"/>
              <a:t>AGI</a:t>
            </a:r>
            <a:r>
              <a:rPr lang="zh-CN" altLang="en-US" sz="2400" b="1" dirty="0"/>
              <a:t>的优势？</a:t>
            </a:r>
            <a:endParaRPr lang="zh-CN" altLang="en-US" sz="2400" dirty="0"/>
          </a:p>
        </p:txBody>
      </p:sp>
      <p:pic>
        <p:nvPicPr>
          <p:cNvPr id="15" name="图形 14" descr="一个灯泡">
            <a:extLst>
              <a:ext uri="{FF2B5EF4-FFF2-40B4-BE49-F238E27FC236}">
                <a16:creationId xmlns:a16="http://schemas.microsoft.com/office/drawing/2014/main" id="{E2AC1177-3484-0603-0114-3B5F3E0E490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23488" y="3429000"/>
            <a:ext cx="1230173" cy="1230173"/>
          </a:xfrm>
          <a:prstGeom prst="rect">
            <a:avLst/>
          </a:prstGeom>
        </p:spPr>
      </p:pic>
    </p:spTree>
    <p:extLst>
      <p:ext uri="{BB962C8B-B14F-4D97-AF65-F5344CB8AC3E}">
        <p14:creationId xmlns:p14="http://schemas.microsoft.com/office/powerpoint/2010/main" val="3213568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41098-8CE0-DDED-2559-50D5844F507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AC12151-4024-43E3-20C3-673CA4E75848}"/>
              </a:ext>
            </a:extLst>
          </p:cNvPr>
          <p:cNvSpPr>
            <a:spLocks noGrp="1"/>
          </p:cNvSpPr>
          <p:nvPr>
            <p:ph type="title"/>
          </p:nvPr>
        </p:nvSpPr>
        <p:spPr>
          <a:xfrm>
            <a:off x="486480" y="226800"/>
            <a:ext cx="10969200" cy="705600"/>
          </a:xfrm>
        </p:spPr>
        <p:txBody>
          <a:bodyPr/>
          <a:lstStyle/>
          <a:p>
            <a:r>
              <a:rPr kumimoji="1" lang="en-US" altLang="zh-CN" dirty="0"/>
              <a:t>13.3.1 </a:t>
            </a:r>
            <a:r>
              <a:rPr kumimoji="1" lang="zh-CN" altLang="en-US" dirty="0"/>
              <a:t>金融</a:t>
            </a:r>
          </a:p>
        </p:txBody>
      </p:sp>
      <p:sp>
        <p:nvSpPr>
          <p:cNvPr id="4" name="文本框 3">
            <a:extLst>
              <a:ext uri="{FF2B5EF4-FFF2-40B4-BE49-F238E27FC236}">
                <a16:creationId xmlns:a16="http://schemas.microsoft.com/office/drawing/2014/main" id="{26BD6831-E3A6-7380-AE76-39AC9874AA83}"/>
              </a:ext>
            </a:extLst>
          </p:cNvPr>
          <p:cNvSpPr txBox="1"/>
          <p:nvPr/>
        </p:nvSpPr>
        <p:spPr>
          <a:xfrm>
            <a:off x="1457738" y="1579561"/>
            <a:ext cx="9435547" cy="961289"/>
          </a:xfrm>
          <a:prstGeom prst="rect">
            <a:avLst/>
          </a:prstGeom>
          <a:solidFill>
            <a:schemeClr val="tx2">
              <a:lumMod val="10000"/>
              <a:lumOff val="90000"/>
            </a:schemeClr>
          </a:solidFill>
        </p:spPr>
        <p:txBody>
          <a:bodyPr wrap="square">
            <a:spAutoFit/>
          </a:bodyPr>
          <a:lstStyle/>
          <a:p>
            <a:pPr>
              <a:lnSpc>
                <a:spcPct val="150000"/>
              </a:lnSpc>
            </a:pPr>
            <a:r>
              <a:rPr lang="zh-CN" altLang="en-US" sz="2000" b="0" dirty="0">
                <a:solidFill>
                  <a:srgbClr val="000000"/>
                </a:solidFill>
                <a:effectLst/>
                <a:latin typeface="+mn-ea"/>
              </a:rPr>
              <a:t>     随着金融科技的发展，金融领域中大模型的应用也日益增多。其中，</a:t>
            </a:r>
            <a:r>
              <a:rPr lang="en-US" altLang="zh-CN" sz="2000" b="1" dirty="0" err="1">
                <a:solidFill>
                  <a:srgbClr val="000000"/>
                </a:solidFill>
                <a:effectLst/>
                <a:latin typeface="+mn-ea"/>
              </a:rPr>
              <a:t>BloombergGPT</a:t>
            </a:r>
            <a:r>
              <a:rPr lang="zh-CN" altLang="en-US" sz="2000" b="1" dirty="0">
                <a:solidFill>
                  <a:srgbClr val="000000"/>
                </a:solidFill>
                <a:effectLst/>
                <a:latin typeface="+mn-ea"/>
              </a:rPr>
              <a:t>、</a:t>
            </a:r>
            <a:r>
              <a:rPr lang="en-US" altLang="zh-CN" sz="2000" b="1" dirty="0" err="1">
                <a:solidFill>
                  <a:srgbClr val="000000"/>
                </a:solidFill>
                <a:effectLst/>
                <a:latin typeface="+mn-ea"/>
              </a:rPr>
              <a:t>AntFinGLM</a:t>
            </a:r>
            <a:r>
              <a:rPr lang="zh-CN" altLang="en-US" sz="2000" b="1" dirty="0">
                <a:solidFill>
                  <a:srgbClr val="000000"/>
                </a:solidFill>
                <a:effectLst/>
                <a:latin typeface="+mn-ea"/>
              </a:rPr>
              <a:t>、</a:t>
            </a:r>
            <a:r>
              <a:rPr lang="en-US" altLang="zh-CN" sz="2000" b="1" dirty="0" err="1">
                <a:solidFill>
                  <a:srgbClr val="000000"/>
                </a:solidFill>
                <a:effectLst/>
                <a:latin typeface="+mn-ea"/>
              </a:rPr>
              <a:t>FinGPT</a:t>
            </a:r>
            <a:r>
              <a:rPr lang="en-US" altLang="zh-CN" sz="2000" b="1" dirty="0">
                <a:solidFill>
                  <a:srgbClr val="000000"/>
                </a:solidFill>
                <a:effectLst/>
                <a:latin typeface="+mn-ea"/>
              </a:rPr>
              <a:t> </a:t>
            </a:r>
            <a:r>
              <a:rPr lang="zh-CN" altLang="en-US" sz="2000" b="1" dirty="0">
                <a:solidFill>
                  <a:srgbClr val="000000"/>
                </a:solidFill>
                <a:effectLst/>
                <a:latin typeface="+mn-ea"/>
              </a:rPr>
              <a:t>是国内外目前较为出色的金融大模型</a:t>
            </a:r>
            <a:r>
              <a:rPr lang="zh-CN" altLang="en-US" sz="2000" b="0" dirty="0">
                <a:solidFill>
                  <a:srgbClr val="000000"/>
                </a:solidFill>
                <a:effectLst/>
                <a:latin typeface="+mn-ea"/>
              </a:rPr>
              <a:t>。</a:t>
            </a:r>
            <a:endParaRPr lang="zh-CN" altLang="en-US" sz="2000" dirty="0">
              <a:latin typeface="+mn-ea"/>
            </a:endParaRPr>
          </a:p>
        </p:txBody>
      </p:sp>
      <p:sp>
        <p:nvSpPr>
          <p:cNvPr id="6" name="文本框 5">
            <a:extLst>
              <a:ext uri="{FF2B5EF4-FFF2-40B4-BE49-F238E27FC236}">
                <a16:creationId xmlns:a16="http://schemas.microsoft.com/office/drawing/2014/main" id="{3D739D16-1309-5F7B-AA9C-1280A6737C82}"/>
              </a:ext>
            </a:extLst>
          </p:cNvPr>
          <p:cNvSpPr txBox="1"/>
          <p:nvPr/>
        </p:nvSpPr>
        <p:spPr>
          <a:xfrm>
            <a:off x="494471" y="3874934"/>
            <a:ext cx="5475633" cy="2523768"/>
          </a:xfrm>
          <a:prstGeom prst="rect">
            <a:avLst/>
          </a:prstGeom>
          <a:noFill/>
        </p:spPr>
        <p:txBody>
          <a:bodyPr wrap="square">
            <a:spAutoFit/>
          </a:bodyPr>
          <a:lstStyle/>
          <a:p>
            <a:pPr marL="285750" indent="-285750">
              <a:buFont typeface="Wingdings" panose="05000000000000000000" pitchFamily="2" charset="2"/>
              <a:buChar char="l"/>
            </a:pPr>
            <a:r>
              <a:rPr lang="zh-CN" altLang="en-US" sz="2000" b="0" dirty="0">
                <a:solidFill>
                  <a:srgbClr val="000000"/>
                </a:solidFill>
                <a:effectLst/>
                <a:latin typeface="+mn-ea"/>
              </a:rPr>
              <a:t>金融领域的第一个大型模型，由金融数据与新闻巨 头彭博社</a:t>
            </a:r>
            <a:r>
              <a:rPr lang="en-US" altLang="zh-CN" sz="900" b="0" dirty="0">
                <a:solidFill>
                  <a:srgbClr val="000000"/>
                </a:solidFill>
                <a:effectLst/>
                <a:latin typeface="+mn-ea"/>
              </a:rPr>
              <a:t>5</a:t>
            </a:r>
            <a:r>
              <a:rPr lang="zh-CN" altLang="en-US" sz="2000" b="0" dirty="0">
                <a:solidFill>
                  <a:srgbClr val="000000"/>
                </a:solidFill>
                <a:effectLst/>
                <a:latin typeface="+mn-ea"/>
              </a:rPr>
              <a:t>提出。</a:t>
            </a:r>
            <a:endParaRPr lang="en-US" altLang="zh-CN" sz="2000" b="0" dirty="0">
              <a:solidFill>
                <a:srgbClr val="000000"/>
              </a:solidFill>
              <a:effectLst/>
              <a:latin typeface="+mn-ea"/>
            </a:endParaRPr>
          </a:p>
          <a:p>
            <a:pPr marL="285750" indent="-285750">
              <a:buFont typeface="Wingdings" panose="05000000000000000000" pitchFamily="2" charset="2"/>
              <a:buChar char="l"/>
            </a:pPr>
            <a:r>
              <a:rPr lang="zh-CN" altLang="en-US" sz="2000" b="0" dirty="0">
                <a:solidFill>
                  <a:srgbClr val="000000"/>
                </a:solidFill>
                <a:effectLst/>
                <a:latin typeface="+mn-ea"/>
              </a:rPr>
              <a:t>由 </a:t>
            </a:r>
            <a:r>
              <a:rPr lang="en-US" altLang="zh-CN" sz="2000" b="0" dirty="0">
                <a:solidFill>
                  <a:srgbClr val="000000"/>
                </a:solidFill>
                <a:effectLst/>
                <a:latin typeface="+mn-ea"/>
              </a:rPr>
              <a:t>500 </a:t>
            </a:r>
            <a:r>
              <a:rPr lang="zh-CN" altLang="en-US" sz="2000" b="0" dirty="0">
                <a:solidFill>
                  <a:srgbClr val="000000"/>
                </a:solidFill>
                <a:effectLst/>
                <a:latin typeface="+mn-ea"/>
              </a:rPr>
              <a:t>亿个参数构成，规模较 </a:t>
            </a:r>
            <a:r>
              <a:rPr lang="en-US" altLang="zh-CN" sz="2000" b="0" dirty="0">
                <a:solidFill>
                  <a:srgbClr val="000000"/>
                </a:solidFill>
                <a:effectLst/>
                <a:latin typeface="+mn-ea"/>
              </a:rPr>
              <a:t>OpenAI </a:t>
            </a:r>
            <a:r>
              <a:rPr lang="zh-CN" altLang="en-US" sz="2000" b="0" dirty="0">
                <a:solidFill>
                  <a:srgbClr val="000000"/>
                </a:solidFill>
                <a:effectLst/>
                <a:latin typeface="+mn-ea"/>
              </a:rPr>
              <a:t>的 </a:t>
            </a:r>
            <a:r>
              <a:rPr lang="en-US" altLang="zh-CN" sz="2000" b="0" dirty="0">
                <a:solidFill>
                  <a:srgbClr val="000000"/>
                </a:solidFill>
                <a:effectLst/>
                <a:latin typeface="+mn-ea"/>
              </a:rPr>
              <a:t>GPT-3 </a:t>
            </a:r>
            <a:r>
              <a:rPr lang="zh-CN" altLang="en-US" sz="2000" b="0" dirty="0">
                <a:solidFill>
                  <a:srgbClr val="000000"/>
                </a:solidFill>
                <a:effectLst/>
                <a:latin typeface="+mn-ea"/>
              </a:rPr>
              <a:t>小 但比专注于金融领域的 </a:t>
            </a:r>
            <a:r>
              <a:rPr lang="en-US" altLang="zh-CN" sz="2000" b="0" dirty="0" err="1">
                <a:solidFill>
                  <a:srgbClr val="000000"/>
                </a:solidFill>
                <a:effectLst/>
                <a:latin typeface="+mn-ea"/>
              </a:rPr>
              <a:t>LLaMA</a:t>
            </a:r>
            <a:r>
              <a:rPr lang="en-US" altLang="zh-CN" sz="2000" b="0" dirty="0">
                <a:solidFill>
                  <a:srgbClr val="000000"/>
                </a:solidFill>
                <a:effectLst/>
                <a:latin typeface="+mn-ea"/>
              </a:rPr>
              <a:t> </a:t>
            </a:r>
            <a:r>
              <a:rPr lang="zh-CN" altLang="en-US" sz="2000" b="0" dirty="0">
                <a:solidFill>
                  <a:srgbClr val="000000"/>
                </a:solidFill>
                <a:effectLst/>
                <a:latin typeface="+mn-ea"/>
              </a:rPr>
              <a:t>模型大</a:t>
            </a:r>
            <a:endParaRPr lang="en-US" altLang="zh-CN" sz="2000" b="0" dirty="0">
              <a:solidFill>
                <a:srgbClr val="000000"/>
              </a:solidFill>
              <a:effectLst/>
              <a:latin typeface="+mn-ea"/>
            </a:endParaRPr>
          </a:p>
          <a:p>
            <a:pPr marL="285750" indent="-285750">
              <a:buFont typeface="Wingdings" panose="05000000000000000000" pitchFamily="2" charset="2"/>
              <a:buChar char="l"/>
            </a:pPr>
            <a:r>
              <a:rPr lang="zh-CN" altLang="en-US" sz="2000" b="0" dirty="0">
                <a:solidFill>
                  <a:srgbClr val="000000"/>
                </a:solidFill>
                <a:effectLst/>
                <a:latin typeface="+mn-ea"/>
              </a:rPr>
              <a:t>在财务任务 上的表现远超现有类似规模的开放模型</a:t>
            </a:r>
            <a:endParaRPr lang="zh-CN" altLang="en-US" sz="2000" dirty="0">
              <a:latin typeface="+mn-ea"/>
            </a:endParaRPr>
          </a:p>
          <a:p>
            <a:endParaRPr lang="zh-CN" altLang="en-US" dirty="0"/>
          </a:p>
        </p:txBody>
      </p:sp>
      <p:sp>
        <p:nvSpPr>
          <p:cNvPr id="9" name="文本框 8">
            <a:extLst>
              <a:ext uri="{FF2B5EF4-FFF2-40B4-BE49-F238E27FC236}">
                <a16:creationId xmlns:a16="http://schemas.microsoft.com/office/drawing/2014/main" id="{1360751E-2FDD-0269-AF01-C81D27CE4CDA}"/>
              </a:ext>
            </a:extLst>
          </p:cNvPr>
          <p:cNvSpPr txBox="1"/>
          <p:nvPr/>
        </p:nvSpPr>
        <p:spPr>
          <a:xfrm>
            <a:off x="486479" y="3021495"/>
            <a:ext cx="5689033" cy="523220"/>
          </a:xfrm>
          <a:prstGeom prst="rect">
            <a:avLst/>
          </a:prstGeom>
          <a:solidFill>
            <a:schemeClr val="accent1"/>
          </a:solidFill>
        </p:spPr>
        <p:txBody>
          <a:bodyPr wrap="square">
            <a:spAutoFit/>
          </a:bodyPr>
          <a:lstStyle/>
          <a:p>
            <a:pPr algn="ctr"/>
            <a:r>
              <a:rPr lang="en-US" altLang="zh-CN" sz="2800" b="0" dirty="0" err="1">
                <a:solidFill>
                  <a:srgbClr val="000000"/>
                </a:solidFill>
                <a:effectLst/>
                <a:latin typeface="LMRoman10-Regular"/>
              </a:rPr>
              <a:t>BloombergGPT</a:t>
            </a:r>
            <a:endParaRPr lang="zh-CN" altLang="en-US" dirty="0"/>
          </a:p>
        </p:txBody>
      </p:sp>
      <p:sp>
        <p:nvSpPr>
          <p:cNvPr id="22" name="矩形 21">
            <a:extLst>
              <a:ext uri="{FF2B5EF4-FFF2-40B4-BE49-F238E27FC236}">
                <a16:creationId xmlns:a16="http://schemas.microsoft.com/office/drawing/2014/main" id="{47AA0DD8-C6BB-7946-0C6F-7AFF3D2EC745}"/>
              </a:ext>
            </a:extLst>
          </p:cNvPr>
          <p:cNvSpPr/>
          <p:nvPr/>
        </p:nvSpPr>
        <p:spPr>
          <a:xfrm>
            <a:off x="486479" y="3021496"/>
            <a:ext cx="5689033" cy="3286539"/>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id="{A1279452-14F3-FC59-5FFE-44CC17C33F4A}"/>
              </a:ext>
            </a:extLst>
          </p:cNvPr>
          <p:cNvPicPr>
            <a:picLocks noChangeAspect="1"/>
          </p:cNvPicPr>
          <p:nvPr/>
        </p:nvPicPr>
        <p:blipFill>
          <a:blip r:embed="rId3"/>
          <a:stretch>
            <a:fillRect/>
          </a:stretch>
        </p:blipFill>
        <p:spPr>
          <a:xfrm>
            <a:off x="6423041" y="3021495"/>
            <a:ext cx="5635613" cy="3377207"/>
          </a:xfrm>
          <a:prstGeom prst="rect">
            <a:avLst/>
          </a:prstGeom>
        </p:spPr>
      </p:pic>
    </p:spTree>
    <p:extLst>
      <p:ext uri="{BB962C8B-B14F-4D97-AF65-F5344CB8AC3E}">
        <p14:creationId xmlns:p14="http://schemas.microsoft.com/office/powerpoint/2010/main" val="2336835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BBBE3-C421-CF6B-83D7-82B7C8048B1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2F90BBA-87C3-9EFB-D59D-5BD33F03A515}"/>
              </a:ext>
            </a:extLst>
          </p:cNvPr>
          <p:cNvSpPr>
            <a:spLocks noGrp="1"/>
          </p:cNvSpPr>
          <p:nvPr>
            <p:ph type="title"/>
          </p:nvPr>
        </p:nvSpPr>
        <p:spPr>
          <a:xfrm>
            <a:off x="486480" y="226800"/>
            <a:ext cx="10969200" cy="705600"/>
          </a:xfrm>
        </p:spPr>
        <p:txBody>
          <a:bodyPr/>
          <a:lstStyle/>
          <a:p>
            <a:r>
              <a:rPr kumimoji="1" lang="en-US" altLang="zh-CN" dirty="0"/>
              <a:t>13.3.1 </a:t>
            </a:r>
            <a:r>
              <a:rPr kumimoji="1" lang="zh-CN" altLang="en-US" dirty="0"/>
              <a:t>金融</a:t>
            </a:r>
          </a:p>
        </p:txBody>
      </p:sp>
      <p:sp>
        <p:nvSpPr>
          <p:cNvPr id="4" name="文本框 3">
            <a:extLst>
              <a:ext uri="{FF2B5EF4-FFF2-40B4-BE49-F238E27FC236}">
                <a16:creationId xmlns:a16="http://schemas.microsoft.com/office/drawing/2014/main" id="{AFF7D953-3AD1-D939-5266-645E2387BF88}"/>
              </a:ext>
            </a:extLst>
          </p:cNvPr>
          <p:cNvSpPr txBox="1"/>
          <p:nvPr/>
        </p:nvSpPr>
        <p:spPr>
          <a:xfrm>
            <a:off x="1444488" y="1085367"/>
            <a:ext cx="9435547" cy="961289"/>
          </a:xfrm>
          <a:prstGeom prst="rect">
            <a:avLst/>
          </a:prstGeom>
          <a:solidFill>
            <a:schemeClr val="tx2">
              <a:lumMod val="10000"/>
              <a:lumOff val="90000"/>
            </a:schemeClr>
          </a:solidFill>
        </p:spPr>
        <p:txBody>
          <a:bodyPr wrap="square">
            <a:spAutoFit/>
          </a:bodyPr>
          <a:lstStyle/>
          <a:p>
            <a:pPr>
              <a:lnSpc>
                <a:spcPct val="150000"/>
              </a:lnSpc>
            </a:pPr>
            <a:r>
              <a:rPr lang="zh-CN" altLang="en-US" sz="2000" b="0" dirty="0">
                <a:solidFill>
                  <a:srgbClr val="000000"/>
                </a:solidFill>
                <a:effectLst/>
                <a:latin typeface="+mn-ea"/>
              </a:rPr>
              <a:t>     随着金融科技的发展，金融领域中大模型的应用也日益增多。其中，</a:t>
            </a:r>
            <a:r>
              <a:rPr lang="en-US" altLang="zh-CN" sz="2000" b="1" dirty="0" err="1">
                <a:solidFill>
                  <a:srgbClr val="000000"/>
                </a:solidFill>
                <a:effectLst/>
                <a:latin typeface="+mn-ea"/>
              </a:rPr>
              <a:t>BloombergGPT</a:t>
            </a:r>
            <a:r>
              <a:rPr lang="zh-CN" altLang="en-US" sz="2000" b="1" dirty="0">
                <a:solidFill>
                  <a:srgbClr val="000000"/>
                </a:solidFill>
                <a:effectLst/>
                <a:latin typeface="+mn-ea"/>
              </a:rPr>
              <a:t>、</a:t>
            </a:r>
            <a:r>
              <a:rPr lang="en-US" altLang="zh-CN" sz="2000" b="1" dirty="0" err="1">
                <a:solidFill>
                  <a:srgbClr val="000000"/>
                </a:solidFill>
                <a:effectLst/>
                <a:latin typeface="+mn-ea"/>
              </a:rPr>
              <a:t>AntFinGLM</a:t>
            </a:r>
            <a:r>
              <a:rPr lang="zh-CN" altLang="en-US" sz="2000" b="1" dirty="0">
                <a:solidFill>
                  <a:srgbClr val="000000"/>
                </a:solidFill>
                <a:effectLst/>
                <a:latin typeface="+mn-ea"/>
              </a:rPr>
              <a:t>、</a:t>
            </a:r>
            <a:r>
              <a:rPr lang="en-US" altLang="zh-CN" sz="2000" b="1" dirty="0" err="1">
                <a:solidFill>
                  <a:srgbClr val="000000"/>
                </a:solidFill>
                <a:effectLst/>
                <a:latin typeface="+mn-ea"/>
              </a:rPr>
              <a:t>FinGPT</a:t>
            </a:r>
            <a:r>
              <a:rPr lang="en-US" altLang="zh-CN" sz="2000" b="1" dirty="0">
                <a:solidFill>
                  <a:srgbClr val="000000"/>
                </a:solidFill>
                <a:effectLst/>
                <a:latin typeface="+mn-ea"/>
              </a:rPr>
              <a:t> </a:t>
            </a:r>
            <a:r>
              <a:rPr lang="zh-CN" altLang="en-US" sz="2000" b="1" dirty="0">
                <a:solidFill>
                  <a:srgbClr val="000000"/>
                </a:solidFill>
                <a:effectLst/>
                <a:latin typeface="+mn-ea"/>
              </a:rPr>
              <a:t>是国内外目前较为出色的金融大模型</a:t>
            </a:r>
            <a:r>
              <a:rPr lang="zh-CN" altLang="en-US" sz="2000" b="0" dirty="0">
                <a:solidFill>
                  <a:srgbClr val="000000"/>
                </a:solidFill>
                <a:effectLst/>
                <a:latin typeface="+mn-ea"/>
              </a:rPr>
              <a:t>。</a:t>
            </a:r>
            <a:endParaRPr lang="zh-CN" altLang="en-US" sz="2000" dirty="0">
              <a:latin typeface="+mn-ea"/>
            </a:endParaRPr>
          </a:p>
        </p:txBody>
      </p:sp>
      <p:sp>
        <p:nvSpPr>
          <p:cNvPr id="19" name="文本框 18">
            <a:extLst>
              <a:ext uri="{FF2B5EF4-FFF2-40B4-BE49-F238E27FC236}">
                <a16:creationId xmlns:a16="http://schemas.microsoft.com/office/drawing/2014/main" id="{DA07D020-73B9-E8CC-4552-A5DECCBE0C57}"/>
              </a:ext>
            </a:extLst>
          </p:cNvPr>
          <p:cNvSpPr txBox="1"/>
          <p:nvPr/>
        </p:nvSpPr>
        <p:spPr>
          <a:xfrm>
            <a:off x="910548" y="3162088"/>
            <a:ext cx="5019800" cy="3139321"/>
          </a:xfrm>
          <a:prstGeom prst="rect">
            <a:avLst/>
          </a:prstGeom>
          <a:noFill/>
        </p:spPr>
        <p:txBody>
          <a:bodyPr wrap="square">
            <a:spAutoFit/>
          </a:bodyPr>
          <a:lstStyle/>
          <a:p>
            <a:pPr marL="342900" indent="-342900">
              <a:lnSpc>
                <a:spcPct val="150000"/>
              </a:lnSpc>
              <a:buFont typeface="Wingdings" panose="05000000000000000000" pitchFamily="2" charset="2"/>
              <a:buChar char="l"/>
            </a:pPr>
            <a:r>
              <a:rPr lang="en-US" altLang="zh-CN" sz="2000" b="0" dirty="0">
                <a:solidFill>
                  <a:srgbClr val="000000"/>
                </a:solidFill>
                <a:effectLst/>
                <a:latin typeface="+mn-ea"/>
              </a:rPr>
              <a:t>2023 </a:t>
            </a:r>
            <a:r>
              <a:rPr lang="zh-CN" altLang="en-US" sz="2000" b="0" dirty="0">
                <a:solidFill>
                  <a:srgbClr val="000000"/>
                </a:solidFill>
                <a:effectLst/>
                <a:latin typeface="+mn-ea"/>
              </a:rPr>
              <a:t>年 </a:t>
            </a:r>
            <a:r>
              <a:rPr lang="en-US" altLang="zh-CN" sz="2000" b="0" dirty="0">
                <a:solidFill>
                  <a:srgbClr val="000000"/>
                </a:solidFill>
                <a:effectLst/>
                <a:latin typeface="+mn-ea"/>
              </a:rPr>
              <a:t>9 </a:t>
            </a:r>
            <a:r>
              <a:rPr lang="zh-CN" altLang="en-US" sz="2000" b="0" dirty="0">
                <a:solidFill>
                  <a:srgbClr val="000000"/>
                </a:solidFill>
                <a:effectLst/>
                <a:latin typeface="+mn-ea"/>
              </a:rPr>
              <a:t>月 </a:t>
            </a:r>
            <a:r>
              <a:rPr lang="en-US" altLang="zh-CN" sz="2000" b="0" dirty="0">
                <a:solidFill>
                  <a:srgbClr val="000000"/>
                </a:solidFill>
                <a:effectLst/>
                <a:latin typeface="+mn-ea"/>
              </a:rPr>
              <a:t>8 </a:t>
            </a:r>
            <a:r>
              <a:rPr lang="zh-CN" altLang="en-US" sz="2000" b="0" dirty="0">
                <a:solidFill>
                  <a:srgbClr val="000000"/>
                </a:solidFill>
                <a:effectLst/>
                <a:latin typeface="+mn-ea"/>
              </a:rPr>
              <a:t>日，蚂蚁集团在外滩大会上发布了工业级金融大模型</a:t>
            </a:r>
            <a:r>
              <a:rPr lang="en-US" altLang="zh-CN" sz="2000" b="0" dirty="0">
                <a:solidFill>
                  <a:srgbClr val="000000"/>
                </a:solidFill>
                <a:effectLst/>
                <a:latin typeface="+mn-ea"/>
              </a:rPr>
              <a:t>—— </a:t>
            </a:r>
            <a:r>
              <a:rPr lang="zh-CN" altLang="en-US" sz="2000" b="0" dirty="0">
                <a:solidFill>
                  <a:srgbClr val="000000"/>
                </a:solidFill>
                <a:effectLst/>
                <a:latin typeface="+mn-ea"/>
              </a:rPr>
              <a:t>蚂蚁金融大模型</a:t>
            </a:r>
            <a:endParaRPr lang="en-US" altLang="zh-CN" sz="2000" b="0" dirty="0">
              <a:solidFill>
                <a:srgbClr val="000000"/>
              </a:solidFill>
              <a:effectLst/>
              <a:latin typeface="+mn-ea"/>
            </a:endParaRPr>
          </a:p>
          <a:p>
            <a:pPr marL="342900" indent="-342900">
              <a:lnSpc>
                <a:spcPct val="150000"/>
              </a:lnSpc>
              <a:buFont typeface="Wingdings" panose="05000000000000000000" pitchFamily="2" charset="2"/>
              <a:buChar char="l"/>
            </a:pPr>
            <a:r>
              <a:rPr lang="zh-CN" altLang="en-US" sz="2000" b="0" dirty="0">
                <a:solidFill>
                  <a:srgbClr val="000000"/>
                </a:solidFill>
                <a:effectLst/>
                <a:latin typeface="+mn-ea"/>
              </a:rPr>
              <a:t>规模达到 </a:t>
            </a:r>
            <a:r>
              <a:rPr lang="en-US" altLang="zh-CN" sz="2000" b="0" dirty="0">
                <a:solidFill>
                  <a:srgbClr val="000000"/>
                </a:solidFill>
                <a:effectLst/>
                <a:latin typeface="+mn-ea"/>
              </a:rPr>
              <a:t>1.2 </a:t>
            </a:r>
            <a:r>
              <a:rPr lang="zh-CN" altLang="en-US" sz="2000" b="0" dirty="0">
                <a:solidFill>
                  <a:srgbClr val="000000"/>
                </a:solidFill>
                <a:effectLst/>
                <a:latin typeface="+mn-ea"/>
              </a:rPr>
              <a:t>万亿参数。该模型主要应用于 风险管理、金融预测、智能客服等领域</a:t>
            </a:r>
            <a:endParaRPr lang="zh-CN" altLang="en-US" sz="2000" dirty="0">
              <a:latin typeface="+mn-ea"/>
            </a:endParaRPr>
          </a:p>
          <a:p>
            <a:endParaRPr lang="zh-CN" altLang="en-US" dirty="0"/>
          </a:p>
        </p:txBody>
      </p:sp>
      <p:sp>
        <p:nvSpPr>
          <p:cNvPr id="23" name="文本框 22">
            <a:extLst>
              <a:ext uri="{FF2B5EF4-FFF2-40B4-BE49-F238E27FC236}">
                <a16:creationId xmlns:a16="http://schemas.microsoft.com/office/drawing/2014/main" id="{B9FCD47E-410F-5F51-7DB8-DF6DD88D983A}"/>
              </a:ext>
            </a:extLst>
          </p:cNvPr>
          <p:cNvSpPr txBox="1"/>
          <p:nvPr/>
        </p:nvSpPr>
        <p:spPr>
          <a:xfrm>
            <a:off x="841513" y="2387234"/>
            <a:ext cx="5388085" cy="523220"/>
          </a:xfrm>
          <a:prstGeom prst="rect">
            <a:avLst/>
          </a:prstGeom>
          <a:solidFill>
            <a:schemeClr val="accent1"/>
          </a:solidFill>
        </p:spPr>
        <p:txBody>
          <a:bodyPr wrap="square">
            <a:spAutoFit/>
          </a:bodyPr>
          <a:lstStyle/>
          <a:p>
            <a:pPr algn="ctr"/>
            <a:r>
              <a:rPr lang="en-US" altLang="zh-CN" sz="2800" b="0" dirty="0" err="1">
                <a:solidFill>
                  <a:srgbClr val="000000"/>
                </a:solidFill>
                <a:effectLst/>
                <a:latin typeface="LMRoman10-Regular"/>
              </a:rPr>
              <a:t>AntFinGLM</a:t>
            </a:r>
            <a:endParaRPr lang="zh-CN" altLang="en-US" sz="2800" dirty="0"/>
          </a:p>
        </p:txBody>
      </p:sp>
      <p:sp>
        <p:nvSpPr>
          <p:cNvPr id="24" name="矩形 23">
            <a:extLst>
              <a:ext uri="{FF2B5EF4-FFF2-40B4-BE49-F238E27FC236}">
                <a16:creationId xmlns:a16="http://schemas.microsoft.com/office/drawing/2014/main" id="{EAA3DB30-5D6A-60ED-C50A-EE595FE4506D}"/>
              </a:ext>
            </a:extLst>
          </p:cNvPr>
          <p:cNvSpPr/>
          <p:nvPr/>
        </p:nvSpPr>
        <p:spPr>
          <a:xfrm>
            <a:off x="841513" y="2872299"/>
            <a:ext cx="5388085" cy="342911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pic>
        <p:nvPicPr>
          <p:cNvPr id="10242" name="Picture 2" descr="图片">
            <a:extLst>
              <a:ext uri="{FF2B5EF4-FFF2-40B4-BE49-F238E27FC236}">
                <a16:creationId xmlns:a16="http://schemas.microsoft.com/office/drawing/2014/main" id="{1CB72711-620C-1C18-6C7E-F58904C831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4418" y="2387234"/>
            <a:ext cx="5685182" cy="3841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398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28030-0742-8B4B-AF5F-90C7AAFF936B}"/>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C024DD6-F716-60A3-A388-299C723BB399}"/>
              </a:ext>
            </a:extLst>
          </p:cNvPr>
          <p:cNvSpPr>
            <a:spLocks noGrp="1"/>
          </p:cNvSpPr>
          <p:nvPr>
            <p:ph type="title"/>
          </p:nvPr>
        </p:nvSpPr>
        <p:spPr>
          <a:xfrm>
            <a:off x="486480" y="226800"/>
            <a:ext cx="10969200" cy="705600"/>
          </a:xfrm>
        </p:spPr>
        <p:txBody>
          <a:bodyPr/>
          <a:lstStyle/>
          <a:p>
            <a:r>
              <a:rPr kumimoji="1" lang="en-US" altLang="zh-CN" dirty="0"/>
              <a:t>13.3.1 </a:t>
            </a:r>
            <a:r>
              <a:rPr kumimoji="1" lang="zh-CN" altLang="en-US" dirty="0"/>
              <a:t>金融</a:t>
            </a:r>
          </a:p>
        </p:txBody>
      </p:sp>
      <p:pic>
        <p:nvPicPr>
          <p:cNvPr id="13" name="图片 12">
            <a:extLst>
              <a:ext uri="{FF2B5EF4-FFF2-40B4-BE49-F238E27FC236}">
                <a16:creationId xmlns:a16="http://schemas.microsoft.com/office/drawing/2014/main" id="{ACC4D53E-B1B2-3196-4FF1-6C47C1946F7F}"/>
              </a:ext>
            </a:extLst>
          </p:cNvPr>
          <p:cNvPicPr>
            <a:picLocks noChangeAspect="1"/>
          </p:cNvPicPr>
          <p:nvPr/>
        </p:nvPicPr>
        <p:blipFill>
          <a:blip r:embed="rId3"/>
          <a:stretch>
            <a:fillRect/>
          </a:stretch>
        </p:blipFill>
        <p:spPr>
          <a:xfrm>
            <a:off x="10600032" y="149815"/>
            <a:ext cx="1231383" cy="1154661"/>
          </a:xfrm>
          <a:prstGeom prst="rect">
            <a:avLst/>
          </a:prstGeom>
        </p:spPr>
      </p:pic>
      <p:sp>
        <p:nvSpPr>
          <p:cNvPr id="14" name="文本框 13">
            <a:extLst>
              <a:ext uri="{FF2B5EF4-FFF2-40B4-BE49-F238E27FC236}">
                <a16:creationId xmlns:a16="http://schemas.microsoft.com/office/drawing/2014/main" id="{60403B89-95B1-E5C6-B890-C2AB0448962E}"/>
              </a:ext>
            </a:extLst>
          </p:cNvPr>
          <p:cNvSpPr txBox="1"/>
          <p:nvPr/>
        </p:nvSpPr>
        <p:spPr>
          <a:xfrm>
            <a:off x="453351" y="1906243"/>
            <a:ext cx="5642649" cy="4198201"/>
          </a:xfrm>
          <a:prstGeom prst="rect">
            <a:avLst/>
          </a:prstGeom>
          <a:solidFill>
            <a:schemeClr val="tx2">
              <a:lumMod val="10000"/>
              <a:lumOff val="90000"/>
            </a:schemeClr>
          </a:solidFill>
          <a:ln>
            <a:noFill/>
          </a:ln>
        </p:spPr>
        <p:txBody>
          <a:bodyPr wrap="square">
            <a:spAutoFit/>
          </a:bodyPr>
          <a:lstStyle/>
          <a:p>
            <a:pPr marL="285750" indent="-285750">
              <a:lnSpc>
                <a:spcPct val="150000"/>
              </a:lnSpc>
              <a:buFont typeface="Wingdings" panose="05000000000000000000" pitchFamily="2" charset="2"/>
              <a:buChar char="l"/>
            </a:pPr>
            <a:r>
              <a:rPr lang="zh-CN" altLang="en-US" sz="2000" b="0" dirty="0">
                <a:solidFill>
                  <a:srgbClr val="000000"/>
                </a:solidFill>
                <a:effectLst/>
                <a:latin typeface="FandolSong-Regular"/>
              </a:rPr>
              <a:t>哥伦比亚大学与上海纽约大学联合开发的金融领域预训练 语言模型。</a:t>
            </a:r>
            <a:endParaRPr lang="en-US" altLang="zh-CN" sz="2000" b="0" dirty="0">
              <a:solidFill>
                <a:srgbClr val="000000"/>
              </a:solidFill>
              <a:effectLst/>
              <a:latin typeface="+mn-ea"/>
            </a:endParaRPr>
          </a:p>
          <a:p>
            <a:pPr marL="285750" indent="-285750">
              <a:lnSpc>
                <a:spcPct val="150000"/>
              </a:lnSpc>
              <a:buFont typeface="Wingdings" panose="05000000000000000000" pitchFamily="2" charset="2"/>
              <a:buChar char="l"/>
            </a:pPr>
            <a:r>
              <a:rPr lang="zh-CN" altLang="en-US" sz="2000" b="0" dirty="0">
                <a:solidFill>
                  <a:srgbClr val="000000"/>
                </a:solidFill>
                <a:effectLst/>
                <a:latin typeface="FandolSong-Regular"/>
              </a:rPr>
              <a:t>采用以数据为中心的方法，着重于收集、准备和处理高质 量的金融数据集</a:t>
            </a:r>
            <a:r>
              <a:rPr lang="zh-CN" altLang="en-US" sz="2000" dirty="0">
                <a:solidFill>
                  <a:srgbClr val="000000"/>
                </a:solidFill>
                <a:latin typeface="FandolSong-Regular"/>
              </a:rPr>
              <a:t>。</a:t>
            </a:r>
            <a:endParaRPr lang="en-US" altLang="zh-CN" sz="2000" dirty="0">
              <a:solidFill>
                <a:srgbClr val="000000"/>
              </a:solidFill>
              <a:latin typeface="FandolSong-Regular"/>
            </a:endParaRPr>
          </a:p>
          <a:p>
            <a:pPr marL="285750" indent="-285750">
              <a:lnSpc>
                <a:spcPct val="150000"/>
              </a:lnSpc>
              <a:buFont typeface="Wingdings" panose="05000000000000000000" pitchFamily="2" charset="2"/>
              <a:buChar char="l"/>
            </a:pPr>
            <a:r>
              <a:rPr lang="zh-CN" altLang="en-US" sz="2000" b="0" dirty="0">
                <a:solidFill>
                  <a:srgbClr val="000000"/>
                </a:solidFill>
                <a:effectLst/>
                <a:latin typeface="FandolSong-Regular"/>
              </a:rPr>
              <a:t>训练语料库包括金融新闻、财经报告、公司公告、 会议记录等，可用于金融预测、文本分析、风险管理等应用。</a:t>
            </a:r>
            <a:endParaRPr lang="en-US" altLang="zh-CN" sz="2000" b="0" dirty="0">
              <a:solidFill>
                <a:srgbClr val="000000"/>
              </a:solidFill>
              <a:effectLst/>
              <a:latin typeface="FandolSong-Regular"/>
            </a:endParaRPr>
          </a:p>
          <a:p>
            <a:pPr marL="285750" indent="-285750">
              <a:lnSpc>
                <a:spcPct val="150000"/>
              </a:lnSpc>
              <a:buFont typeface="Wingdings" panose="05000000000000000000" pitchFamily="2" charset="2"/>
              <a:buChar char="l"/>
            </a:pPr>
            <a:r>
              <a:rPr lang="zh-CN" altLang="en-US" sz="2000" b="0" dirty="0">
                <a:solidFill>
                  <a:srgbClr val="000000"/>
                </a:solidFill>
                <a:effectLst/>
                <a:latin typeface="FandolSong-Regular"/>
              </a:rPr>
              <a:t>采用 </a:t>
            </a:r>
            <a:r>
              <a:rPr lang="en-US" altLang="zh-CN" sz="2000" b="0" dirty="0" err="1">
                <a:solidFill>
                  <a:srgbClr val="000000"/>
                </a:solidFill>
                <a:effectLst/>
                <a:latin typeface="LMRoman10-Regular"/>
              </a:rPr>
              <a:t>LoRA</a:t>
            </a:r>
            <a:r>
              <a:rPr lang="en-US" altLang="zh-CN" sz="2000" b="0" dirty="0">
                <a:solidFill>
                  <a:srgbClr val="000000"/>
                </a:solidFill>
                <a:effectLst/>
                <a:latin typeface="LMRoman10-Regular"/>
              </a:rPr>
              <a:t> </a:t>
            </a:r>
            <a:r>
              <a:rPr lang="zh-CN" altLang="en-US" sz="2000" b="0" dirty="0">
                <a:solidFill>
                  <a:srgbClr val="000000"/>
                </a:solidFill>
                <a:effectLst/>
                <a:latin typeface="FandolSong-Regular"/>
              </a:rPr>
              <a:t>技 术的特点也使得更多中小企业能自行训练和微调模型。</a:t>
            </a:r>
            <a:endParaRPr lang="en-US" altLang="zh-CN" sz="2000" b="0" dirty="0">
              <a:solidFill>
                <a:srgbClr val="000000"/>
              </a:solidFill>
              <a:effectLst/>
              <a:latin typeface="FandolSong-Regular"/>
            </a:endParaRPr>
          </a:p>
        </p:txBody>
      </p:sp>
      <p:sp>
        <p:nvSpPr>
          <p:cNvPr id="16" name="文本框 15">
            <a:extLst>
              <a:ext uri="{FF2B5EF4-FFF2-40B4-BE49-F238E27FC236}">
                <a16:creationId xmlns:a16="http://schemas.microsoft.com/office/drawing/2014/main" id="{C8A9F600-6481-500F-88FA-E29947ADCFE7}"/>
              </a:ext>
            </a:extLst>
          </p:cNvPr>
          <p:cNvSpPr txBox="1"/>
          <p:nvPr/>
        </p:nvSpPr>
        <p:spPr>
          <a:xfrm>
            <a:off x="453351" y="1383023"/>
            <a:ext cx="5642649" cy="523220"/>
          </a:xfrm>
          <a:prstGeom prst="rect">
            <a:avLst/>
          </a:prstGeom>
          <a:solidFill>
            <a:schemeClr val="accent1"/>
          </a:solidFill>
        </p:spPr>
        <p:txBody>
          <a:bodyPr wrap="square">
            <a:spAutoFit/>
          </a:bodyPr>
          <a:lstStyle/>
          <a:p>
            <a:pPr algn="ctr"/>
            <a:r>
              <a:rPr lang="en-US" altLang="zh-CN" sz="2800" b="1" dirty="0" err="1">
                <a:solidFill>
                  <a:srgbClr val="000000"/>
                </a:solidFill>
                <a:effectLst/>
                <a:latin typeface="LMRoman10-Regular"/>
              </a:rPr>
              <a:t>FinGPT</a:t>
            </a:r>
            <a:r>
              <a:rPr lang="en-US" altLang="zh-CN" sz="1800" b="1" dirty="0">
                <a:solidFill>
                  <a:srgbClr val="000000"/>
                </a:solidFill>
                <a:effectLst/>
                <a:latin typeface="LMRoman10-Regular"/>
              </a:rPr>
              <a:t> </a:t>
            </a:r>
            <a:endParaRPr lang="zh-CN" altLang="en-US" sz="2800" b="1" dirty="0"/>
          </a:p>
        </p:txBody>
      </p:sp>
      <p:sp>
        <p:nvSpPr>
          <p:cNvPr id="20" name="文本框 19">
            <a:extLst>
              <a:ext uri="{FF2B5EF4-FFF2-40B4-BE49-F238E27FC236}">
                <a16:creationId xmlns:a16="http://schemas.microsoft.com/office/drawing/2014/main" id="{22ECD177-F177-B717-4D2F-3D948D0E0B22}"/>
              </a:ext>
            </a:extLst>
          </p:cNvPr>
          <p:cNvSpPr txBox="1"/>
          <p:nvPr/>
        </p:nvSpPr>
        <p:spPr>
          <a:xfrm>
            <a:off x="6380103" y="1928106"/>
            <a:ext cx="5639619" cy="4198201"/>
          </a:xfrm>
          <a:prstGeom prst="rect">
            <a:avLst/>
          </a:prstGeom>
          <a:solidFill>
            <a:schemeClr val="tx2">
              <a:lumMod val="10000"/>
              <a:lumOff val="90000"/>
            </a:schemeClr>
          </a:solidFill>
        </p:spPr>
        <p:txBody>
          <a:bodyPr wrap="square">
            <a:spAutoFit/>
          </a:bodyPr>
          <a:lstStyle/>
          <a:p>
            <a:pPr marL="342900" indent="-342900">
              <a:lnSpc>
                <a:spcPct val="150000"/>
              </a:lnSpc>
              <a:buFont typeface="Wingdings" panose="05000000000000000000" pitchFamily="2" charset="2"/>
              <a:buChar char="l"/>
            </a:pPr>
            <a:r>
              <a:rPr lang="zh-CN" altLang="en-US" sz="2000" b="1" dirty="0">
                <a:solidFill>
                  <a:srgbClr val="000000"/>
                </a:solidFill>
                <a:effectLst/>
                <a:latin typeface="FandolSong-Regular"/>
              </a:rPr>
              <a:t>数据源层</a:t>
            </a:r>
            <a:r>
              <a:rPr lang="zh-CN" altLang="en-US" sz="2000" b="0" dirty="0">
                <a:solidFill>
                  <a:srgbClr val="000000"/>
                </a:solidFill>
                <a:effectLst/>
                <a:latin typeface="FandolSong-Regular"/>
              </a:rPr>
              <a:t>：负责从互联网上搜集上述各种金融数据，并将其整合在一起。</a:t>
            </a:r>
            <a:endParaRPr lang="en-US" altLang="zh-CN" sz="2000" dirty="0">
              <a:solidFill>
                <a:srgbClr val="000000"/>
              </a:solidFill>
              <a:latin typeface="FandolSong-Regular"/>
            </a:endParaRPr>
          </a:p>
          <a:p>
            <a:pPr marL="342900" indent="-342900">
              <a:lnSpc>
                <a:spcPct val="150000"/>
              </a:lnSpc>
              <a:buFont typeface="Wingdings" panose="05000000000000000000" pitchFamily="2" charset="2"/>
              <a:buChar char="l"/>
            </a:pPr>
            <a:r>
              <a:rPr lang="zh-CN" altLang="en-US" sz="2000" b="1" dirty="0">
                <a:solidFill>
                  <a:srgbClr val="000000"/>
                </a:solidFill>
                <a:effectLst/>
                <a:latin typeface="FandolSong-Regular"/>
              </a:rPr>
              <a:t>数据工程层</a:t>
            </a:r>
            <a:r>
              <a:rPr lang="zh-CN" altLang="en-US" sz="2000" b="0" dirty="0">
                <a:solidFill>
                  <a:srgbClr val="000000"/>
                </a:solidFill>
                <a:effectLst/>
                <a:latin typeface="FandolSong-Regular"/>
              </a:rPr>
              <a:t>：负责数据清洗，快速地从数据源层整合的海量数据中过滤无效数据。</a:t>
            </a:r>
            <a:endParaRPr lang="en-US" altLang="zh-CN" sz="2000" b="0" dirty="0">
              <a:solidFill>
                <a:srgbClr val="000000"/>
              </a:solidFill>
              <a:effectLst/>
              <a:latin typeface="FandolSong-Regular"/>
            </a:endParaRPr>
          </a:p>
          <a:p>
            <a:pPr marL="342900" indent="-342900">
              <a:lnSpc>
                <a:spcPct val="150000"/>
              </a:lnSpc>
              <a:buFont typeface="Wingdings" panose="05000000000000000000" pitchFamily="2" charset="2"/>
              <a:buChar char="l"/>
            </a:pPr>
            <a:r>
              <a:rPr lang="zh-CN" altLang="en-US" sz="2000" b="1" dirty="0">
                <a:solidFill>
                  <a:srgbClr val="000000"/>
                </a:solidFill>
                <a:effectLst/>
                <a:latin typeface="FandolSong-Regular"/>
              </a:rPr>
              <a:t>语言模型层：</a:t>
            </a:r>
            <a:r>
              <a:rPr lang="zh-CN" altLang="en-US" sz="2000" b="0" dirty="0">
                <a:solidFill>
                  <a:srgbClr val="000000"/>
                </a:solidFill>
                <a:effectLst/>
                <a:latin typeface="FandolSong-Regular"/>
              </a:rPr>
              <a:t>负责根据数据工程层的结果对 模型进行微调，保持模型的高度动态性，确保其与当前的金融环境同步。</a:t>
            </a:r>
            <a:endParaRPr lang="en-US" altLang="zh-CN" sz="2000" b="0" dirty="0">
              <a:solidFill>
                <a:srgbClr val="000000"/>
              </a:solidFill>
              <a:effectLst/>
              <a:latin typeface="FandolSong-Regular"/>
            </a:endParaRPr>
          </a:p>
          <a:p>
            <a:pPr marL="342900" indent="-342900">
              <a:lnSpc>
                <a:spcPct val="150000"/>
              </a:lnSpc>
              <a:buFont typeface="Wingdings" panose="05000000000000000000" pitchFamily="2" charset="2"/>
              <a:buChar char="l"/>
            </a:pPr>
            <a:r>
              <a:rPr lang="zh-CN" altLang="en-US" sz="2000" b="1" dirty="0">
                <a:solidFill>
                  <a:srgbClr val="000000"/>
                </a:solidFill>
                <a:effectLst/>
                <a:latin typeface="FandolSong-Regular"/>
              </a:rPr>
              <a:t>应用层：</a:t>
            </a:r>
            <a:r>
              <a:rPr lang="zh-CN" altLang="en-US" sz="2000" b="0" dirty="0">
                <a:solidFill>
                  <a:srgbClr val="000000"/>
                </a:solidFill>
                <a:effectLst/>
                <a:latin typeface="FandolSong-Regular"/>
              </a:rPr>
              <a:t>为用户提供应用接口，包括 </a:t>
            </a:r>
            <a:r>
              <a:rPr lang="en-US" altLang="zh-CN" sz="2000" b="0" dirty="0">
                <a:solidFill>
                  <a:srgbClr val="000000"/>
                </a:solidFill>
                <a:effectLst/>
                <a:latin typeface="LMRoman10-Regular"/>
              </a:rPr>
              <a:t>AI </a:t>
            </a:r>
            <a:r>
              <a:rPr lang="zh-CN" altLang="en-US" sz="2000" b="0" dirty="0">
                <a:solidFill>
                  <a:srgbClr val="000000"/>
                </a:solidFill>
                <a:effectLst/>
                <a:latin typeface="FandolSong-Regular"/>
              </a:rPr>
              <a:t>客服、投资顾问。</a:t>
            </a:r>
            <a:endParaRPr lang="en-US" altLang="zh-CN" sz="2000" dirty="0">
              <a:solidFill>
                <a:srgbClr val="000000"/>
              </a:solidFill>
              <a:latin typeface="FandolSong-Regular"/>
            </a:endParaRPr>
          </a:p>
        </p:txBody>
      </p:sp>
      <p:sp>
        <p:nvSpPr>
          <p:cNvPr id="22" name="文本框 21">
            <a:extLst>
              <a:ext uri="{FF2B5EF4-FFF2-40B4-BE49-F238E27FC236}">
                <a16:creationId xmlns:a16="http://schemas.microsoft.com/office/drawing/2014/main" id="{7A0F92E8-66F9-DB58-07A4-A85389FBB017}"/>
              </a:ext>
            </a:extLst>
          </p:cNvPr>
          <p:cNvSpPr txBox="1"/>
          <p:nvPr/>
        </p:nvSpPr>
        <p:spPr>
          <a:xfrm>
            <a:off x="6377073" y="1404886"/>
            <a:ext cx="5642649" cy="523220"/>
          </a:xfrm>
          <a:prstGeom prst="rect">
            <a:avLst/>
          </a:prstGeom>
          <a:solidFill>
            <a:schemeClr val="accent1"/>
          </a:solidFill>
        </p:spPr>
        <p:txBody>
          <a:bodyPr wrap="square">
            <a:spAutoFit/>
          </a:bodyPr>
          <a:lstStyle/>
          <a:p>
            <a:pPr algn="ctr"/>
            <a:r>
              <a:rPr lang="zh-CN" altLang="en-US" sz="2800" b="1" dirty="0">
                <a:solidFill>
                  <a:srgbClr val="000000"/>
                </a:solidFill>
                <a:latin typeface="LMRoman10-Regular"/>
              </a:rPr>
              <a:t>模型架构</a:t>
            </a:r>
          </a:p>
        </p:txBody>
      </p:sp>
    </p:spTree>
    <p:extLst>
      <p:ext uri="{BB962C8B-B14F-4D97-AF65-F5344CB8AC3E}">
        <p14:creationId xmlns:p14="http://schemas.microsoft.com/office/powerpoint/2010/main" val="2245306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30F4B5E-6F2E-5385-3BD4-7FA7F90B48F6}"/>
              </a:ext>
            </a:extLst>
          </p:cNvPr>
          <p:cNvPicPr>
            <a:picLocks noChangeAspect="1"/>
          </p:cNvPicPr>
          <p:nvPr/>
        </p:nvPicPr>
        <p:blipFill>
          <a:blip r:embed="rId2"/>
          <a:stretch>
            <a:fillRect/>
          </a:stretch>
        </p:blipFill>
        <p:spPr>
          <a:xfrm>
            <a:off x="712198" y="1143000"/>
            <a:ext cx="7395098" cy="5440680"/>
          </a:xfrm>
          <a:prstGeom prst="rect">
            <a:avLst/>
          </a:prstGeom>
        </p:spPr>
      </p:pic>
      <p:pic>
        <p:nvPicPr>
          <p:cNvPr id="11" name="图片 10">
            <a:extLst>
              <a:ext uri="{FF2B5EF4-FFF2-40B4-BE49-F238E27FC236}">
                <a16:creationId xmlns:a16="http://schemas.microsoft.com/office/drawing/2014/main" id="{BA96A08C-3133-CD4C-109E-D46E7CA9D3F8}"/>
              </a:ext>
            </a:extLst>
          </p:cNvPr>
          <p:cNvPicPr>
            <a:picLocks noChangeAspect="1"/>
          </p:cNvPicPr>
          <p:nvPr/>
        </p:nvPicPr>
        <p:blipFill>
          <a:blip r:embed="rId3"/>
          <a:stretch>
            <a:fillRect/>
          </a:stretch>
        </p:blipFill>
        <p:spPr>
          <a:xfrm>
            <a:off x="8108410" y="868680"/>
            <a:ext cx="3370280" cy="3160294"/>
          </a:xfrm>
          <a:prstGeom prst="rect">
            <a:avLst/>
          </a:prstGeom>
        </p:spPr>
      </p:pic>
      <p:pic>
        <p:nvPicPr>
          <p:cNvPr id="13" name="图片 12">
            <a:extLst>
              <a:ext uri="{FF2B5EF4-FFF2-40B4-BE49-F238E27FC236}">
                <a16:creationId xmlns:a16="http://schemas.microsoft.com/office/drawing/2014/main" id="{5D19D70F-4DDE-5146-D21A-F858B2CD114E}"/>
              </a:ext>
            </a:extLst>
          </p:cNvPr>
          <p:cNvPicPr>
            <a:picLocks noChangeAspect="1"/>
          </p:cNvPicPr>
          <p:nvPr/>
        </p:nvPicPr>
        <p:blipFill>
          <a:blip r:embed="rId4"/>
          <a:stretch>
            <a:fillRect/>
          </a:stretch>
        </p:blipFill>
        <p:spPr>
          <a:xfrm>
            <a:off x="8107296" y="4128577"/>
            <a:ext cx="3371393" cy="2630364"/>
          </a:xfrm>
          <a:prstGeom prst="rect">
            <a:avLst/>
          </a:prstGeom>
        </p:spPr>
      </p:pic>
      <p:sp>
        <p:nvSpPr>
          <p:cNvPr id="2" name="标题 1">
            <a:extLst>
              <a:ext uri="{FF2B5EF4-FFF2-40B4-BE49-F238E27FC236}">
                <a16:creationId xmlns:a16="http://schemas.microsoft.com/office/drawing/2014/main" id="{743ADC81-D3B1-5827-59E4-A4580A4D3DAD}"/>
              </a:ext>
            </a:extLst>
          </p:cNvPr>
          <p:cNvSpPr>
            <a:spLocks noGrp="1"/>
          </p:cNvSpPr>
          <p:nvPr>
            <p:ph type="title"/>
          </p:nvPr>
        </p:nvSpPr>
        <p:spPr>
          <a:xfrm>
            <a:off x="486480" y="226800"/>
            <a:ext cx="10969200" cy="705600"/>
          </a:xfrm>
        </p:spPr>
        <p:txBody>
          <a:bodyPr/>
          <a:lstStyle/>
          <a:p>
            <a:r>
              <a:rPr kumimoji="1" lang="en-US" altLang="zh-CN" dirty="0"/>
              <a:t>13.3.1 </a:t>
            </a:r>
            <a:r>
              <a:rPr kumimoji="1" lang="zh-CN" altLang="en-US" dirty="0"/>
              <a:t>金融</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8D085-792D-7166-CF98-647FA2AA67D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191135F-8F98-08FC-927D-3F1D8CCB6099}"/>
              </a:ext>
            </a:extLst>
          </p:cNvPr>
          <p:cNvSpPr>
            <a:spLocks noGrp="1"/>
          </p:cNvSpPr>
          <p:nvPr>
            <p:ph type="title"/>
          </p:nvPr>
        </p:nvSpPr>
        <p:spPr/>
        <p:txBody>
          <a:bodyPr/>
          <a:lstStyle/>
          <a:p>
            <a:r>
              <a:rPr kumimoji="1" lang="en-US" altLang="zh-CN" dirty="0"/>
              <a:t>13.3.2 </a:t>
            </a:r>
            <a:r>
              <a:rPr kumimoji="1" lang="zh-CN" altLang="en-US" dirty="0"/>
              <a:t>法律</a:t>
            </a:r>
          </a:p>
        </p:txBody>
      </p:sp>
      <p:sp>
        <p:nvSpPr>
          <p:cNvPr id="4" name="文本框 3">
            <a:extLst>
              <a:ext uri="{FF2B5EF4-FFF2-40B4-BE49-F238E27FC236}">
                <a16:creationId xmlns:a16="http://schemas.microsoft.com/office/drawing/2014/main" id="{FEE6AB24-ABC4-FD6C-CD0C-044D98561C0E}"/>
              </a:ext>
            </a:extLst>
          </p:cNvPr>
          <p:cNvSpPr txBox="1"/>
          <p:nvPr/>
        </p:nvSpPr>
        <p:spPr>
          <a:xfrm>
            <a:off x="1663148" y="1270766"/>
            <a:ext cx="6096000" cy="369332"/>
          </a:xfrm>
          <a:prstGeom prst="rect">
            <a:avLst/>
          </a:prstGeom>
          <a:noFill/>
        </p:spPr>
        <p:txBody>
          <a:bodyPr wrap="square">
            <a:spAutoFit/>
          </a:bodyPr>
          <a:lstStyle/>
          <a:p>
            <a:r>
              <a:rPr lang="zh-CN" altLang="en-US" sz="1800" b="0" dirty="0">
                <a:solidFill>
                  <a:srgbClr val="000000"/>
                </a:solidFill>
                <a:effectLst/>
                <a:latin typeface="LMRoman10-Regular"/>
              </a:rPr>
              <a:t>例子：</a:t>
            </a:r>
            <a:endParaRPr lang="zh-CN" altLang="en-US" dirty="0"/>
          </a:p>
        </p:txBody>
      </p:sp>
      <p:sp>
        <p:nvSpPr>
          <p:cNvPr id="6" name="文本框 5">
            <a:extLst>
              <a:ext uri="{FF2B5EF4-FFF2-40B4-BE49-F238E27FC236}">
                <a16:creationId xmlns:a16="http://schemas.microsoft.com/office/drawing/2014/main" id="{5A7B5576-BD92-2548-74F0-780E08DF30FC}"/>
              </a:ext>
            </a:extLst>
          </p:cNvPr>
          <p:cNvSpPr txBox="1"/>
          <p:nvPr/>
        </p:nvSpPr>
        <p:spPr>
          <a:xfrm>
            <a:off x="940903" y="2348325"/>
            <a:ext cx="11317358" cy="461665"/>
          </a:xfrm>
          <a:prstGeom prst="rect">
            <a:avLst/>
          </a:prstGeom>
          <a:noFill/>
        </p:spPr>
        <p:txBody>
          <a:bodyPr wrap="square">
            <a:spAutoFit/>
          </a:bodyPr>
          <a:lstStyle/>
          <a:p>
            <a:pPr marL="342900" indent="-342900">
              <a:buFont typeface="Wingdings" panose="05000000000000000000" pitchFamily="2" charset="2"/>
              <a:buChar char="n"/>
            </a:pPr>
            <a:r>
              <a:rPr lang="zh-CN" altLang="en-US" sz="2400" b="1" dirty="0">
                <a:solidFill>
                  <a:srgbClr val="000000"/>
                </a:solidFill>
                <a:effectLst/>
                <a:latin typeface="+mn-ea"/>
              </a:rPr>
              <a:t>探讨：生成式人工智能是否应当参与司法审判 ？</a:t>
            </a:r>
            <a:endParaRPr lang="zh-CN" altLang="en-US" sz="2400" b="1" dirty="0">
              <a:latin typeface="+mn-ea"/>
            </a:endParaRPr>
          </a:p>
        </p:txBody>
      </p:sp>
      <p:sp>
        <p:nvSpPr>
          <p:cNvPr id="11" name="文本框 10">
            <a:extLst>
              <a:ext uri="{FF2B5EF4-FFF2-40B4-BE49-F238E27FC236}">
                <a16:creationId xmlns:a16="http://schemas.microsoft.com/office/drawing/2014/main" id="{05E093B8-B515-E583-0007-0B0F2F7BEF72}"/>
              </a:ext>
            </a:extLst>
          </p:cNvPr>
          <p:cNvSpPr txBox="1"/>
          <p:nvPr/>
        </p:nvSpPr>
        <p:spPr>
          <a:xfrm>
            <a:off x="6513443" y="2924505"/>
            <a:ext cx="5234609" cy="2535951"/>
          </a:xfrm>
          <a:prstGeom prst="rect">
            <a:avLst/>
          </a:prstGeom>
          <a:noFill/>
        </p:spPr>
        <p:txBody>
          <a:bodyPr wrap="square">
            <a:spAutoFit/>
          </a:bodyPr>
          <a:lstStyle/>
          <a:p>
            <a:pPr>
              <a:lnSpc>
                <a:spcPct val="150000"/>
              </a:lnSpc>
            </a:pPr>
            <a:r>
              <a:rPr lang="zh-CN" altLang="en-US" sz="1800" b="1" dirty="0">
                <a:solidFill>
                  <a:srgbClr val="00B050"/>
                </a:solidFill>
                <a:effectLst/>
                <a:latin typeface="FandolSong-Regular"/>
              </a:rPr>
              <a:t>反对方：</a:t>
            </a:r>
            <a:r>
              <a:rPr lang="zh-CN" altLang="en-US" sz="1800" b="0" dirty="0">
                <a:solidFill>
                  <a:srgbClr val="000000"/>
                </a:solidFill>
                <a:effectLst/>
                <a:latin typeface="FandolSong-Regular"/>
              </a:rPr>
              <a:t>法律是道德的底线，而非道 德本身。人们需要法官做出公正公平的判决，因为法官是“旁观的第三者”， 根据法律定罪量刑的同时还需要考虑是否符合人情。尽管在提高审判效率方面有很大潜力，但它缺乏人类情感和道德， 因此有时无法作出能让双方信服的判决。</a:t>
            </a:r>
            <a:endParaRPr lang="zh-CN" altLang="en-US" dirty="0"/>
          </a:p>
        </p:txBody>
      </p:sp>
      <p:sp>
        <p:nvSpPr>
          <p:cNvPr id="15" name="对话气泡: 圆角矩形 14">
            <a:extLst>
              <a:ext uri="{FF2B5EF4-FFF2-40B4-BE49-F238E27FC236}">
                <a16:creationId xmlns:a16="http://schemas.microsoft.com/office/drawing/2014/main" id="{1F4B24FB-9E25-E562-B1B3-024AB11E0E45}"/>
              </a:ext>
            </a:extLst>
          </p:cNvPr>
          <p:cNvSpPr/>
          <p:nvPr/>
        </p:nvSpPr>
        <p:spPr>
          <a:xfrm>
            <a:off x="6241774" y="2870254"/>
            <a:ext cx="5777948" cy="2716696"/>
          </a:xfrm>
          <a:prstGeom prst="wedgeRoundRect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D027C3EC-38F6-8D6E-7390-12A80B56D2C7}"/>
              </a:ext>
            </a:extLst>
          </p:cNvPr>
          <p:cNvSpPr/>
          <p:nvPr/>
        </p:nvSpPr>
        <p:spPr>
          <a:xfrm>
            <a:off x="823078" y="1159821"/>
            <a:ext cx="10545843" cy="101566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8" name="文本框 17">
            <a:extLst>
              <a:ext uri="{FF2B5EF4-FFF2-40B4-BE49-F238E27FC236}">
                <a16:creationId xmlns:a16="http://schemas.microsoft.com/office/drawing/2014/main" id="{8C0D2528-A19B-184B-0B10-559773FEAA93}"/>
              </a:ext>
            </a:extLst>
          </p:cNvPr>
          <p:cNvSpPr txBox="1"/>
          <p:nvPr/>
        </p:nvSpPr>
        <p:spPr>
          <a:xfrm>
            <a:off x="1046920" y="1316678"/>
            <a:ext cx="10230679" cy="1015663"/>
          </a:xfrm>
          <a:prstGeom prst="rect">
            <a:avLst/>
          </a:prstGeom>
          <a:noFill/>
        </p:spPr>
        <p:txBody>
          <a:bodyPr wrap="square" rtlCol="0">
            <a:spAutoFit/>
          </a:bodyPr>
          <a:lstStyle/>
          <a:p>
            <a:r>
              <a:rPr lang="en-US" altLang="zh-CN" sz="2000" b="1" dirty="0">
                <a:solidFill>
                  <a:srgbClr val="000000"/>
                </a:solidFill>
                <a:effectLst/>
                <a:latin typeface="仿宋" panose="02010609060101010101" pitchFamily="49" charset="-122"/>
                <a:ea typeface="仿宋" panose="02010609060101010101" pitchFamily="49" charset="-122"/>
              </a:rPr>
              <a:t>2023 </a:t>
            </a:r>
            <a:r>
              <a:rPr lang="zh-CN" altLang="en-US" sz="2000" b="1" dirty="0">
                <a:solidFill>
                  <a:srgbClr val="000000"/>
                </a:solidFill>
                <a:effectLst/>
                <a:latin typeface="仿宋" panose="02010609060101010101" pitchFamily="49" charset="-122"/>
                <a:ea typeface="仿宋" panose="02010609060101010101" pitchFamily="49" charset="-122"/>
              </a:rPr>
              <a:t>年 </a:t>
            </a:r>
            <a:r>
              <a:rPr lang="en-US" altLang="zh-CN" sz="2000" b="1" dirty="0">
                <a:solidFill>
                  <a:srgbClr val="000000"/>
                </a:solidFill>
                <a:effectLst/>
                <a:latin typeface="仿宋" panose="02010609060101010101" pitchFamily="49" charset="-122"/>
                <a:ea typeface="仿宋" panose="02010609060101010101" pitchFamily="49" charset="-122"/>
              </a:rPr>
              <a:t>1 </a:t>
            </a:r>
            <a:r>
              <a:rPr lang="zh-CN" altLang="en-US" sz="2000" b="1" dirty="0">
                <a:solidFill>
                  <a:srgbClr val="000000"/>
                </a:solidFill>
                <a:effectLst/>
                <a:latin typeface="仿宋" panose="02010609060101010101" pitchFamily="49" charset="-122"/>
                <a:ea typeface="仿宋" panose="02010609060101010101" pitchFamily="49" charset="-122"/>
              </a:rPr>
              <a:t>月 </a:t>
            </a:r>
            <a:r>
              <a:rPr lang="en-US" altLang="zh-CN" sz="2000" b="1" dirty="0">
                <a:solidFill>
                  <a:srgbClr val="000000"/>
                </a:solidFill>
                <a:effectLst/>
                <a:latin typeface="仿宋" panose="02010609060101010101" pitchFamily="49" charset="-122"/>
                <a:ea typeface="仿宋" panose="02010609060101010101" pitchFamily="49" charset="-122"/>
              </a:rPr>
              <a:t>30 </a:t>
            </a:r>
            <a:r>
              <a:rPr lang="zh-CN" altLang="en-US" sz="2000" b="1" dirty="0">
                <a:solidFill>
                  <a:srgbClr val="000000"/>
                </a:solidFill>
                <a:effectLst/>
                <a:latin typeface="仿宋" panose="02010609060101010101" pitchFamily="49" charset="-122"/>
                <a:ea typeface="仿宋" panose="02010609060101010101" pitchFamily="49" charset="-122"/>
              </a:rPr>
              <a:t>日，哥伦比亚的一位法官审理了一起保险公司与自闭症儿 童之间的诉讼。他借助 </a:t>
            </a:r>
            <a:r>
              <a:rPr lang="en-US" altLang="zh-CN" sz="2000" b="1" dirty="0">
                <a:solidFill>
                  <a:srgbClr val="000000"/>
                </a:solidFill>
                <a:effectLst/>
                <a:latin typeface="仿宋" panose="02010609060101010101" pitchFamily="49" charset="-122"/>
                <a:ea typeface="仿宋" panose="02010609060101010101" pitchFamily="49" charset="-122"/>
              </a:rPr>
              <a:t>ChatGPT </a:t>
            </a:r>
            <a:r>
              <a:rPr lang="zh-CN" altLang="en-US" sz="2000" b="1" dirty="0">
                <a:solidFill>
                  <a:srgbClr val="000000"/>
                </a:solidFill>
                <a:effectLst/>
                <a:latin typeface="仿宋" panose="02010609060101010101" pitchFamily="49" charset="-122"/>
                <a:ea typeface="仿宋" panose="02010609060101010101" pitchFamily="49" charset="-122"/>
              </a:rPr>
              <a:t>起草了判决书，成为全球首位利用 </a:t>
            </a:r>
            <a:r>
              <a:rPr lang="en-US" altLang="zh-CN" sz="2000" b="1" dirty="0">
                <a:solidFill>
                  <a:srgbClr val="000000"/>
                </a:solidFill>
                <a:effectLst/>
                <a:latin typeface="仿宋" panose="02010609060101010101" pitchFamily="49" charset="-122"/>
                <a:ea typeface="仿宋" panose="02010609060101010101" pitchFamily="49" charset="-122"/>
              </a:rPr>
              <a:t>ChatGPT </a:t>
            </a:r>
            <a:r>
              <a:rPr lang="zh-CN" altLang="en-US" sz="2000" b="1" dirty="0">
                <a:solidFill>
                  <a:srgbClr val="000000"/>
                </a:solidFill>
                <a:effectLst/>
                <a:latin typeface="仿宋" panose="02010609060101010101" pitchFamily="49" charset="-122"/>
                <a:ea typeface="仿宋" panose="02010609060101010101" pitchFamily="49" charset="-122"/>
              </a:rPr>
              <a:t>辅助判案的法官。</a:t>
            </a:r>
            <a:endParaRPr lang="zh-CN" altLang="en-US" sz="2000" b="1" dirty="0">
              <a:latin typeface="仿宋" panose="02010609060101010101" pitchFamily="49" charset="-122"/>
              <a:ea typeface="仿宋" panose="02010609060101010101" pitchFamily="49" charset="-122"/>
            </a:endParaRPr>
          </a:p>
          <a:p>
            <a:pPr marL="0" lvl="1" algn="just"/>
            <a:endParaRPr lang="zh-CN" altLang="en-US" sz="2000" dirty="0">
              <a:latin typeface="Times New Roman" panose="02020603050405020304" pitchFamily="18" charset="0"/>
              <a:ea typeface="仿宋" panose="02010609060101010101" pitchFamily="49" charset="-122"/>
              <a:cs typeface="Times New Roman" panose="02020603050405020304" pitchFamily="18" charset="0"/>
            </a:endParaRPr>
          </a:p>
        </p:txBody>
      </p:sp>
      <p:sp>
        <p:nvSpPr>
          <p:cNvPr id="20" name="文本框 19">
            <a:extLst>
              <a:ext uri="{FF2B5EF4-FFF2-40B4-BE49-F238E27FC236}">
                <a16:creationId xmlns:a16="http://schemas.microsoft.com/office/drawing/2014/main" id="{F8F907DE-1C58-0904-3744-AEE0084F43E4}"/>
              </a:ext>
            </a:extLst>
          </p:cNvPr>
          <p:cNvSpPr txBox="1"/>
          <p:nvPr/>
        </p:nvSpPr>
        <p:spPr>
          <a:xfrm>
            <a:off x="1366629" y="6071838"/>
            <a:ext cx="9458740" cy="646331"/>
          </a:xfrm>
          <a:prstGeom prst="rect">
            <a:avLst/>
          </a:prstGeom>
          <a:solidFill>
            <a:schemeClr val="accent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800" b="1" dirty="0">
                <a:solidFill>
                  <a:srgbClr val="000000"/>
                </a:solidFill>
                <a:effectLst/>
                <a:latin typeface="FandolSong-Regular"/>
              </a:rPr>
              <a:t>利用 </a:t>
            </a:r>
            <a:r>
              <a:rPr lang="en-US" altLang="zh-CN" sz="1800" b="1" dirty="0">
                <a:solidFill>
                  <a:srgbClr val="000000"/>
                </a:solidFill>
                <a:effectLst/>
                <a:latin typeface="LMRoman10-Regular"/>
              </a:rPr>
              <a:t>LLMs</a:t>
            </a:r>
            <a:r>
              <a:rPr lang="zh-CN" altLang="en-US" sz="1800" b="1" dirty="0">
                <a:solidFill>
                  <a:srgbClr val="000000"/>
                </a:solidFill>
                <a:effectLst/>
                <a:latin typeface="FandolSong-Regular"/>
              </a:rPr>
              <a:t>技术为不太了解法律的人提供法 律建议，让他们能运用法律的武器保护自己的正当权益则是现阶段较为可行的 应用方向。</a:t>
            </a:r>
            <a:endParaRPr lang="zh-CN" altLang="en-US" b="1" dirty="0"/>
          </a:p>
        </p:txBody>
      </p:sp>
      <p:sp>
        <p:nvSpPr>
          <p:cNvPr id="21" name="文本框 20">
            <a:extLst>
              <a:ext uri="{FF2B5EF4-FFF2-40B4-BE49-F238E27FC236}">
                <a16:creationId xmlns:a16="http://schemas.microsoft.com/office/drawing/2014/main" id="{3253F167-866E-6363-BACC-8FD0AFDD88A5}"/>
              </a:ext>
            </a:extLst>
          </p:cNvPr>
          <p:cNvSpPr txBox="1"/>
          <p:nvPr/>
        </p:nvSpPr>
        <p:spPr>
          <a:xfrm>
            <a:off x="1161007" y="3209969"/>
            <a:ext cx="4545496" cy="2120452"/>
          </a:xfrm>
          <a:prstGeom prst="rect">
            <a:avLst/>
          </a:prstGeom>
          <a:noFill/>
        </p:spPr>
        <p:txBody>
          <a:bodyPr wrap="square">
            <a:spAutoFit/>
          </a:bodyPr>
          <a:lstStyle/>
          <a:p>
            <a:pPr>
              <a:lnSpc>
                <a:spcPct val="150000"/>
              </a:lnSpc>
            </a:pPr>
            <a:r>
              <a:rPr lang="zh-CN" altLang="en-US" sz="1800" b="1" dirty="0">
                <a:solidFill>
                  <a:srgbClr val="FF0000"/>
                </a:solidFill>
                <a:effectLst/>
                <a:latin typeface="FandolSong-Regular"/>
              </a:rPr>
              <a:t>支持方：</a:t>
            </a:r>
            <a:r>
              <a:rPr lang="zh-CN" altLang="en-US" sz="1800" b="0" dirty="0">
                <a:solidFill>
                  <a:srgbClr val="000000"/>
                </a:solidFill>
                <a:effectLst/>
                <a:latin typeface="FandolSong-Regular"/>
              </a:rPr>
              <a:t>在协助法官进行审判时，</a:t>
            </a:r>
            <a:r>
              <a:rPr lang="en-US" altLang="zh-CN" sz="1800" b="0" dirty="0">
                <a:solidFill>
                  <a:srgbClr val="000000"/>
                </a:solidFill>
                <a:effectLst/>
                <a:latin typeface="LMRoman10-Regular"/>
              </a:rPr>
              <a:t>ChatGPT </a:t>
            </a:r>
            <a:r>
              <a:rPr lang="zh-CN" altLang="en-US" sz="1800" b="0" dirty="0">
                <a:solidFill>
                  <a:srgbClr val="000000"/>
                </a:solidFill>
                <a:effectLst/>
                <a:latin typeface="FandolSong-Regular"/>
              </a:rPr>
              <a:t>的确能迅速根 据案件特点找出相应法律条文，能在本国乃至全球范围内找到相似案例，并向 法官展示相关判决文书供参考，并帮助法官分析被告是否违法</a:t>
            </a:r>
            <a:endParaRPr lang="zh-CN" altLang="en-US" dirty="0"/>
          </a:p>
        </p:txBody>
      </p:sp>
      <p:sp>
        <p:nvSpPr>
          <p:cNvPr id="22" name="对话气泡: 圆角矩形 21">
            <a:extLst>
              <a:ext uri="{FF2B5EF4-FFF2-40B4-BE49-F238E27FC236}">
                <a16:creationId xmlns:a16="http://schemas.microsoft.com/office/drawing/2014/main" id="{63C25B3F-5AF6-5488-24EE-E2676338EFF4}"/>
              </a:ext>
            </a:extLst>
          </p:cNvPr>
          <p:cNvSpPr/>
          <p:nvPr/>
        </p:nvSpPr>
        <p:spPr>
          <a:xfrm>
            <a:off x="823078" y="2870254"/>
            <a:ext cx="5049078" cy="2716696"/>
          </a:xfrm>
          <a:prstGeom prst="wedgeRoundRect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0452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D9280-C977-1FE1-83D3-7FC1A2E7835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854D9F8-2C63-D74A-E98B-D5B784C8BD12}"/>
              </a:ext>
            </a:extLst>
          </p:cNvPr>
          <p:cNvSpPr>
            <a:spLocks noGrp="1"/>
          </p:cNvSpPr>
          <p:nvPr>
            <p:ph type="title"/>
          </p:nvPr>
        </p:nvSpPr>
        <p:spPr/>
        <p:txBody>
          <a:bodyPr/>
          <a:lstStyle/>
          <a:p>
            <a:r>
              <a:rPr kumimoji="1" lang="en-US" altLang="zh-CN" dirty="0"/>
              <a:t>13.3.2 </a:t>
            </a:r>
            <a:r>
              <a:rPr kumimoji="1" lang="zh-CN" altLang="en-US" dirty="0"/>
              <a:t>法律</a:t>
            </a:r>
          </a:p>
        </p:txBody>
      </p:sp>
      <p:sp>
        <p:nvSpPr>
          <p:cNvPr id="9" name="文本框 8">
            <a:extLst>
              <a:ext uri="{FF2B5EF4-FFF2-40B4-BE49-F238E27FC236}">
                <a16:creationId xmlns:a16="http://schemas.microsoft.com/office/drawing/2014/main" id="{FB7A2755-646E-080F-F1DF-C2E6CF4E62D1}"/>
              </a:ext>
            </a:extLst>
          </p:cNvPr>
          <p:cNvSpPr txBox="1"/>
          <p:nvPr/>
        </p:nvSpPr>
        <p:spPr>
          <a:xfrm>
            <a:off x="876088" y="2335699"/>
            <a:ext cx="10699686" cy="646331"/>
          </a:xfrm>
          <a:prstGeom prst="rect">
            <a:avLst/>
          </a:prstGeom>
          <a:noFill/>
        </p:spPr>
        <p:txBody>
          <a:bodyPr wrap="square">
            <a:spAutoFit/>
          </a:bodyPr>
          <a:lstStyle/>
          <a:p>
            <a:pPr marL="285750" indent="-285750">
              <a:buFont typeface="Wingdings" panose="05000000000000000000" pitchFamily="2" charset="2"/>
              <a:buChar char="n"/>
            </a:pPr>
            <a:r>
              <a:rPr lang="zh-CN" altLang="en-US" sz="1800" b="1" dirty="0">
                <a:solidFill>
                  <a:srgbClr val="000000"/>
                </a:solidFill>
                <a:effectLst/>
                <a:latin typeface="+mn-ea"/>
              </a:rPr>
              <a:t>尽管现阶段的 </a:t>
            </a:r>
            <a:r>
              <a:rPr lang="en-US" altLang="zh-CN" sz="1800" b="1" dirty="0" err="1">
                <a:solidFill>
                  <a:srgbClr val="000000"/>
                </a:solidFill>
                <a:effectLst/>
                <a:latin typeface="+mn-ea"/>
              </a:rPr>
              <a:t>ChatLaw</a:t>
            </a:r>
            <a:r>
              <a:rPr lang="en-US" altLang="zh-CN" sz="1800" b="1" dirty="0">
                <a:solidFill>
                  <a:srgbClr val="000000"/>
                </a:solidFill>
                <a:effectLst/>
                <a:latin typeface="+mn-ea"/>
              </a:rPr>
              <a:t> </a:t>
            </a:r>
            <a:r>
              <a:rPr lang="zh-CN" altLang="en-US" sz="1800" b="1" dirty="0">
                <a:solidFill>
                  <a:srgbClr val="000000"/>
                </a:solidFill>
                <a:effectLst/>
                <a:latin typeface="+mn-ea"/>
              </a:rPr>
              <a:t>还有不成熟之处，但其在证据整合与诉状撰写等方面已经能够为用户提供有效帮助。</a:t>
            </a:r>
            <a:endParaRPr lang="zh-CN" altLang="en-US" b="1" dirty="0">
              <a:latin typeface="+mn-ea"/>
            </a:endParaRPr>
          </a:p>
        </p:txBody>
      </p:sp>
      <p:sp>
        <p:nvSpPr>
          <p:cNvPr id="22" name="矩形 21">
            <a:extLst>
              <a:ext uri="{FF2B5EF4-FFF2-40B4-BE49-F238E27FC236}">
                <a16:creationId xmlns:a16="http://schemas.microsoft.com/office/drawing/2014/main" id="{446F44E5-3D64-ED52-B10D-F7C7E50CB87D}"/>
              </a:ext>
            </a:extLst>
          </p:cNvPr>
          <p:cNvSpPr/>
          <p:nvPr/>
        </p:nvSpPr>
        <p:spPr>
          <a:xfrm>
            <a:off x="861391" y="1080547"/>
            <a:ext cx="10545843" cy="101566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3" name="文本框 22">
            <a:extLst>
              <a:ext uri="{FF2B5EF4-FFF2-40B4-BE49-F238E27FC236}">
                <a16:creationId xmlns:a16="http://schemas.microsoft.com/office/drawing/2014/main" id="{9143B2A5-A137-B01E-C014-7DD3BE134F0C}"/>
              </a:ext>
            </a:extLst>
          </p:cNvPr>
          <p:cNvSpPr txBox="1"/>
          <p:nvPr/>
        </p:nvSpPr>
        <p:spPr>
          <a:xfrm>
            <a:off x="1085233" y="1085222"/>
            <a:ext cx="10230679" cy="1323439"/>
          </a:xfrm>
          <a:prstGeom prst="rect">
            <a:avLst/>
          </a:prstGeom>
          <a:noFill/>
        </p:spPr>
        <p:txBody>
          <a:bodyPr wrap="square" rtlCol="0">
            <a:spAutoFit/>
          </a:bodyPr>
          <a:lstStyle/>
          <a:p>
            <a:r>
              <a:rPr lang="en-US" altLang="zh-CN" sz="2000" b="1" dirty="0">
                <a:solidFill>
                  <a:srgbClr val="000000"/>
                </a:solidFill>
                <a:effectLst/>
                <a:latin typeface="仿宋" panose="02010609060101010101" pitchFamily="49" charset="-122"/>
                <a:ea typeface="仿宋" panose="02010609060101010101" pitchFamily="49" charset="-122"/>
              </a:rPr>
              <a:t>2023 </a:t>
            </a:r>
            <a:r>
              <a:rPr lang="zh-CN" altLang="en-US" sz="2000" b="1" dirty="0">
                <a:solidFill>
                  <a:srgbClr val="000000"/>
                </a:solidFill>
                <a:effectLst/>
                <a:latin typeface="仿宋" panose="02010609060101010101" pitchFamily="49" charset="-122"/>
                <a:ea typeface="仿宋" panose="02010609060101010101" pitchFamily="49" charset="-122"/>
              </a:rPr>
              <a:t>年 </a:t>
            </a:r>
            <a:r>
              <a:rPr lang="en-US" altLang="zh-CN" sz="2000" b="1" dirty="0">
                <a:solidFill>
                  <a:srgbClr val="000000"/>
                </a:solidFill>
                <a:effectLst/>
                <a:latin typeface="仿宋" panose="02010609060101010101" pitchFamily="49" charset="-122"/>
                <a:ea typeface="仿宋" panose="02010609060101010101" pitchFamily="49" charset="-122"/>
              </a:rPr>
              <a:t>7 </a:t>
            </a:r>
            <a:r>
              <a:rPr lang="zh-CN" altLang="en-US" sz="2000" b="1" dirty="0">
                <a:solidFill>
                  <a:srgbClr val="000000"/>
                </a:solidFill>
                <a:effectLst/>
                <a:latin typeface="仿宋" panose="02010609060101010101" pitchFamily="49" charset="-122"/>
                <a:ea typeface="仿宋" panose="02010609060101010101" pitchFamily="49" charset="-122"/>
              </a:rPr>
              <a:t>月，北京大学深圳研究生院</a:t>
            </a:r>
            <a:r>
              <a:rPr lang="en-US" altLang="zh-CN" sz="2000" b="1" dirty="0">
                <a:solidFill>
                  <a:srgbClr val="000000"/>
                </a:solidFill>
                <a:effectLst/>
                <a:latin typeface="仿宋" panose="02010609060101010101" pitchFamily="49" charset="-122"/>
                <a:ea typeface="仿宋" panose="02010609060101010101" pitchFamily="49" charset="-122"/>
              </a:rPr>
              <a:t>-</a:t>
            </a:r>
            <a:r>
              <a:rPr lang="zh-CN" altLang="en-US" sz="2000" b="1" dirty="0">
                <a:solidFill>
                  <a:srgbClr val="000000"/>
                </a:solidFill>
                <a:effectLst/>
                <a:latin typeface="仿宋" panose="02010609060101010101" pitchFamily="49" charset="-122"/>
                <a:ea typeface="仿宋" panose="02010609060101010101" pitchFamily="49" charset="-122"/>
              </a:rPr>
              <a:t>兔展智能 </a:t>
            </a:r>
            <a:r>
              <a:rPr lang="en-US" altLang="zh-CN" sz="2000" b="1" dirty="0">
                <a:solidFill>
                  <a:srgbClr val="000000"/>
                </a:solidFill>
                <a:effectLst/>
                <a:latin typeface="仿宋" panose="02010609060101010101" pitchFamily="49" charset="-122"/>
                <a:ea typeface="仿宋" panose="02010609060101010101" pitchFamily="49" charset="-122"/>
              </a:rPr>
              <a:t>AIGC </a:t>
            </a:r>
            <a:r>
              <a:rPr lang="zh-CN" altLang="en-US" sz="2000" b="1" dirty="0">
                <a:solidFill>
                  <a:srgbClr val="000000"/>
                </a:solidFill>
                <a:effectLst/>
                <a:latin typeface="仿宋" panose="02010609060101010101" pitchFamily="49" charset="-122"/>
                <a:ea typeface="仿宋" panose="02010609060101010101" pitchFamily="49" charset="-122"/>
              </a:rPr>
              <a:t>联合实验室和北 京大学信息工程学院袁粒课题组发布了首个中文法律大模型落地产品 </a:t>
            </a:r>
            <a:r>
              <a:rPr lang="en-US" altLang="zh-CN" sz="2000" b="1" dirty="0" err="1">
                <a:solidFill>
                  <a:srgbClr val="000000"/>
                </a:solidFill>
                <a:effectLst/>
                <a:latin typeface="仿宋" panose="02010609060101010101" pitchFamily="49" charset="-122"/>
                <a:ea typeface="仿宋" panose="02010609060101010101" pitchFamily="49" charset="-122"/>
              </a:rPr>
              <a:t>ChatLaw</a:t>
            </a:r>
            <a:r>
              <a:rPr lang="en-US" altLang="zh-CN" sz="2000" b="1" dirty="0">
                <a:solidFill>
                  <a:srgbClr val="000000"/>
                </a:solidFill>
                <a:effectLst/>
                <a:latin typeface="仿宋" panose="02010609060101010101" pitchFamily="49" charset="-122"/>
                <a:ea typeface="仿宋" panose="02010609060101010101" pitchFamily="49" charset="-122"/>
              </a:rPr>
              <a:t> </a:t>
            </a:r>
            <a:r>
              <a:rPr lang="en-US" altLang="zh-CN" sz="900" b="1" dirty="0">
                <a:solidFill>
                  <a:srgbClr val="000000"/>
                </a:solidFill>
                <a:effectLst/>
                <a:latin typeface="仿宋" panose="02010609060101010101" pitchFamily="49" charset="-122"/>
                <a:ea typeface="仿宋" panose="02010609060101010101" pitchFamily="49" charset="-122"/>
              </a:rPr>
              <a:t>8</a:t>
            </a:r>
            <a:r>
              <a:rPr lang="zh-CN" altLang="en-US" sz="2000" b="1" dirty="0">
                <a:solidFill>
                  <a:srgbClr val="000000"/>
                </a:solidFill>
                <a:effectLst/>
                <a:latin typeface="仿宋" panose="02010609060101010101" pitchFamily="49" charset="-122"/>
                <a:ea typeface="仿宋" panose="02010609060101010101" pitchFamily="49" charset="-122"/>
              </a:rPr>
              <a:t>，填补了目前大模型在司法领域的空白。</a:t>
            </a:r>
            <a:endParaRPr lang="zh-CN" altLang="en-US" sz="2000" b="1" dirty="0">
              <a:latin typeface="仿宋" panose="02010609060101010101" pitchFamily="49" charset="-122"/>
              <a:ea typeface="仿宋" panose="02010609060101010101" pitchFamily="49" charset="-122"/>
            </a:endParaRPr>
          </a:p>
          <a:p>
            <a:pPr marL="0" lvl="1" algn="just"/>
            <a:endParaRPr lang="zh-CN" altLang="en-US" sz="2000" dirty="0">
              <a:latin typeface="Times New Roman" panose="02020603050405020304" pitchFamily="18" charset="0"/>
              <a:ea typeface="仿宋" panose="02010609060101010101" pitchFamily="49" charset="-122"/>
              <a:cs typeface="Times New Roman" panose="02020603050405020304" pitchFamily="18" charset="0"/>
            </a:endParaRPr>
          </a:p>
        </p:txBody>
      </p:sp>
      <p:sp>
        <p:nvSpPr>
          <p:cNvPr id="27" name="文本框 26">
            <a:extLst>
              <a:ext uri="{FF2B5EF4-FFF2-40B4-BE49-F238E27FC236}">
                <a16:creationId xmlns:a16="http://schemas.microsoft.com/office/drawing/2014/main" id="{5156FF0B-6175-CC67-F7B7-BC066D84F404}"/>
              </a:ext>
            </a:extLst>
          </p:cNvPr>
          <p:cNvSpPr txBox="1"/>
          <p:nvPr/>
        </p:nvSpPr>
        <p:spPr>
          <a:xfrm>
            <a:off x="713749" y="3566806"/>
            <a:ext cx="5526157" cy="2862322"/>
          </a:xfrm>
          <a:prstGeom prst="rect">
            <a:avLst/>
          </a:prstGeom>
          <a:solidFill>
            <a:schemeClr val="tx2">
              <a:lumMod val="10000"/>
              <a:lumOff val="90000"/>
            </a:schemeClr>
          </a:solidFill>
          <a:ln>
            <a:solidFill>
              <a:srgbClr val="0070C0"/>
            </a:solidFill>
          </a:ln>
        </p:spPr>
        <p:txBody>
          <a:bodyPr wrap="square">
            <a:spAutoFit/>
          </a:bodyPr>
          <a:lstStyle/>
          <a:p>
            <a:pPr marL="285750" indent="-285750">
              <a:buFont typeface="Wingdings" panose="05000000000000000000" pitchFamily="2" charset="2"/>
              <a:buChar char="Ø"/>
            </a:pPr>
            <a:r>
              <a:rPr lang="zh-CN" altLang="en-US" sz="1800" b="0" dirty="0">
                <a:solidFill>
                  <a:srgbClr val="000000"/>
                </a:solidFill>
                <a:effectLst/>
                <a:latin typeface="FandolSong-Regular"/>
              </a:rPr>
              <a:t>基于北大团队自 研的先验知识约束算法和高质量训练数据集</a:t>
            </a:r>
            <a:endParaRPr lang="en-US" altLang="zh-CN" sz="1800" b="0" dirty="0">
              <a:solidFill>
                <a:srgbClr val="000000"/>
              </a:solidFill>
              <a:effectLst/>
              <a:latin typeface="FandolSong-Regular"/>
            </a:endParaRPr>
          </a:p>
          <a:p>
            <a:pPr marL="285750" indent="-285750">
              <a:buFont typeface="Wingdings" panose="05000000000000000000" pitchFamily="2" charset="2"/>
              <a:buChar char="Ø"/>
            </a:pPr>
            <a:r>
              <a:rPr lang="zh-CN" altLang="en-US" sz="1800" b="0" dirty="0">
                <a:solidFill>
                  <a:srgbClr val="000000"/>
                </a:solidFill>
                <a:effectLst/>
                <a:latin typeface="FandolSong-Regular"/>
              </a:rPr>
              <a:t>基于亿级 法律领域的结构化专业语料进行训练，能够帮助起草准确无误的诉状，并确保 内容的准确性</a:t>
            </a:r>
            <a:endParaRPr lang="en-US" altLang="zh-CN" sz="1800" b="0" dirty="0">
              <a:solidFill>
                <a:srgbClr val="000000"/>
              </a:solidFill>
              <a:effectLst/>
              <a:latin typeface="FandolSong-Regular"/>
            </a:endParaRPr>
          </a:p>
          <a:p>
            <a:pPr marL="285750" indent="-285750">
              <a:buFont typeface="Wingdings" panose="05000000000000000000" pitchFamily="2" charset="2"/>
              <a:buChar char="Ø"/>
            </a:pPr>
            <a:r>
              <a:rPr lang="zh-CN" altLang="en-US" sz="1800" b="0" dirty="0">
                <a:solidFill>
                  <a:srgbClr val="000000"/>
                </a:solidFill>
                <a:effectLst/>
                <a:latin typeface="FandolSong-Regular"/>
              </a:rPr>
              <a:t>整合用户提交的各种语音、 合同、邮件等证据，并自动分析其内容，形成关键的证据链</a:t>
            </a:r>
            <a:endParaRPr lang="en-US" altLang="zh-CN" sz="1800" b="0" dirty="0">
              <a:solidFill>
                <a:srgbClr val="000000"/>
              </a:solidFill>
              <a:effectLst/>
              <a:latin typeface="FandolSong-Regular"/>
            </a:endParaRPr>
          </a:p>
          <a:p>
            <a:pPr marL="285750" indent="-285750">
              <a:buFont typeface="Wingdings" panose="05000000000000000000" pitchFamily="2" charset="2"/>
              <a:buChar char="Ø"/>
            </a:pPr>
            <a:r>
              <a:rPr lang="zh-CN" altLang="en-US" sz="1800" b="0" dirty="0">
                <a:solidFill>
                  <a:srgbClr val="000000"/>
                </a:solidFill>
                <a:effectLst/>
                <a:latin typeface="FandolSong-Regular"/>
              </a:rPr>
              <a:t>帮助劳动者在 法庭上有条理地陈述起诉缘由，并提交逻辑严密的证据，以期最终赢得诉讼</a:t>
            </a:r>
            <a:endParaRPr lang="en-US" altLang="zh-CN" sz="1800" b="0" dirty="0">
              <a:solidFill>
                <a:srgbClr val="000000"/>
              </a:solidFill>
              <a:effectLst/>
              <a:latin typeface="FandolSong-Regular"/>
            </a:endParaRPr>
          </a:p>
          <a:p>
            <a:endParaRPr lang="zh-CN" altLang="en-US" dirty="0"/>
          </a:p>
        </p:txBody>
      </p:sp>
      <p:sp>
        <p:nvSpPr>
          <p:cNvPr id="28" name="文本框 27">
            <a:extLst>
              <a:ext uri="{FF2B5EF4-FFF2-40B4-BE49-F238E27FC236}">
                <a16:creationId xmlns:a16="http://schemas.microsoft.com/office/drawing/2014/main" id="{8B7B5CD2-AE48-6913-7B3B-198060A67726}"/>
              </a:ext>
            </a:extLst>
          </p:cNvPr>
          <p:cNvSpPr txBox="1"/>
          <p:nvPr/>
        </p:nvSpPr>
        <p:spPr>
          <a:xfrm>
            <a:off x="735495" y="3012808"/>
            <a:ext cx="5526157" cy="523220"/>
          </a:xfrm>
          <a:prstGeom prst="rect">
            <a:avLst/>
          </a:prstGeom>
          <a:solidFill>
            <a:schemeClr val="accent1"/>
          </a:solidFill>
        </p:spPr>
        <p:txBody>
          <a:bodyPr wrap="square">
            <a:spAutoFit/>
          </a:bodyPr>
          <a:lstStyle/>
          <a:p>
            <a:pPr algn="ctr"/>
            <a:r>
              <a:rPr lang="en-US" altLang="zh-CN" sz="2800" b="1" dirty="0" err="1">
                <a:solidFill>
                  <a:srgbClr val="000000"/>
                </a:solidFill>
                <a:effectLst/>
                <a:latin typeface="LMRoman10-Regular"/>
              </a:rPr>
              <a:t>ChatLaw</a:t>
            </a:r>
            <a:endParaRPr lang="zh-CN" altLang="en-US" sz="2800" b="1" dirty="0"/>
          </a:p>
        </p:txBody>
      </p:sp>
      <p:grpSp>
        <p:nvGrpSpPr>
          <p:cNvPr id="29" name="组合 28">
            <a:extLst>
              <a:ext uri="{FF2B5EF4-FFF2-40B4-BE49-F238E27FC236}">
                <a16:creationId xmlns:a16="http://schemas.microsoft.com/office/drawing/2014/main" id="{EAF73C46-7618-B040-A150-7C189486544B}"/>
              </a:ext>
            </a:extLst>
          </p:cNvPr>
          <p:cNvGrpSpPr/>
          <p:nvPr/>
        </p:nvGrpSpPr>
        <p:grpSpPr>
          <a:xfrm>
            <a:off x="6519244" y="3012808"/>
            <a:ext cx="5526158" cy="3477456"/>
            <a:chOff x="71033" y="971895"/>
            <a:chExt cx="9007618" cy="4743105"/>
          </a:xfrm>
        </p:grpSpPr>
        <p:pic>
          <p:nvPicPr>
            <p:cNvPr id="30" name="图片 29">
              <a:extLst>
                <a:ext uri="{FF2B5EF4-FFF2-40B4-BE49-F238E27FC236}">
                  <a16:creationId xmlns:a16="http://schemas.microsoft.com/office/drawing/2014/main" id="{F8B9B52C-30A5-5E68-A22D-7028FCB3ADF3}"/>
                </a:ext>
              </a:extLst>
            </p:cNvPr>
            <p:cNvPicPr>
              <a:picLocks noChangeAspect="1"/>
            </p:cNvPicPr>
            <p:nvPr/>
          </p:nvPicPr>
          <p:blipFill>
            <a:blip r:embed="rId2"/>
            <a:stretch>
              <a:fillRect/>
            </a:stretch>
          </p:blipFill>
          <p:spPr>
            <a:xfrm>
              <a:off x="71033" y="971895"/>
              <a:ext cx="4983567" cy="4743105"/>
            </a:xfrm>
            <a:prstGeom prst="rect">
              <a:avLst/>
            </a:prstGeom>
          </p:spPr>
        </p:pic>
        <p:pic>
          <p:nvPicPr>
            <p:cNvPr id="31" name="图片 30">
              <a:extLst>
                <a:ext uri="{FF2B5EF4-FFF2-40B4-BE49-F238E27FC236}">
                  <a16:creationId xmlns:a16="http://schemas.microsoft.com/office/drawing/2014/main" id="{B10D47B3-E1D3-DB04-76B0-5EF09C7AA68E}"/>
                </a:ext>
              </a:extLst>
            </p:cNvPr>
            <p:cNvPicPr>
              <a:picLocks noChangeAspect="1"/>
            </p:cNvPicPr>
            <p:nvPr/>
          </p:nvPicPr>
          <p:blipFill>
            <a:blip r:embed="rId3"/>
            <a:stretch>
              <a:fillRect/>
            </a:stretch>
          </p:blipFill>
          <p:spPr>
            <a:xfrm>
              <a:off x="5067300" y="1209847"/>
              <a:ext cx="4011351" cy="4267200"/>
            </a:xfrm>
            <a:prstGeom prst="rect">
              <a:avLst/>
            </a:prstGeom>
          </p:spPr>
        </p:pic>
      </p:grpSp>
    </p:spTree>
    <p:extLst>
      <p:ext uri="{BB962C8B-B14F-4D97-AF65-F5344CB8AC3E}">
        <p14:creationId xmlns:p14="http://schemas.microsoft.com/office/powerpoint/2010/main" val="12042152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CE842-5F17-B496-9919-0DBA1893A97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D6E4884-BF24-6A44-194F-FE55DC6E51A1}"/>
              </a:ext>
            </a:extLst>
          </p:cNvPr>
          <p:cNvSpPr>
            <a:spLocks noGrp="1"/>
          </p:cNvSpPr>
          <p:nvPr>
            <p:ph type="title"/>
          </p:nvPr>
        </p:nvSpPr>
        <p:spPr/>
        <p:txBody>
          <a:bodyPr/>
          <a:lstStyle/>
          <a:p>
            <a:r>
              <a:rPr kumimoji="1" lang="en-US" altLang="zh-CN" dirty="0"/>
              <a:t>13.3.2 </a:t>
            </a:r>
            <a:r>
              <a:rPr kumimoji="1" lang="zh-CN" altLang="en-US" dirty="0"/>
              <a:t>法律</a:t>
            </a:r>
          </a:p>
        </p:txBody>
      </p:sp>
      <p:sp>
        <p:nvSpPr>
          <p:cNvPr id="9" name="文本框 8">
            <a:extLst>
              <a:ext uri="{FF2B5EF4-FFF2-40B4-BE49-F238E27FC236}">
                <a16:creationId xmlns:a16="http://schemas.microsoft.com/office/drawing/2014/main" id="{B5256BBA-BF6C-F209-8A1C-E6BF38D1DF59}"/>
              </a:ext>
            </a:extLst>
          </p:cNvPr>
          <p:cNvSpPr txBox="1"/>
          <p:nvPr/>
        </p:nvSpPr>
        <p:spPr>
          <a:xfrm>
            <a:off x="809828" y="1202638"/>
            <a:ext cx="10699686" cy="461665"/>
          </a:xfrm>
          <a:prstGeom prst="rect">
            <a:avLst/>
          </a:prstGeom>
          <a:noFill/>
        </p:spPr>
        <p:txBody>
          <a:bodyPr wrap="square">
            <a:spAutoFit/>
          </a:bodyPr>
          <a:lstStyle/>
          <a:p>
            <a:pPr marL="285750" indent="-285750">
              <a:buFont typeface="Wingdings" panose="05000000000000000000" pitchFamily="2" charset="2"/>
              <a:buChar char="n"/>
            </a:pPr>
            <a:r>
              <a:rPr lang="zh-CN" altLang="en-US" sz="2400" b="1" dirty="0">
                <a:solidFill>
                  <a:srgbClr val="000000"/>
                </a:solidFill>
                <a:effectLst/>
                <a:latin typeface="FandolSong-Regular"/>
              </a:rPr>
              <a:t>证据整合</a:t>
            </a:r>
            <a:endParaRPr lang="zh-CN" altLang="en-US" sz="2400" b="1" dirty="0">
              <a:latin typeface="+mn-ea"/>
            </a:endParaRPr>
          </a:p>
        </p:txBody>
      </p:sp>
      <p:pic>
        <p:nvPicPr>
          <p:cNvPr id="17" name="图片 16">
            <a:extLst>
              <a:ext uri="{FF2B5EF4-FFF2-40B4-BE49-F238E27FC236}">
                <a16:creationId xmlns:a16="http://schemas.microsoft.com/office/drawing/2014/main" id="{7E05B299-C3EF-CDCD-3609-C657766D7F87}"/>
              </a:ext>
            </a:extLst>
          </p:cNvPr>
          <p:cNvPicPr>
            <a:picLocks noChangeAspect="1"/>
          </p:cNvPicPr>
          <p:nvPr/>
        </p:nvPicPr>
        <p:blipFill>
          <a:blip r:embed="rId3"/>
          <a:stretch>
            <a:fillRect/>
          </a:stretch>
        </p:blipFill>
        <p:spPr>
          <a:xfrm>
            <a:off x="-314330" y="1899799"/>
            <a:ext cx="6474001" cy="5056615"/>
          </a:xfrm>
          <a:prstGeom prst="rect">
            <a:avLst/>
          </a:prstGeom>
        </p:spPr>
      </p:pic>
      <p:sp>
        <p:nvSpPr>
          <p:cNvPr id="3" name="文本框 2">
            <a:extLst>
              <a:ext uri="{FF2B5EF4-FFF2-40B4-BE49-F238E27FC236}">
                <a16:creationId xmlns:a16="http://schemas.microsoft.com/office/drawing/2014/main" id="{D3863148-E9E3-5428-8535-71FB43CDD4A6}"/>
              </a:ext>
            </a:extLst>
          </p:cNvPr>
          <p:cNvSpPr txBox="1"/>
          <p:nvPr/>
        </p:nvSpPr>
        <p:spPr>
          <a:xfrm>
            <a:off x="5831577" y="1288778"/>
            <a:ext cx="10699686" cy="461665"/>
          </a:xfrm>
          <a:prstGeom prst="rect">
            <a:avLst/>
          </a:prstGeom>
          <a:noFill/>
        </p:spPr>
        <p:txBody>
          <a:bodyPr wrap="square">
            <a:spAutoFit/>
          </a:bodyPr>
          <a:lstStyle/>
          <a:p>
            <a:pPr marL="285750" indent="-285750">
              <a:buFont typeface="Wingdings" panose="05000000000000000000" pitchFamily="2" charset="2"/>
              <a:buChar char="n"/>
            </a:pPr>
            <a:r>
              <a:rPr lang="zh-CN" altLang="en-US" sz="2400" b="1" dirty="0">
                <a:solidFill>
                  <a:srgbClr val="000000"/>
                </a:solidFill>
                <a:effectLst/>
                <a:latin typeface="FandolSong-Regular"/>
              </a:rPr>
              <a:t>诉状撰写</a:t>
            </a:r>
            <a:endParaRPr lang="zh-CN" altLang="en-US" sz="2400" b="1" dirty="0">
              <a:latin typeface="+mn-ea"/>
            </a:endParaRPr>
          </a:p>
        </p:txBody>
      </p:sp>
      <p:sp>
        <p:nvSpPr>
          <p:cNvPr id="4" name="文本框 3">
            <a:extLst>
              <a:ext uri="{FF2B5EF4-FFF2-40B4-BE49-F238E27FC236}">
                <a16:creationId xmlns:a16="http://schemas.microsoft.com/office/drawing/2014/main" id="{CC952CE7-BDD8-8AC5-C886-3706420DD498}"/>
              </a:ext>
            </a:extLst>
          </p:cNvPr>
          <p:cNvSpPr txBox="1"/>
          <p:nvPr/>
        </p:nvSpPr>
        <p:spPr>
          <a:xfrm>
            <a:off x="6278627" y="2524539"/>
            <a:ext cx="5230887" cy="3351046"/>
          </a:xfrm>
          <a:prstGeom prst="rect">
            <a:avLst/>
          </a:prstGeom>
          <a:solidFill>
            <a:schemeClr val="accent1">
              <a:lumMod val="20000"/>
              <a:lumOff val="80000"/>
            </a:schemeClr>
          </a:solidFill>
        </p:spPr>
        <p:txBody>
          <a:bodyPr wrap="square">
            <a:spAutoFit/>
          </a:bodyPr>
          <a:lstStyle/>
          <a:p>
            <a:pPr>
              <a:lnSpc>
                <a:spcPct val="150000"/>
              </a:lnSpc>
            </a:pPr>
            <a:r>
              <a:rPr lang="en-US" altLang="zh-CN" sz="2400" b="0" dirty="0">
                <a:solidFill>
                  <a:srgbClr val="000000"/>
                </a:solidFill>
                <a:effectLst/>
                <a:latin typeface="+mn-ea"/>
              </a:rPr>
              <a:t>    </a:t>
            </a:r>
            <a:r>
              <a:rPr lang="en-US" altLang="zh-CN" sz="2400" b="0" dirty="0" err="1">
                <a:solidFill>
                  <a:srgbClr val="000000"/>
                </a:solidFill>
                <a:effectLst/>
                <a:latin typeface="+mn-ea"/>
              </a:rPr>
              <a:t>ChatLaw</a:t>
            </a:r>
            <a:r>
              <a:rPr lang="en-US" altLang="zh-CN" sz="2400" b="0" dirty="0">
                <a:solidFill>
                  <a:srgbClr val="000000"/>
                </a:solidFill>
                <a:effectLst/>
                <a:latin typeface="+mn-ea"/>
              </a:rPr>
              <a:t> </a:t>
            </a:r>
            <a:r>
              <a:rPr lang="zh-CN" altLang="en-US" sz="2400" b="0" dirty="0">
                <a:solidFill>
                  <a:srgbClr val="000000"/>
                </a:solidFill>
                <a:effectLst/>
                <a:latin typeface="+mn-ea"/>
              </a:rPr>
              <a:t>基于亿级法律领域的结构化专业语料进行训练，能够帮助</a:t>
            </a:r>
            <a:r>
              <a:rPr lang="zh-CN" altLang="en-US" sz="2400" b="1" dirty="0">
                <a:solidFill>
                  <a:srgbClr val="000000"/>
                </a:solidFill>
                <a:effectLst/>
                <a:latin typeface="+mn-ea"/>
              </a:rPr>
              <a:t>起草准确无误的诉状</a:t>
            </a:r>
            <a:r>
              <a:rPr lang="zh-CN" altLang="en-US" sz="2400" b="0" dirty="0">
                <a:solidFill>
                  <a:srgbClr val="000000"/>
                </a:solidFill>
                <a:effectLst/>
                <a:latin typeface="+mn-ea"/>
              </a:rPr>
              <a:t>，并确保内容的准确性。这种辅助能够帮助普通人更好地理解和应用法律，</a:t>
            </a:r>
            <a:r>
              <a:rPr lang="zh-CN" altLang="en-US" sz="2400" b="1" dirty="0">
                <a:solidFill>
                  <a:srgbClr val="000000"/>
                </a:solidFill>
                <a:effectLst/>
                <a:latin typeface="+mn-ea"/>
              </a:rPr>
              <a:t>提高他们起诉的成功率</a:t>
            </a:r>
            <a:r>
              <a:rPr lang="zh-CN" altLang="en-US" sz="2400" b="0" dirty="0">
                <a:solidFill>
                  <a:srgbClr val="000000"/>
                </a:solidFill>
                <a:effectLst/>
                <a:latin typeface="+mn-ea"/>
              </a:rPr>
              <a:t>。</a:t>
            </a:r>
            <a:endParaRPr lang="zh-CN" altLang="en-US" sz="2400" dirty="0">
              <a:latin typeface="+mn-ea"/>
            </a:endParaRPr>
          </a:p>
        </p:txBody>
      </p:sp>
    </p:spTree>
    <p:extLst>
      <p:ext uri="{BB962C8B-B14F-4D97-AF65-F5344CB8AC3E}">
        <p14:creationId xmlns:p14="http://schemas.microsoft.com/office/powerpoint/2010/main" val="84424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BBBCB6F8-6E9F-6852-9924-D75014DFE41B}"/>
              </a:ext>
            </a:extLst>
          </p:cNvPr>
          <p:cNvGrpSpPr/>
          <p:nvPr/>
        </p:nvGrpSpPr>
        <p:grpSpPr>
          <a:xfrm>
            <a:off x="646538" y="1007249"/>
            <a:ext cx="10809142" cy="5691726"/>
            <a:chOff x="71033" y="971895"/>
            <a:chExt cx="9007618" cy="4743105"/>
          </a:xfrm>
        </p:grpSpPr>
        <p:pic>
          <p:nvPicPr>
            <p:cNvPr id="4" name="图片 3">
              <a:extLst>
                <a:ext uri="{FF2B5EF4-FFF2-40B4-BE49-F238E27FC236}">
                  <a16:creationId xmlns:a16="http://schemas.microsoft.com/office/drawing/2014/main" id="{1E1DEF0D-EFC2-7C4A-6A50-3E8A20A4F839}"/>
                </a:ext>
              </a:extLst>
            </p:cNvPr>
            <p:cNvPicPr>
              <a:picLocks noChangeAspect="1"/>
            </p:cNvPicPr>
            <p:nvPr/>
          </p:nvPicPr>
          <p:blipFill>
            <a:blip r:embed="rId2"/>
            <a:stretch>
              <a:fillRect/>
            </a:stretch>
          </p:blipFill>
          <p:spPr>
            <a:xfrm>
              <a:off x="71033" y="971895"/>
              <a:ext cx="4983567" cy="4743105"/>
            </a:xfrm>
            <a:prstGeom prst="rect">
              <a:avLst/>
            </a:prstGeom>
          </p:spPr>
        </p:pic>
        <p:pic>
          <p:nvPicPr>
            <p:cNvPr id="6" name="图片 5">
              <a:extLst>
                <a:ext uri="{FF2B5EF4-FFF2-40B4-BE49-F238E27FC236}">
                  <a16:creationId xmlns:a16="http://schemas.microsoft.com/office/drawing/2014/main" id="{5B826725-6652-03E5-1044-29D0D3188FC3}"/>
                </a:ext>
              </a:extLst>
            </p:cNvPr>
            <p:cNvPicPr>
              <a:picLocks noChangeAspect="1"/>
            </p:cNvPicPr>
            <p:nvPr/>
          </p:nvPicPr>
          <p:blipFill>
            <a:blip r:embed="rId3"/>
            <a:stretch>
              <a:fillRect/>
            </a:stretch>
          </p:blipFill>
          <p:spPr>
            <a:xfrm>
              <a:off x="5067300" y="1209847"/>
              <a:ext cx="4011351" cy="4267200"/>
            </a:xfrm>
            <a:prstGeom prst="rect">
              <a:avLst/>
            </a:prstGeom>
          </p:spPr>
        </p:pic>
      </p:grpSp>
      <p:sp>
        <p:nvSpPr>
          <p:cNvPr id="3" name="标题 1">
            <a:extLst>
              <a:ext uri="{FF2B5EF4-FFF2-40B4-BE49-F238E27FC236}">
                <a16:creationId xmlns:a16="http://schemas.microsoft.com/office/drawing/2014/main" id="{58172B46-FA37-0BC1-8AF6-B9F12A6EC532}"/>
              </a:ext>
            </a:extLst>
          </p:cNvPr>
          <p:cNvSpPr>
            <a:spLocks noGrp="1"/>
          </p:cNvSpPr>
          <p:nvPr>
            <p:ph type="title"/>
          </p:nvPr>
        </p:nvSpPr>
        <p:spPr>
          <a:xfrm>
            <a:off x="486480" y="226800"/>
            <a:ext cx="10969200" cy="705600"/>
          </a:xfrm>
        </p:spPr>
        <p:txBody>
          <a:bodyPr/>
          <a:lstStyle/>
          <a:p>
            <a:r>
              <a:rPr kumimoji="1" lang="en-US" altLang="zh-CN" dirty="0"/>
              <a:t>13.3.2 </a:t>
            </a:r>
            <a:r>
              <a:rPr kumimoji="1" lang="zh-CN" altLang="en-US" dirty="0"/>
              <a:t>法律</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61401-7CE1-1D45-C2E3-BB78F545D060}"/>
            </a:ext>
          </a:extLst>
        </p:cNvPr>
        <p:cNvGrpSpPr/>
        <p:nvPr/>
      </p:nvGrpSpPr>
      <p:grpSpPr>
        <a:xfrm>
          <a:off x="0" y="0"/>
          <a:ext cx="0" cy="0"/>
          <a:chOff x="0" y="0"/>
          <a:chExt cx="0" cy="0"/>
        </a:xfrm>
      </p:grpSpPr>
      <p:sp>
        <p:nvSpPr>
          <p:cNvPr id="9" name="矩形 8">
            <a:extLst>
              <a:ext uri="{FF2B5EF4-FFF2-40B4-BE49-F238E27FC236}">
                <a16:creationId xmlns:a16="http://schemas.microsoft.com/office/drawing/2014/main" id="{036A9EC0-E50E-5602-0089-9FD23249F30B}"/>
              </a:ext>
            </a:extLst>
          </p:cNvPr>
          <p:cNvSpPr/>
          <p:nvPr/>
        </p:nvSpPr>
        <p:spPr>
          <a:xfrm>
            <a:off x="2791280" y="2176956"/>
            <a:ext cx="6359600" cy="125204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 name="标题 1">
            <a:extLst>
              <a:ext uri="{FF2B5EF4-FFF2-40B4-BE49-F238E27FC236}">
                <a16:creationId xmlns:a16="http://schemas.microsoft.com/office/drawing/2014/main" id="{8052FEFF-DB9A-0448-310D-FC42BADD0DDD}"/>
              </a:ext>
            </a:extLst>
          </p:cNvPr>
          <p:cNvSpPr>
            <a:spLocks noGrp="1"/>
          </p:cNvSpPr>
          <p:nvPr>
            <p:ph type="title"/>
          </p:nvPr>
        </p:nvSpPr>
        <p:spPr/>
        <p:txBody>
          <a:bodyPr/>
          <a:lstStyle/>
          <a:p>
            <a:r>
              <a:rPr kumimoji="1" lang="en-US" altLang="zh-CN" dirty="0"/>
              <a:t>13.3.3 </a:t>
            </a:r>
            <a:r>
              <a:rPr kumimoji="1" lang="zh-CN" altLang="en-US" dirty="0"/>
              <a:t>医疗</a:t>
            </a:r>
          </a:p>
        </p:txBody>
      </p:sp>
      <p:sp>
        <p:nvSpPr>
          <p:cNvPr id="6" name="文本框 5">
            <a:extLst>
              <a:ext uri="{FF2B5EF4-FFF2-40B4-BE49-F238E27FC236}">
                <a16:creationId xmlns:a16="http://schemas.microsoft.com/office/drawing/2014/main" id="{AABFE594-1F95-F1CD-F2CA-A42A9E4E3249}"/>
              </a:ext>
            </a:extLst>
          </p:cNvPr>
          <p:cNvSpPr txBox="1"/>
          <p:nvPr/>
        </p:nvSpPr>
        <p:spPr>
          <a:xfrm>
            <a:off x="2791280" y="2295146"/>
            <a:ext cx="6359599" cy="1015663"/>
          </a:xfrm>
          <a:prstGeom prst="rect">
            <a:avLst/>
          </a:prstGeom>
          <a:noFill/>
        </p:spPr>
        <p:txBody>
          <a:bodyPr wrap="square">
            <a:spAutoFit/>
          </a:bodyPr>
          <a:lstStyle/>
          <a:p>
            <a:pPr marL="342900" indent="-342900">
              <a:buFont typeface="Wingdings" panose="05000000000000000000" pitchFamily="2" charset="2"/>
              <a:buChar char="l"/>
            </a:pPr>
            <a:r>
              <a:rPr lang="zh-CN" altLang="en-US" sz="2000" b="0" dirty="0">
                <a:solidFill>
                  <a:srgbClr val="000000"/>
                </a:solidFill>
                <a:effectLst/>
                <a:latin typeface="仿宋" panose="02010609060101010101" pitchFamily="49" charset="-122"/>
                <a:ea typeface="仿宋" panose="02010609060101010101" pitchFamily="49" charset="-122"/>
              </a:rPr>
              <a:t>电子健康记录（</a:t>
            </a:r>
            <a:r>
              <a:rPr lang="en-US" altLang="zh-CN" sz="2000" b="0" dirty="0">
                <a:solidFill>
                  <a:srgbClr val="000000"/>
                </a:solidFill>
                <a:effectLst/>
                <a:latin typeface="仿宋" panose="02010609060101010101" pitchFamily="49" charset="-122"/>
                <a:ea typeface="仿宋" panose="02010609060101010101" pitchFamily="49" charset="-122"/>
              </a:rPr>
              <a:t>Electronic Health Records</a:t>
            </a:r>
            <a:r>
              <a:rPr lang="zh-CN" altLang="en-US" sz="2000" b="0" dirty="0">
                <a:solidFill>
                  <a:srgbClr val="000000"/>
                </a:solidFill>
                <a:effectLst/>
                <a:latin typeface="仿宋" panose="02010609060101010101" pitchFamily="49" charset="-122"/>
                <a:ea typeface="仿宋" panose="02010609060101010101" pitchFamily="49" charset="-122"/>
              </a:rPr>
              <a:t>，</a:t>
            </a:r>
            <a:r>
              <a:rPr lang="en-US" altLang="zh-CN" sz="2000" b="0" dirty="0">
                <a:solidFill>
                  <a:srgbClr val="000000"/>
                </a:solidFill>
                <a:effectLst/>
                <a:latin typeface="仿宋" panose="02010609060101010101" pitchFamily="49" charset="-122"/>
                <a:ea typeface="仿宋" panose="02010609060101010101" pitchFamily="49" charset="-122"/>
              </a:rPr>
              <a:t>EHR</a:t>
            </a:r>
            <a:r>
              <a:rPr lang="zh-CN" altLang="en-US" sz="2000" b="0" dirty="0">
                <a:solidFill>
                  <a:srgbClr val="000000"/>
                </a:solidFill>
                <a:effectLst/>
                <a:latin typeface="仿宋" panose="02010609060101010101" pitchFamily="49" charset="-122"/>
                <a:ea typeface="仿宋" panose="02010609060101010101" pitchFamily="49" charset="-122"/>
              </a:rPr>
              <a:t>）系统将医疗数据从传统的 纸质记录转化为数字形式，极大提高了患者数据的可访问性和共享性。</a:t>
            </a:r>
            <a:endParaRPr lang="zh-CN" altLang="en-US" sz="2000" dirty="0">
              <a:latin typeface="仿宋" panose="02010609060101010101" pitchFamily="49" charset="-122"/>
              <a:ea typeface="仿宋" panose="02010609060101010101" pitchFamily="49" charset="-122"/>
            </a:endParaRPr>
          </a:p>
        </p:txBody>
      </p:sp>
      <p:sp>
        <p:nvSpPr>
          <p:cNvPr id="8" name="文本框 7">
            <a:extLst>
              <a:ext uri="{FF2B5EF4-FFF2-40B4-BE49-F238E27FC236}">
                <a16:creationId xmlns:a16="http://schemas.microsoft.com/office/drawing/2014/main" id="{4B15EC9F-AA1A-4C26-87F3-128EE6990932}"/>
              </a:ext>
            </a:extLst>
          </p:cNvPr>
          <p:cNvSpPr txBox="1"/>
          <p:nvPr/>
        </p:nvSpPr>
        <p:spPr>
          <a:xfrm>
            <a:off x="894521" y="3867763"/>
            <a:ext cx="10721010" cy="1422954"/>
          </a:xfrm>
          <a:prstGeom prst="rect">
            <a:avLst/>
          </a:prstGeom>
          <a:noFill/>
        </p:spPr>
        <p:txBody>
          <a:bodyPr wrap="square">
            <a:spAutoFit/>
          </a:bodyPr>
          <a:lstStyle/>
          <a:p>
            <a:pPr marL="342900" indent="-342900">
              <a:lnSpc>
                <a:spcPct val="150000"/>
              </a:lnSpc>
              <a:buFont typeface="Wingdings" panose="05000000000000000000" pitchFamily="2" charset="2"/>
              <a:buChar char="n"/>
            </a:pPr>
            <a:r>
              <a:rPr lang="zh-CN" altLang="en-US" sz="2000" b="1" dirty="0">
                <a:solidFill>
                  <a:srgbClr val="000000"/>
                </a:solidFill>
                <a:effectLst/>
                <a:latin typeface="+mn-ea"/>
              </a:rPr>
              <a:t>自然语言处理技术被用于分析医学文献、病历和临床报告，帮助医生提取有价值的信息。</a:t>
            </a:r>
            <a:endParaRPr lang="en-US" altLang="zh-CN" sz="2000" b="1" dirty="0">
              <a:solidFill>
                <a:srgbClr val="000000"/>
              </a:solidFill>
              <a:effectLst/>
              <a:latin typeface="+mn-ea"/>
            </a:endParaRPr>
          </a:p>
          <a:p>
            <a:pPr marL="342900" indent="-342900">
              <a:lnSpc>
                <a:spcPct val="150000"/>
              </a:lnSpc>
              <a:buFont typeface="Wingdings" panose="05000000000000000000" pitchFamily="2" charset="2"/>
              <a:buChar char="n"/>
            </a:pPr>
            <a:r>
              <a:rPr lang="zh-CN" altLang="en-US" sz="2000" b="1" dirty="0">
                <a:solidFill>
                  <a:srgbClr val="000000"/>
                </a:solidFill>
                <a:effectLst/>
                <a:latin typeface="+mn-ea"/>
              </a:rPr>
              <a:t>图像识别技术被应用于解读医学影像，如 </a:t>
            </a:r>
            <a:r>
              <a:rPr lang="en-US" altLang="zh-CN" sz="2000" b="1" dirty="0">
                <a:solidFill>
                  <a:srgbClr val="000000"/>
                </a:solidFill>
                <a:effectLst/>
                <a:latin typeface="+mn-ea"/>
              </a:rPr>
              <a:t>X </a:t>
            </a:r>
            <a:r>
              <a:rPr lang="zh-CN" altLang="en-US" sz="2000" b="1" dirty="0">
                <a:solidFill>
                  <a:srgbClr val="000000"/>
                </a:solidFill>
                <a:effectLst/>
                <a:latin typeface="+mn-ea"/>
              </a:rPr>
              <a:t>射线、</a:t>
            </a:r>
            <a:r>
              <a:rPr lang="en-US" altLang="zh-CN" sz="2000" b="1" dirty="0">
                <a:solidFill>
                  <a:srgbClr val="000000"/>
                </a:solidFill>
                <a:effectLst/>
                <a:latin typeface="+mn-ea"/>
              </a:rPr>
              <a:t>CT </a:t>
            </a:r>
            <a:r>
              <a:rPr lang="zh-CN" altLang="en-US" sz="2000" b="1" dirty="0">
                <a:solidFill>
                  <a:srgbClr val="000000"/>
                </a:solidFill>
                <a:effectLst/>
                <a:latin typeface="+mn-ea"/>
              </a:rPr>
              <a:t>扫描和病理 切片，以提供更准确的诊断结果。</a:t>
            </a:r>
            <a:endParaRPr lang="zh-CN" altLang="en-US" sz="2000" b="1" dirty="0">
              <a:latin typeface="+mn-ea"/>
            </a:endParaRPr>
          </a:p>
        </p:txBody>
      </p:sp>
      <p:sp>
        <p:nvSpPr>
          <p:cNvPr id="11" name="文本框 10">
            <a:extLst>
              <a:ext uri="{FF2B5EF4-FFF2-40B4-BE49-F238E27FC236}">
                <a16:creationId xmlns:a16="http://schemas.microsoft.com/office/drawing/2014/main" id="{39649023-D585-FFAF-E187-7DD453FC5FC8}"/>
              </a:ext>
            </a:extLst>
          </p:cNvPr>
          <p:cNvSpPr txBox="1"/>
          <p:nvPr/>
        </p:nvSpPr>
        <p:spPr>
          <a:xfrm>
            <a:off x="980660" y="1138410"/>
            <a:ext cx="10230679" cy="1323439"/>
          </a:xfrm>
          <a:prstGeom prst="rect">
            <a:avLst/>
          </a:prstGeom>
          <a:noFill/>
        </p:spPr>
        <p:txBody>
          <a:bodyPr wrap="square" rtlCol="0">
            <a:spAutoFit/>
          </a:bodyPr>
          <a:lstStyle/>
          <a:p>
            <a:r>
              <a:rPr lang="en-US" altLang="zh-CN" sz="2000" b="1" dirty="0">
                <a:solidFill>
                  <a:srgbClr val="000000"/>
                </a:solidFill>
                <a:effectLst/>
                <a:latin typeface="+mn-ea"/>
              </a:rPr>
              <a:t>       2020 </a:t>
            </a:r>
            <a:r>
              <a:rPr lang="zh-CN" altLang="en-US" sz="2000" b="1" dirty="0">
                <a:solidFill>
                  <a:srgbClr val="000000"/>
                </a:solidFill>
                <a:effectLst/>
                <a:latin typeface="+mn-ea"/>
              </a:rPr>
              <a:t>年 </a:t>
            </a:r>
            <a:r>
              <a:rPr lang="en-US" altLang="zh-CN" sz="2000" b="1" dirty="0">
                <a:solidFill>
                  <a:srgbClr val="000000"/>
                </a:solidFill>
                <a:effectLst/>
                <a:latin typeface="+mn-ea"/>
              </a:rPr>
              <a:t>AI+ </a:t>
            </a:r>
            <a:r>
              <a:rPr lang="zh-CN" altLang="en-US" sz="2000" b="1" dirty="0">
                <a:solidFill>
                  <a:srgbClr val="000000"/>
                </a:solidFill>
                <a:effectLst/>
                <a:latin typeface="+mn-ea"/>
              </a:rPr>
              <a:t>医疗已占人工智能市场的近五分之一。在 </a:t>
            </a:r>
            <a:r>
              <a:rPr lang="en-US" altLang="zh-CN" sz="2000" b="1" dirty="0">
                <a:solidFill>
                  <a:srgbClr val="000000"/>
                </a:solidFill>
                <a:effectLst/>
                <a:latin typeface="+mn-ea"/>
              </a:rPr>
              <a:t>LLMs</a:t>
            </a:r>
            <a:r>
              <a:rPr lang="zh-CN" altLang="en-US" sz="2000" b="1" dirty="0">
                <a:solidFill>
                  <a:srgbClr val="000000"/>
                </a:solidFill>
                <a:effectLst/>
                <a:latin typeface="+mn-ea"/>
              </a:rPr>
              <a:t>出现 之前，医疗领域已经借助人工智能技术开始实现自动化和智能化。</a:t>
            </a:r>
            <a:endParaRPr lang="zh-CN" altLang="en-US" sz="2000" b="1" dirty="0">
              <a:latin typeface="+mn-ea"/>
            </a:endParaRPr>
          </a:p>
          <a:p>
            <a:endParaRPr lang="zh-CN" altLang="en-US" sz="2000" b="1" dirty="0">
              <a:latin typeface="仿宋" panose="02010609060101010101" pitchFamily="49" charset="-122"/>
              <a:ea typeface="仿宋" panose="02010609060101010101" pitchFamily="49" charset="-122"/>
            </a:endParaRPr>
          </a:p>
          <a:p>
            <a:pPr marL="0" lvl="1" algn="just"/>
            <a:endParaRPr lang="zh-CN" altLang="en-US" sz="2000" dirty="0">
              <a:latin typeface="Times New Roman" panose="02020603050405020304" pitchFamily="18" charset="0"/>
              <a:ea typeface="仿宋" panose="02010609060101010101" pitchFamily="49" charset="-122"/>
              <a:cs typeface="Times New Roman" panose="02020603050405020304" pitchFamily="18" charset="0"/>
            </a:endParaRPr>
          </a:p>
        </p:txBody>
      </p:sp>
      <p:sp>
        <p:nvSpPr>
          <p:cNvPr id="12" name="文本框 11">
            <a:extLst>
              <a:ext uri="{FF2B5EF4-FFF2-40B4-BE49-F238E27FC236}">
                <a16:creationId xmlns:a16="http://schemas.microsoft.com/office/drawing/2014/main" id="{519DB039-F668-9D61-46B1-92CB47266614}"/>
              </a:ext>
            </a:extLst>
          </p:cNvPr>
          <p:cNvSpPr txBox="1"/>
          <p:nvPr/>
        </p:nvSpPr>
        <p:spPr>
          <a:xfrm>
            <a:off x="3054879" y="5719590"/>
            <a:ext cx="6096000" cy="461665"/>
          </a:xfrm>
          <a:prstGeom prst="rect">
            <a:avLst/>
          </a:prstGeom>
          <a:noFill/>
        </p:spPr>
        <p:txBody>
          <a:bodyPr wrap="square">
            <a:spAutoFit/>
          </a:bodyPr>
          <a:lstStyle/>
          <a:p>
            <a:r>
              <a:rPr lang="zh-CN" altLang="en-US" sz="2400" b="1" dirty="0">
                <a:solidFill>
                  <a:schemeClr val="accent1"/>
                </a:solidFill>
                <a:latin typeface="+mn-ea"/>
              </a:rPr>
              <a:t>思考：</a:t>
            </a:r>
            <a:r>
              <a:rPr lang="en-US" altLang="zh-CN" sz="2400" b="1" dirty="0">
                <a:solidFill>
                  <a:schemeClr val="accent1"/>
                </a:solidFill>
                <a:effectLst/>
                <a:latin typeface="+mn-ea"/>
              </a:rPr>
              <a:t>LLMs</a:t>
            </a:r>
            <a:r>
              <a:rPr lang="zh-CN" altLang="en-US" sz="2400" b="1" dirty="0">
                <a:solidFill>
                  <a:schemeClr val="accent1"/>
                </a:solidFill>
                <a:effectLst/>
                <a:latin typeface="+mn-ea"/>
              </a:rPr>
              <a:t>在医疗领域的几种典型应用</a:t>
            </a:r>
            <a:endParaRPr lang="zh-CN" altLang="en-US" sz="2400" b="1" dirty="0">
              <a:solidFill>
                <a:schemeClr val="accent1"/>
              </a:solidFill>
              <a:latin typeface="+mn-ea"/>
            </a:endParaRPr>
          </a:p>
        </p:txBody>
      </p:sp>
    </p:spTree>
    <p:extLst>
      <p:ext uri="{BB962C8B-B14F-4D97-AF65-F5344CB8AC3E}">
        <p14:creationId xmlns:p14="http://schemas.microsoft.com/office/powerpoint/2010/main" val="1619225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6FFF0-B586-00CE-7748-6F3DE4EEAA6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A5B5B57-5BFB-B5EC-E34C-B4E8BC8EA5F4}"/>
              </a:ext>
            </a:extLst>
          </p:cNvPr>
          <p:cNvSpPr>
            <a:spLocks noGrp="1"/>
          </p:cNvSpPr>
          <p:nvPr>
            <p:ph type="title"/>
          </p:nvPr>
        </p:nvSpPr>
        <p:spPr/>
        <p:txBody>
          <a:bodyPr/>
          <a:lstStyle/>
          <a:p>
            <a:r>
              <a:rPr kumimoji="1" lang="en-US" altLang="zh-CN" dirty="0"/>
              <a:t>13.3.3 </a:t>
            </a:r>
            <a:r>
              <a:rPr kumimoji="1" lang="zh-CN" altLang="en-US" dirty="0"/>
              <a:t>医疗</a:t>
            </a:r>
          </a:p>
        </p:txBody>
      </p:sp>
      <p:sp>
        <p:nvSpPr>
          <p:cNvPr id="9" name="文本框 8">
            <a:extLst>
              <a:ext uri="{FF2B5EF4-FFF2-40B4-BE49-F238E27FC236}">
                <a16:creationId xmlns:a16="http://schemas.microsoft.com/office/drawing/2014/main" id="{41C4350F-FF00-DB00-68DD-C663D20A69C5}"/>
              </a:ext>
            </a:extLst>
          </p:cNvPr>
          <p:cNvSpPr txBox="1"/>
          <p:nvPr/>
        </p:nvSpPr>
        <p:spPr>
          <a:xfrm>
            <a:off x="1026791" y="1111674"/>
            <a:ext cx="2160103" cy="461665"/>
          </a:xfrm>
          <a:prstGeom prst="rect">
            <a:avLst/>
          </a:prstGeom>
          <a:solidFill>
            <a:schemeClr val="accent1"/>
          </a:solidFill>
        </p:spPr>
        <p:txBody>
          <a:bodyPr wrap="square">
            <a:spAutoFit/>
          </a:bodyPr>
          <a:lstStyle/>
          <a:p>
            <a:r>
              <a:rPr lang="zh-CN" altLang="en-US" sz="2400" b="1" dirty="0">
                <a:solidFill>
                  <a:srgbClr val="000000"/>
                </a:solidFill>
                <a:effectLst/>
                <a:latin typeface="FandolSong-Regular"/>
              </a:rPr>
              <a:t>医疗咨询领域</a:t>
            </a:r>
            <a:endParaRPr lang="zh-CN" altLang="en-US" sz="2400" b="1" dirty="0"/>
          </a:p>
        </p:txBody>
      </p:sp>
      <p:sp>
        <p:nvSpPr>
          <p:cNvPr id="11" name="文本框 10">
            <a:extLst>
              <a:ext uri="{FF2B5EF4-FFF2-40B4-BE49-F238E27FC236}">
                <a16:creationId xmlns:a16="http://schemas.microsoft.com/office/drawing/2014/main" id="{704DD702-A9C7-DF91-F1DC-25CE60F21A7A}"/>
              </a:ext>
            </a:extLst>
          </p:cNvPr>
          <p:cNvSpPr txBox="1"/>
          <p:nvPr/>
        </p:nvSpPr>
        <p:spPr>
          <a:xfrm>
            <a:off x="178905" y="2627858"/>
            <a:ext cx="6096000" cy="3269100"/>
          </a:xfrm>
          <a:prstGeom prst="rect">
            <a:avLst/>
          </a:prstGeom>
          <a:noFill/>
          <a:ln>
            <a:solidFill>
              <a:schemeClr val="accent1"/>
            </a:solidFill>
          </a:ln>
        </p:spPr>
        <p:txBody>
          <a:bodyPr wrap="square">
            <a:spAutoFit/>
          </a:bodyPr>
          <a:lstStyle/>
          <a:p>
            <a:pPr marL="285750" indent="-285750">
              <a:lnSpc>
                <a:spcPct val="150000"/>
              </a:lnSpc>
              <a:buFont typeface="Wingdings" panose="05000000000000000000" pitchFamily="2" charset="2"/>
              <a:buChar char="l"/>
            </a:pPr>
            <a:r>
              <a:rPr lang="en-US" altLang="zh-CN" sz="2000" b="0" dirty="0">
                <a:solidFill>
                  <a:srgbClr val="000000"/>
                </a:solidFill>
                <a:effectLst/>
                <a:latin typeface="LMRoman10-Regular"/>
              </a:rPr>
              <a:t>LLMs</a:t>
            </a:r>
            <a:r>
              <a:rPr lang="zh-CN" altLang="en-US" sz="2000" b="0" dirty="0">
                <a:solidFill>
                  <a:srgbClr val="000000"/>
                </a:solidFill>
                <a:effectLst/>
                <a:latin typeface="FandolSong-Regular"/>
              </a:rPr>
              <a:t>通过大规模的医学文献 和数据训练，具备广泛的医学知识、强大的自然语言处理能力和信息检索能力， 能够快速准确地回答关于疾病、症状、治疗和健康管理的问题。</a:t>
            </a:r>
            <a:endParaRPr lang="en-US" altLang="zh-CN" sz="2000" b="0" dirty="0">
              <a:solidFill>
                <a:srgbClr val="000000"/>
              </a:solidFill>
              <a:effectLst/>
              <a:latin typeface="FandolSong-Regular"/>
            </a:endParaRPr>
          </a:p>
          <a:p>
            <a:pPr marL="285750" indent="-285750">
              <a:lnSpc>
                <a:spcPct val="150000"/>
              </a:lnSpc>
              <a:buFont typeface="Wingdings" panose="05000000000000000000" pitchFamily="2" charset="2"/>
              <a:buChar char="l"/>
            </a:pPr>
            <a:r>
              <a:rPr lang="zh-CN" altLang="en-US" sz="2000" b="0" dirty="0">
                <a:solidFill>
                  <a:srgbClr val="000000"/>
                </a:solidFill>
                <a:effectLst/>
                <a:latin typeface="FandolSong-Regular"/>
              </a:rPr>
              <a:t>能够与患者进行交互，解释医学术语、提供健康建议、推荐医疗资源，甚至根据患者的病 史生成个性化建议。</a:t>
            </a:r>
            <a:endParaRPr lang="zh-CN" altLang="en-US" sz="2000" dirty="0"/>
          </a:p>
        </p:txBody>
      </p:sp>
      <p:pic>
        <p:nvPicPr>
          <p:cNvPr id="15" name="图片 14">
            <a:extLst>
              <a:ext uri="{FF2B5EF4-FFF2-40B4-BE49-F238E27FC236}">
                <a16:creationId xmlns:a16="http://schemas.microsoft.com/office/drawing/2014/main" id="{5A79E55E-395F-7DBD-A015-925A2612992F}"/>
              </a:ext>
            </a:extLst>
          </p:cNvPr>
          <p:cNvPicPr>
            <a:picLocks noChangeAspect="1"/>
          </p:cNvPicPr>
          <p:nvPr/>
        </p:nvPicPr>
        <p:blipFill>
          <a:blip r:embed="rId3"/>
          <a:stretch>
            <a:fillRect/>
          </a:stretch>
        </p:blipFill>
        <p:spPr>
          <a:xfrm>
            <a:off x="6394998" y="2485654"/>
            <a:ext cx="5750619" cy="3812061"/>
          </a:xfrm>
          <a:prstGeom prst="rect">
            <a:avLst/>
          </a:prstGeom>
        </p:spPr>
      </p:pic>
      <p:sp>
        <p:nvSpPr>
          <p:cNvPr id="17" name="文本框 16">
            <a:extLst>
              <a:ext uri="{FF2B5EF4-FFF2-40B4-BE49-F238E27FC236}">
                <a16:creationId xmlns:a16="http://schemas.microsoft.com/office/drawing/2014/main" id="{9B32C1BC-4226-0D4D-AD3A-5C483C2281DA}"/>
              </a:ext>
            </a:extLst>
          </p:cNvPr>
          <p:cNvSpPr txBox="1"/>
          <p:nvPr/>
        </p:nvSpPr>
        <p:spPr>
          <a:xfrm>
            <a:off x="3226905" y="6279288"/>
            <a:ext cx="6096000" cy="461665"/>
          </a:xfrm>
          <a:prstGeom prst="rect">
            <a:avLst/>
          </a:prstGeom>
          <a:solidFill>
            <a:schemeClr val="accent1">
              <a:lumMod val="60000"/>
              <a:lumOff val="40000"/>
            </a:schemeClr>
          </a:solidFill>
        </p:spPr>
        <p:txBody>
          <a:bodyPr wrap="square">
            <a:spAutoFit/>
          </a:bodyPr>
          <a:lstStyle/>
          <a:p>
            <a:r>
              <a:rPr lang="zh-CN" altLang="en-US" sz="2400" b="1" dirty="0">
                <a:solidFill>
                  <a:srgbClr val="000000"/>
                </a:solidFill>
                <a:effectLst/>
                <a:latin typeface="FandolSong-Regular"/>
              </a:rPr>
              <a:t>课堂探讨：基于 </a:t>
            </a:r>
            <a:r>
              <a:rPr lang="en-US" altLang="zh-CN" sz="2400" b="1" dirty="0">
                <a:solidFill>
                  <a:srgbClr val="000000"/>
                </a:solidFill>
                <a:effectLst/>
                <a:latin typeface="LMRoman10-Regular"/>
              </a:rPr>
              <a:t>LLMs</a:t>
            </a:r>
            <a:r>
              <a:rPr lang="zh-CN" altLang="en-US" sz="2400" b="1" dirty="0">
                <a:solidFill>
                  <a:srgbClr val="000000"/>
                </a:solidFill>
                <a:effectLst/>
                <a:latin typeface="FandolSong-Regular"/>
              </a:rPr>
              <a:t>的医疗咨询的优势</a:t>
            </a:r>
            <a:endParaRPr lang="zh-CN" altLang="en-US" sz="2400" b="1" dirty="0"/>
          </a:p>
        </p:txBody>
      </p:sp>
      <p:sp>
        <p:nvSpPr>
          <p:cNvPr id="18" name="矩形 17">
            <a:extLst>
              <a:ext uri="{FF2B5EF4-FFF2-40B4-BE49-F238E27FC236}">
                <a16:creationId xmlns:a16="http://schemas.microsoft.com/office/drawing/2014/main" id="{EADA7227-AFB1-9AA8-23F0-ED3949E009DC}"/>
              </a:ext>
            </a:extLst>
          </p:cNvPr>
          <p:cNvSpPr/>
          <p:nvPr/>
        </p:nvSpPr>
        <p:spPr>
          <a:xfrm>
            <a:off x="3506898" y="993484"/>
            <a:ext cx="6359600" cy="125204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9" name="文本框 18">
            <a:extLst>
              <a:ext uri="{FF2B5EF4-FFF2-40B4-BE49-F238E27FC236}">
                <a16:creationId xmlns:a16="http://schemas.microsoft.com/office/drawing/2014/main" id="{FE09023D-4012-BA47-D9BE-2871E857CD24}"/>
              </a:ext>
            </a:extLst>
          </p:cNvPr>
          <p:cNvSpPr txBox="1"/>
          <p:nvPr/>
        </p:nvSpPr>
        <p:spPr>
          <a:xfrm>
            <a:off x="3506898" y="1111674"/>
            <a:ext cx="6359599" cy="1015663"/>
          </a:xfrm>
          <a:prstGeom prst="rect">
            <a:avLst/>
          </a:prstGeom>
          <a:noFill/>
        </p:spPr>
        <p:txBody>
          <a:bodyPr wrap="square">
            <a:spAutoFit/>
          </a:bodyPr>
          <a:lstStyle/>
          <a:p>
            <a:pPr marL="342900" indent="-342900">
              <a:buFont typeface="Wingdings" panose="05000000000000000000" pitchFamily="2" charset="2"/>
              <a:buChar char="u"/>
            </a:pPr>
            <a:r>
              <a:rPr lang="zh-CN" altLang="en-US" sz="2000" b="0" dirty="0">
                <a:solidFill>
                  <a:srgbClr val="000000"/>
                </a:solidFill>
                <a:effectLst/>
                <a:latin typeface="仿宋" panose="02010609060101010101" pitchFamily="49" charset="-122"/>
                <a:ea typeface="仿宋" panose="02010609060101010101" pitchFamily="49" charset="-122"/>
              </a:rPr>
              <a:t>哈尔滨工业大学的研究团队在 </a:t>
            </a:r>
            <a:r>
              <a:rPr lang="en-US" altLang="zh-CN" sz="2000" b="0" dirty="0">
                <a:solidFill>
                  <a:srgbClr val="000000"/>
                </a:solidFill>
                <a:effectLst/>
                <a:latin typeface="仿宋" panose="02010609060101010101" pitchFamily="49" charset="-122"/>
                <a:ea typeface="仿宋" panose="02010609060101010101" pitchFamily="49" charset="-122"/>
              </a:rPr>
              <a:t>2023 </a:t>
            </a:r>
            <a:r>
              <a:rPr lang="zh-CN" altLang="en-US" sz="2000" b="0" dirty="0">
                <a:solidFill>
                  <a:srgbClr val="000000"/>
                </a:solidFill>
                <a:effectLst/>
                <a:latin typeface="仿宋" panose="02010609060101010101" pitchFamily="49" charset="-122"/>
                <a:ea typeface="仿宋" panose="02010609060101010101" pitchFamily="49" charset="-122"/>
              </a:rPr>
              <a:t>年通过对 </a:t>
            </a:r>
            <a:r>
              <a:rPr lang="en-US" altLang="zh-CN" sz="2000" b="0" dirty="0" err="1">
                <a:solidFill>
                  <a:srgbClr val="000000"/>
                </a:solidFill>
                <a:effectLst/>
                <a:latin typeface="仿宋" panose="02010609060101010101" pitchFamily="49" charset="-122"/>
                <a:ea typeface="仿宋" panose="02010609060101010101" pitchFamily="49" charset="-122"/>
              </a:rPr>
              <a:t>LLaMa</a:t>
            </a:r>
            <a:r>
              <a:rPr lang="en-US" altLang="zh-CN" sz="2000" b="0" dirty="0">
                <a:solidFill>
                  <a:srgbClr val="000000"/>
                </a:solidFill>
                <a:effectLst/>
                <a:latin typeface="仿宋" panose="02010609060101010101" pitchFamily="49" charset="-122"/>
                <a:ea typeface="仿宋" panose="02010609060101010101" pitchFamily="49" charset="-122"/>
              </a:rPr>
              <a:t> </a:t>
            </a:r>
            <a:r>
              <a:rPr lang="zh-CN" altLang="en-US" sz="2000" b="0" dirty="0">
                <a:solidFill>
                  <a:srgbClr val="000000"/>
                </a:solidFill>
                <a:effectLst/>
                <a:latin typeface="仿宋" panose="02010609060101010101" pitchFamily="49" charset="-122"/>
                <a:ea typeface="仿宋" panose="02010609060101010101" pitchFamily="49" charset="-122"/>
              </a:rPr>
              <a:t>模 型进行指令微调得到了一个基于中文医学知识的智能问诊模型 </a:t>
            </a:r>
            <a:r>
              <a:rPr lang="en-US" altLang="zh-CN" sz="2000" b="0" dirty="0" err="1">
                <a:solidFill>
                  <a:srgbClr val="000000"/>
                </a:solidFill>
                <a:effectLst/>
                <a:latin typeface="仿宋" panose="02010609060101010101" pitchFamily="49" charset="-122"/>
                <a:ea typeface="仿宋" panose="02010609060101010101" pitchFamily="49" charset="-122"/>
              </a:rPr>
              <a:t>HuaTuo</a:t>
            </a:r>
            <a:endParaRPr lang="zh-CN" altLang="en-US" sz="2000" dirty="0">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3234006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SCIR-HI-HuaTuo-literature">
            <a:extLst>
              <a:ext uri="{FF2B5EF4-FFF2-40B4-BE49-F238E27FC236}">
                <a16:creationId xmlns:a16="http://schemas.microsoft.com/office/drawing/2014/main" id="{DABF5F33-C9B5-0C08-D5BE-EC225DCD22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349" y="1325880"/>
            <a:ext cx="10587304" cy="5074920"/>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a:extLst>
              <a:ext uri="{FF2B5EF4-FFF2-40B4-BE49-F238E27FC236}">
                <a16:creationId xmlns:a16="http://schemas.microsoft.com/office/drawing/2014/main" id="{0B93F68C-6C30-D0E7-18D1-9E64A5675424}"/>
              </a:ext>
            </a:extLst>
          </p:cNvPr>
          <p:cNvSpPr>
            <a:spLocks noGrp="1"/>
          </p:cNvSpPr>
          <p:nvPr>
            <p:ph type="title"/>
          </p:nvPr>
        </p:nvSpPr>
        <p:spPr>
          <a:xfrm>
            <a:off x="486480" y="226800"/>
            <a:ext cx="10969200" cy="705600"/>
          </a:xfrm>
        </p:spPr>
        <p:txBody>
          <a:bodyPr/>
          <a:lstStyle/>
          <a:p>
            <a:r>
              <a:rPr kumimoji="1" lang="en-US" altLang="zh-CN" dirty="0"/>
              <a:t>13.3.3 </a:t>
            </a:r>
            <a:r>
              <a:rPr kumimoji="1" lang="zh-CN" altLang="en-US" dirty="0"/>
              <a:t>医疗</a:t>
            </a:r>
          </a:p>
        </p:txBody>
      </p:sp>
    </p:spTree>
    <p:extLst>
      <p:ext uri="{BB962C8B-B14F-4D97-AF65-F5344CB8AC3E}">
        <p14:creationId xmlns:p14="http://schemas.microsoft.com/office/powerpoint/2010/main" val="1459536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F0E18-5936-67D2-52EA-57A373FB533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16B25AC-C6C9-11F9-D87A-7C005C72CEFD}"/>
              </a:ext>
            </a:extLst>
          </p:cNvPr>
          <p:cNvSpPr>
            <a:spLocks noGrp="1"/>
          </p:cNvSpPr>
          <p:nvPr>
            <p:ph type="title"/>
          </p:nvPr>
        </p:nvSpPr>
        <p:spPr/>
        <p:txBody>
          <a:bodyPr/>
          <a:lstStyle/>
          <a:p>
            <a:r>
              <a:rPr kumimoji="1" lang="en-US" altLang="zh-CN" dirty="0"/>
              <a:t>13.3.3 </a:t>
            </a:r>
            <a:r>
              <a:rPr kumimoji="1" lang="zh-CN" altLang="en-US" dirty="0"/>
              <a:t>医疗</a:t>
            </a:r>
          </a:p>
        </p:txBody>
      </p:sp>
      <p:sp>
        <p:nvSpPr>
          <p:cNvPr id="9" name="文本框 8">
            <a:extLst>
              <a:ext uri="{FF2B5EF4-FFF2-40B4-BE49-F238E27FC236}">
                <a16:creationId xmlns:a16="http://schemas.microsoft.com/office/drawing/2014/main" id="{3D505565-6EC0-204A-7741-171A5CD013BA}"/>
              </a:ext>
            </a:extLst>
          </p:cNvPr>
          <p:cNvSpPr txBox="1"/>
          <p:nvPr/>
        </p:nvSpPr>
        <p:spPr>
          <a:xfrm>
            <a:off x="577192" y="1292782"/>
            <a:ext cx="2160103" cy="461665"/>
          </a:xfrm>
          <a:prstGeom prst="rect">
            <a:avLst/>
          </a:prstGeom>
          <a:solidFill>
            <a:schemeClr val="accent1"/>
          </a:solidFill>
        </p:spPr>
        <p:txBody>
          <a:bodyPr wrap="square">
            <a:spAutoFit/>
          </a:bodyPr>
          <a:lstStyle/>
          <a:p>
            <a:r>
              <a:rPr lang="zh-CN" altLang="en-US" sz="2400" b="1" dirty="0">
                <a:solidFill>
                  <a:srgbClr val="000000"/>
                </a:solidFill>
                <a:effectLst/>
                <a:latin typeface="FandolSong-Regular"/>
              </a:rPr>
              <a:t>辅助诊断领域</a:t>
            </a:r>
            <a:endParaRPr lang="zh-CN" altLang="en-US" sz="2400" b="1" dirty="0"/>
          </a:p>
        </p:txBody>
      </p:sp>
      <p:sp>
        <p:nvSpPr>
          <p:cNvPr id="18" name="矩形 17">
            <a:extLst>
              <a:ext uri="{FF2B5EF4-FFF2-40B4-BE49-F238E27FC236}">
                <a16:creationId xmlns:a16="http://schemas.microsoft.com/office/drawing/2014/main" id="{70311A8A-2E83-0997-7554-C9C05254107C}"/>
              </a:ext>
            </a:extLst>
          </p:cNvPr>
          <p:cNvSpPr/>
          <p:nvPr/>
        </p:nvSpPr>
        <p:spPr>
          <a:xfrm>
            <a:off x="3095105" y="1230605"/>
            <a:ext cx="6359600" cy="125204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9" name="文本框 18">
            <a:extLst>
              <a:ext uri="{FF2B5EF4-FFF2-40B4-BE49-F238E27FC236}">
                <a16:creationId xmlns:a16="http://schemas.microsoft.com/office/drawing/2014/main" id="{11679030-0EAE-1DC9-06F1-2167FD040A3F}"/>
              </a:ext>
            </a:extLst>
          </p:cNvPr>
          <p:cNvSpPr txBox="1"/>
          <p:nvPr/>
        </p:nvSpPr>
        <p:spPr>
          <a:xfrm>
            <a:off x="2983437" y="1348795"/>
            <a:ext cx="6359599" cy="1015663"/>
          </a:xfrm>
          <a:prstGeom prst="rect">
            <a:avLst/>
          </a:prstGeom>
          <a:noFill/>
        </p:spPr>
        <p:txBody>
          <a:bodyPr wrap="square">
            <a:spAutoFit/>
          </a:bodyPr>
          <a:lstStyle/>
          <a:p>
            <a:pPr marL="342900" indent="-342900">
              <a:buFont typeface="Wingdings" panose="05000000000000000000" pitchFamily="2" charset="2"/>
              <a:buChar char="u"/>
            </a:pPr>
            <a:r>
              <a:rPr lang="zh-CN" altLang="en-US" sz="2000" b="0" dirty="0">
                <a:solidFill>
                  <a:srgbClr val="000000"/>
                </a:solidFill>
                <a:effectLst/>
                <a:latin typeface="仿宋" panose="02010609060101010101" pitchFamily="49" charset="-122"/>
                <a:ea typeface="仿宋" panose="02010609060101010101" pitchFamily="49" charset="-122"/>
              </a:rPr>
              <a:t>上海科技大学研究团队联合上海交通大学和联影医疗 提出了一个交互式计算机辅助医学图像诊断模型 </a:t>
            </a:r>
            <a:r>
              <a:rPr lang="en-US" altLang="zh-CN" sz="2000" b="0" dirty="0" err="1">
                <a:solidFill>
                  <a:srgbClr val="000000"/>
                </a:solidFill>
                <a:effectLst/>
                <a:latin typeface="仿宋" panose="02010609060101010101" pitchFamily="49" charset="-122"/>
                <a:ea typeface="仿宋" panose="02010609060101010101" pitchFamily="49" charset="-122"/>
              </a:rPr>
              <a:t>ChatCAD</a:t>
            </a:r>
            <a:endParaRPr lang="zh-CN" altLang="en-US" sz="2000" dirty="0">
              <a:latin typeface="仿宋" panose="02010609060101010101" pitchFamily="49" charset="-122"/>
              <a:ea typeface="仿宋" panose="02010609060101010101" pitchFamily="49" charset="-122"/>
            </a:endParaRPr>
          </a:p>
        </p:txBody>
      </p:sp>
      <p:pic>
        <p:nvPicPr>
          <p:cNvPr id="3" name="图片 2">
            <a:extLst>
              <a:ext uri="{FF2B5EF4-FFF2-40B4-BE49-F238E27FC236}">
                <a16:creationId xmlns:a16="http://schemas.microsoft.com/office/drawing/2014/main" id="{0FF2A082-C8D7-D92A-30B8-829E1EF911B4}"/>
              </a:ext>
            </a:extLst>
          </p:cNvPr>
          <p:cNvPicPr>
            <a:picLocks noChangeAspect="1"/>
          </p:cNvPicPr>
          <p:nvPr/>
        </p:nvPicPr>
        <p:blipFill>
          <a:blip r:embed="rId3"/>
          <a:stretch>
            <a:fillRect/>
          </a:stretch>
        </p:blipFill>
        <p:spPr>
          <a:xfrm>
            <a:off x="79514" y="3038160"/>
            <a:ext cx="7262190" cy="3681761"/>
          </a:xfrm>
          <a:prstGeom prst="rect">
            <a:avLst/>
          </a:prstGeom>
        </p:spPr>
      </p:pic>
      <p:sp>
        <p:nvSpPr>
          <p:cNvPr id="5" name="文本框 4">
            <a:extLst>
              <a:ext uri="{FF2B5EF4-FFF2-40B4-BE49-F238E27FC236}">
                <a16:creationId xmlns:a16="http://schemas.microsoft.com/office/drawing/2014/main" id="{0EA427C8-3E39-3060-F3D4-E3CF31F9F738}"/>
              </a:ext>
            </a:extLst>
          </p:cNvPr>
          <p:cNvSpPr txBox="1"/>
          <p:nvPr/>
        </p:nvSpPr>
        <p:spPr>
          <a:xfrm>
            <a:off x="7907875" y="2660674"/>
            <a:ext cx="3310090" cy="3731278"/>
          </a:xfrm>
          <a:prstGeom prst="rect">
            <a:avLst/>
          </a:prstGeom>
          <a:noFill/>
        </p:spPr>
        <p:txBody>
          <a:bodyPr wrap="square">
            <a:spAutoFit/>
          </a:bodyPr>
          <a:lstStyle/>
          <a:p>
            <a:pPr>
              <a:lnSpc>
                <a:spcPct val="150000"/>
              </a:lnSpc>
            </a:pPr>
            <a:r>
              <a:rPr lang="zh-CN" altLang="en-US" sz="2000" b="0" dirty="0">
                <a:solidFill>
                  <a:srgbClr val="000000"/>
                </a:solidFill>
                <a:effectLst/>
                <a:latin typeface="+mn-ea"/>
              </a:rPr>
              <a:t>该模型将 </a:t>
            </a:r>
            <a:r>
              <a:rPr lang="en-US" altLang="zh-CN" sz="2000" b="0" dirty="0">
                <a:solidFill>
                  <a:srgbClr val="000000"/>
                </a:solidFill>
                <a:effectLst/>
                <a:latin typeface="+mn-ea"/>
              </a:rPr>
              <a:t>LLMs</a:t>
            </a:r>
            <a:r>
              <a:rPr lang="zh-CN" altLang="en-US" sz="2000" b="0" dirty="0">
                <a:solidFill>
                  <a:srgbClr val="000000"/>
                </a:solidFill>
                <a:effectLst/>
                <a:latin typeface="+mn-ea"/>
              </a:rPr>
              <a:t>集成到医学图像 </a:t>
            </a:r>
            <a:r>
              <a:rPr lang="en-US" altLang="zh-CN" sz="2000" b="0" dirty="0">
                <a:solidFill>
                  <a:srgbClr val="000000"/>
                </a:solidFill>
                <a:effectLst/>
                <a:latin typeface="+mn-ea"/>
              </a:rPr>
              <a:t>CAD </a:t>
            </a:r>
            <a:r>
              <a:rPr lang="zh-CN" altLang="en-US" sz="2000" b="0" dirty="0">
                <a:solidFill>
                  <a:srgbClr val="000000"/>
                </a:solidFill>
                <a:effectLst/>
                <a:latin typeface="+mn-ea"/>
              </a:rPr>
              <a:t>网络中，利用 </a:t>
            </a:r>
            <a:r>
              <a:rPr lang="en-US" altLang="zh-CN" sz="2000" b="0" dirty="0">
                <a:solidFill>
                  <a:srgbClr val="000000"/>
                </a:solidFill>
                <a:effectLst/>
                <a:latin typeface="+mn-ea"/>
              </a:rPr>
              <a:t>LLMs</a:t>
            </a:r>
            <a:r>
              <a:rPr lang="zh-CN" altLang="en-US" sz="2000" b="0" dirty="0">
                <a:solidFill>
                  <a:srgbClr val="000000"/>
                </a:solidFill>
                <a:effectLst/>
                <a:latin typeface="+mn-ea"/>
              </a:rPr>
              <a:t>的医学领域知 识和逻辑推理的优势，结合现有医学图像 </a:t>
            </a:r>
            <a:r>
              <a:rPr lang="en-US" altLang="zh-CN" sz="2000" b="0" dirty="0">
                <a:solidFill>
                  <a:srgbClr val="000000"/>
                </a:solidFill>
                <a:effectLst/>
                <a:latin typeface="+mn-ea"/>
              </a:rPr>
              <a:t>CAD </a:t>
            </a:r>
            <a:r>
              <a:rPr lang="zh-CN" altLang="en-US" sz="2000" b="0" dirty="0">
                <a:solidFill>
                  <a:srgbClr val="000000"/>
                </a:solidFill>
                <a:effectLst/>
                <a:latin typeface="+mn-ea"/>
              </a:rPr>
              <a:t>模型的视觉理解能力，对医学 影像用自然语言进行描述，帮助医生进行临床决策。 </a:t>
            </a:r>
            <a:endParaRPr lang="zh-CN" altLang="en-US" sz="2000" dirty="0">
              <a:latin typeface="+mn-ea"/>
            </a:endParaRPr>
          </a:p>
        </p:txBody>
      </p:sp>
      <p:sp>
        <p:nvSpPr>
          <p:cNvPr id="6" name="对话气泡: 椭圆形 5">
            <a:extLst>
              <a:ext uri="{FF2B5EF4-FFF2-40B4-BE49-F238E27FC236}">
                <a16:creationId xmlns:a16="http://schemas.microsoft.com/office/drawing/2014/main" id="{EAE494C0-1E3A-A68D-2C09-10040E03CA25}"/>
              </a:ext>
            </a:extLst>
          </p:cNvPr>
          <p:cNvSpPr/>
          <p:nvPr/>
        </p:nvSpPr>
        <p:spPr>
          <a:xfrm rot="3531136">
            <a:off x="7079456" y="2364479"/>
            <a:ext cx="4840156" cy="4496807"/>
          </a:xfrm>
          <a:prstGeom prst="wedgeEllipseCallou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972913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B21C5-170F-D74D-AD3C-E6F96E8022A2}"/>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696010C-C79E-0DC0-7FBE-B5591A35FBE6}"/>
              </a:ext>
            </a:extLst>
          </p:cNvPr>
          <p:cNvSpPr>
            <a:spLocks noGrp="1"/>
          </p:cNvSpPr>
          <p:nvPr>
            <p:ph type="title"/>
          </p:nvPr>
        </p:nvSpPr>
        <p:spPr/>
        <p:txBody>
          <a:bodyPr/>
          <a:lstStyle/>
          <a:p>
            <a:r>
              <a:rPr kumimoji="1" lang="en-US" altLang="zh-CN" dirty="0"/>
              <a:t>13.3.3 </a:t>
            </a:r>
            <a:r>
              <a:rPr kumimoji="1" lang="zh-CN" altLang="en-US" dirty="0"/>
              <a:t>医疗</a:t>
            </a:r>
          </a:p>
        </p:txBody>
      </p:sp>
      <p:sp>
        <p:nvSpPr>
          <p:cNvPr id="9" name="文本框 8">
            <a:extLst>
              <a:ext uri="{FF2B5EF4-FFF2-40B4-BE49-F238E27FC236}">
                <a16:creationId xmlns:a16="http://schemas.microsoft.com/office/drawing/2014/main" id="{8A191F23-818F-8790-D6BC-8C0D42AADA5E}"/>
              </a:ext>
            </a:extLst>
          </p:cNvPr>
          <p:cNvSpPr txBox="1"/>
          <p:nvPr/>
        </p:nvSpPr>
        <p:spPr>
          <a:xfrm>
            <a:off x="688861" y="999772"/>
            <a:ext cx="2160103" cy="461665"/>
          </a:xfrm>
          <a:prstGeom prst="rect">
            <a:avLst/>
          </a:prstGeom>
          <a:solidFill>
            <a:schemeClr val="accent1"/>
          </a:solidFill>
        </p:spPr>
        <p:txBody>
          <a:bodyPr wrap="square">
            <a:spAutoFit/>
          </a:bodyPr>
          <a:lstStyle/>
          <a:p>
            <a:r>
              <a:rPr lang="zh-CN" altLang="en-US" sz="2400" b="1" dirty="0">
                <a:solidFill>
                  <a:srgbClr val="000000"/>
                </a:solidFill>
                <a:effectLst/>
                <a:latin typeface="FandolSong-Regular"/>
              </a:rPr>
              <a:t>病患护理领域</a:t>
            </a:r>
            <a:endParaRPr lang="zh-CN" altLang="en-US" sz="2400" b="1" dirty="0"/>
          </a:p>
        </p:txBody>
      </p:sp>
      <p:sp>
        <p:nvSpPr>
          <p:cNvPr id="18" name="矩形 17">
            <a:extLst>
              <a:ext uri="{FF2B5EF4-FFF2-40B4-BE49-F238E27FC236}">
                <a16:creationId xmlns:a16="http://schemas.microsoft.com/office/drawing/2014/main" id="{B9B7DA37-9360-9C5A-1988-C1AF9A43B649}"/>
              </a:ext>
            </a:extLst>
          </p:cNvPr>
          <p:cNvSpPr/>
          <p:nvPr/>
        </p:nvSpPr>
        <p:spPr>
          <a:xfrm>
            <a:off x="5686624" y="1188068"/>
            <a:ext cx="6359600" cy="176471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9" name="文本框 18">
            <a:extLst>
              <a:ext uri="{FF2B5EF4-FFF2-40B4-BE49-F238E27FC236}">
                <a16:creationId xmlns:a16="http://schemas.microsoft.com/office/drawing/2014/main" id="{8FC5D05F-01CB-457A-138C-B398DA9DB3D6}"/>
              </a:ext>
            </a:extLst>
          </p:cNvPr>
          <p:cNvSpPr txBox="1"/>
          <p:nvPr/>
        </p:nvSpPr>
        <p:spPr>
          <a:xfrm>
            <a:off x="5686625" y="1271011"/>
            <a:ext cx="6359599" cy="1631216"/>
          </a:xfrm>
          <a:prstGeom prst="rect">
            <a:avLst/>
          </a:prstGeom>
          <a:noFill/>
        </p:spPr>
        <p:txBody>
          <a:bodyPr wrap="square">
            <a:spAutoFit/>
          </a:bodyPr>
          <a:lstStyle/>
          <a:p>
            <a:pPr marL="342900" indent="-342900">
              <a:buFont typeface="Wingdings" panose="05000000000000000000" pitchFamily="2" charset="2"/>
              <a:buChar char="u"/>
            </a:pPr>
            <a:r>
              <a:rPr lang="zh-CN" altLang="en-US" sz="2000" b="0" dirty="0">
                <a:solidFill>
                  <a:srgbClr val="000000"/>
                </a:solidFill>
                <a:effectLst/>
                <a:latin typeface="仿宋" panose="02010609060101010101" pitchFamily="49" charset="-122"/>
                <a:ea typeface="仿宋" panose="02010609060101010101" pitchFamily="49" charset="-122"/>
              </a:rPr>
              <a:t>上海交通大学医学院附属新华医院临床药学部和北京诺道认知 医学科技有限公司联合撰写的论文</a:t>
            </a:r>
            <a:r>
              <a:rPr lang="en-US" altLang="zh-CN" sz="2000" b="0" dirty="0">
                <a:solidFill>
                  <a:srgbClr val="000000"/>
                </a:solidFill>
                <a:effectLst/>
                <a:latin typeface="仿宋" panose="02010609060101010101" pitchFamily="49" charset="-122"/>
                <a:ea typeface="仿宋" panose="02010609060101010101" pitchFamily="49" charset="-122"/>
              </a:rPr>
              <a:t>《</a:t>
            </a:r>
            <a:r>
              <a:rPr lang="zh-CN" altLang="en-US" sz="2000" b="0" dirty="0">
                <a:solidFill>
                  <a:srgbClr val="000000"/>
                </a:solidFill>
                <a:effectLst/>
                <a:latin typeface="仿宋" panose="02010609060101010101" pitchFamily="49" charset="-122"/>
                <a:ea typeface="仿宋" panose="02010609060101010101" pitchFamily="49" charset="-122"/>
              </a:rPr>
              <a:t>人工智能指导个体化用药的研究与实践</a:t>
            </a:r>
            <a:r>
              <a:rPr lang="en-US" altLang="zh-CN" sz="2000" b="0" dirty="0">
                <a:solidFill>
                  <a:srgbClr val="000000"/>
                </a:solidFill>
                <a:effectLst/>
                <a:latin typeface="仿宋" panose="02010609060101010101" pitchFamily="49" charset="-122"/>
                <a:ea typeface="仿宋" panose="02010609060101010101" pitchFamily="49" charset="-122"/>
              </a:rPr>
              <a:t>》 </a:t>
            </a:r>
            <a:r>
              <a:rPr lang="zh-CN" altLang="en-US" sz="2000" b="0" dirty="0">
                <a:solidFill>
                  <a:srgbClr val="000000"/>
                </a:solidFill>
                <a:effectLst/>
                <a:latin typeface="仿宋" panose="02010609060101010101" pitchFamily="49" charset="-122"/>
                <a:ea typeface="仿宋" panose="02010609060101010101" pitchFamily="49" charset="-122"/>
              </a:rPr>
              <a:t>介绍了诺道医学 </a:t>
            </a:r>
            <a:r>
              <a:rPr lang="en-US" altLang="zh-CN" sz="2000" b="0" dirty="0" err="1">
                <a:solidFill>
                  <a:srgbClr val="000000"/>
                </a:solidFill>
                <a:effectLst/>
                <a:latin typeface="仿宋" panose="02010609060101010101" pitchFamily="49" charset="-122"/>
                <a:ea typeface="仿宋" panose="02010609060101010101" pitchFamily="49" charset="-122"/>
              </a:rPr>
              <a:t>iPharma</a:t>
            </a:r>
            <a:r>
              <a:rPr lang="en-US" altLang="zh-CN" sz="2000" b="0" dirty="0">
                <a:solidFill>
                  <a:srgbClr val="000000"/>
                </a:solidFill>
                <a:effectLst/>
                <a:latin typeface="仿宋" panose="02010609060101010101" pitchFamily="49" charset="-122"/>
                <a:ea typeface="仿宋" panose="02010609060101010101" pitchFamily="49" charset="-122"/>
              </a:rPr>
              <a:t> </a:t>
            </a:r>
            <a:r>
              <a:rPr lang="zh-CN" altLang="en-US" sz="2000" b="0" dirty="0">
                <a:solidFill>
                  <a:srgbClr val="000000"/>
                </a:solidFill>
                <a:effectLst/>
                <a:latin typeface="仿宋" panose="02010609060101010101" pitchFamily="49" charset="-122"/>
                <a:ea typeface="仿宋" panose="02010609060101010101" pitchFamily="49" charset="-122"/>
              </a:rPr>
              <a:t>个体化</a:t>
            </a:r>
            <a:r>
              <a:rPr lang="en-US" altLang="zh-CN" sz="2000" b="0" dirty="0">
                <a:solidFill>
                  <a:srgbClr val="000000"/>
                </a:solidFill>
                <a:effectLst/>
                <a:latin typeface="仿宋" panose="02010609060101010101" pitchFamily="49" charset="-122"/>
                <a:ea typeface="仿宋" panose="02010609060101010101" pitchFamily="49" charset="-122"/>
              </a:rPr>
              <a:t>/</a:t>
            </a:r>
            <a:r>
              <a:rPr lang="zh-CN" altLang="en-US" sz="2000" b="0" dirty="0">
                <a:solidFill>
                  <a:srgbClr val="000000"/>
                </a:solidFill>
                <a:effectLst/>
                <a:latin typeface="仿宋" panose="02010609060101010101" pitchFamily="49" charset="-122"/>
                <a:ea typeface="仿宋" panose="02010609060101010101" pitchFamily="49" charset="-122"/>
              </a:rPr>
              <a:t>精准用药系统研发和临床应用的情况。</a:t>
            </a:r>
            <a:endParaRPr lang="zh-CN" altLang="en-US" sz="2000" dirty="0">
              <a:latin typeface="仿宋" panose="02010609060101010101" pitchFamily="49" charset="-122"/>
              <a:ea typeface="仿宋" panose="02010609060101010101" pitchFamily="49" charset="-122"/>
            </a:endParaRPr>
          </a:p>
        </p:txBody>
      </p:sp>
      <p:sp>
        <p:nvSpPr>
          <p:cNvPr id="4" name="文本框 3">
            <a:extLst>
              <a:ext uri="{FF2B5EF4-FFF2-40B4-BE49-F238E27FC236}">
                <a16:creationId xmlns:a16="http://schemas.microsoft.com/office/drawing/2014/main" id="{9D0103B0-07D6-ED7E-F0CA-31E152EBD641}"/>
              </a:ext>
            </a:extLst>
          </p:cNvPr>
          <p:cNvSpPr txBox="1"/>
          <p:nvPr/>
        </p:nvSpPr>
        <p:spPr>
          <a:xfrm>
            <a:off x="582843" y="1665188"/>
            <a:ext cx="4499366" cy="1015663"/>
          </a:xfrm>
          <a:prstGeom prst="rect">
            <a:avLst/>
          </a:prstGeom>
          <a:noFill/>
        </p:spPr>
        <p:txBody>
          <a:bodyPr wrap="square">
            <a:spAutoFit/>
          </a:bodyPr>
          <a:lstStyle/>
          <a:p>
            <a:pPr marL="285750" indent="-285750">
              <a:buFont typeface="Wingdings" panose="05000000000000000000" pitchFamily="2" charset="2"/>
              <a:buChar char="n"/>
            </a:pPr>
            <a:r>
              <a:rPr lang="en-US" altLang="zh-CN" sz="2000" b="0" dirty="0">
                <a:solidFill>
                  <a:srgbClr val="000000"/>
                </a:solidFill>
                <a:effectLst/>
                <a:latin typeface="+mn-ea"/>
              </a:rPr>
              <a:t>LLMs</a:t>
            </a:r>
            <a:r>
              <a:rPr lang="zh-CN" altLang="en-US" sz="2000" b="0" dirty="0">
                <a:solidFill>
                  <a:srgbClr val="000000"/>
                </a:solidFill>
                <a:effectLst/>
                <a:latin typeface="+mn-ea"/>
              </a:rPr>
              <a:t>在患者护理方面的应用主要包括三个方面： 医疗信息定制、病例总结和病历文档撰写。</a:t>
            </a:r>
            <a:endParaRPr lang="zh-CN" altLang="en-US" sz="2000" dirty="0">
              <a:latin typeface="+mn-ea"/>
            </a:endParaRPr>
          </a:p>
        </p:txBody>
      </p:sp>
      <p:sp>
        <p:nvSpPr>
          <p:cNvPr id="7" name="文本框 6">
            <a:extLst>
              <a:ext uri="{FF2B5EF4-FFF2-40B4-BE49-F238E27FC236}">
                <a16:creationId xmlns:a16="http://schemas.microsoft.com/office/drawing/2014/main" id="{94B46050-38A2-A92B-A1F9-2481AAC83F7F}"/>
              </a:ext>
            </a:extLst>
          </p:cNvPr>
          <p:cNvSpPr txBox="1"/>
          <p:nvPr/>
        </p:nvSpPr>
        <p:spPr>
          <a:xfrm>
            <a:off x="671758" y="3494108"/>
            <a:ext cx="2160103" cy="461665"/>
          </a:xfrm>
          <a:prstGeom prst="rect">
            <a:avLst/>
          </a:prstGeom>
          <a:solidFill>
            <a:schemeClr val="accent1"/>
          </a:solidFill>
        </p:spPr>
        <p:txBody>
          <a:bodyPr wrap="square">
            <a:spAutoFit/>
          </a:bodyPr>
          <a:lstStyle/>
          <a:p>
            <a:r>
              <a:rPr lang="zh-CN" altLang="en-US" sz="2400" b="1" dirty="0">
                <a:solidFill>
                  <a:srgbClr val="000000"/>
                </a:solidFill>
                <a:effectLst/>
                <a:latin typeface="FandolSong-Regular"/>
              </a:rPr>
              <a:t>医学教育领域</a:t>
            </a:r>
            <a:endParaRPr lang="zh-CN" altLang="en-US" sz="2400" b="1" dirty="0"/>
          </a:p>
        </p:txBody>
      </p:sp>
      <p:sp>
        <p:nvSpPr>
          <p:cNvPr id="11" name="文本框 10">
            <a:extLst>
              <a:ext uri="{FF2B5EF4-FFF2-40B4-BE49-F238E27FC236}">
                <a16:creationId xmlns:a16="http://schemas.microsoft.com/office/drawing/2014/main" id="{51FF4A50-E8D9-FDB9-648D-555715E31357}"/>
              </a:ext>
            </a:extLst>
          </p:cNvPr>
          <p:cNvSpPr txBox="1"/>
          <p:nvPr/>
        </p:nvSpPr>
        <p:spPr>
          <a:xfrm>
            <a:off x="582843" y="4264165"/>
            <a:ext cx="4684644" cy="1352639"/>
          </a:xfrm>
          <a:prstGeom prst="rect">
            <a:avLst/>
          </a:prstGeom>
          <a:noFill/>
        </p:spPr>
        <p:txBody>
          <a:bodyPr wrap="square">
            <a:spAutoFit/>
          </a:bodyPr>
          <a:lstStyle/>
          <a:p>
            <a:pPr marL="285750" indent="-285750">
              <a:buFont typeface="Wingdings" panose="05000000000000000000" pitchFamily="2" charset="2"/>
              <a:buChar char="n"/>
            </a:pPr>
            <a:r>
              <a:rPr lang="zh-CN" altLang="en-US" sz="2000" b="0" dirty="0">
                <a:solidFill>
                  <a:srgbClr val="000000"/>
                </a:solidFill>
                <a:effectLst/>
                <a:latin typeface="FandolSong-Regular"/>
              </a:rPr>
              <a:t>医学教育是培养医学专业人员（如医生、护士、药 剂师等）的过程，包括传授医学知识、培养临床技能、强调伦理和专业行为等 方面的培训。</a:t>
            </a:r>
            <a:endParaRPr lang="zh-CN" altLang="en-US" sz="2000" dirty="0"/>
          </a:p>
        </p:txBody>
      </p:sp>
      <p:sp>
        <p:nvSpPr>
          <p:cNvPr id="12" name="矩形 11">
            <a:extLst>
              <a:ext uri="{FF2B5EF4-FFF2-40B4-BE49-F238E27FC236}">
                <a16:creationId xmlns:a16="http://schemas.microsoft.com/office/drawing/2014/main" id="{51D5C98F-10DD-5220-2E20-F045F33C69D3}"/>
              </a:ext>
            </a:extLst>
          </p:cNvPr>
          <p:cNvSpPr/>
          <p:nvPr/>
        </p:nvSpPr>
        <p:spPr>
          <a:xfrm>
            <a:off x="5686625" y="3955773"/>
            <a:ext cx="6359600" cy="145767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3" name="文本框 12">
            <a:extLst>
              <a:ext uri="{FF2B5EF4-FFF2-40B4-BE49-F238E27FC236}">
                <a16:creationId xmlns:a16="http://schemas.microsoft.com/office/drawing/2014/main" id="{0E9CD597-FB79-44B7-0D68-501B50AF7F40}"/>
              </a:ext>
            </a:extLst>
          </p:cNvPr>
          <p:cNvSpPr txBox="1"/>
          <p:nvPr/>
        </p:nvSpPr>
        <p:spPr>
          <a:xfrm>
            <a:off x="5686626" y="4101910"/>
            <a:ext cx="6359599" cy="101566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lang="en-US" altLang="zh-CN" sz="2000" b="0" dirty="0">
                <a:solidFill>
                  <a:srgbClr val="000000"/>
                </a:solidFill>
                <a:effectLst/>
                <a:latin typeface="仿宋" panose="02010609060101010101" pitchFamily="49" charset="-122"/>
                <a:ea typeface="仿宋" panose="02010609060101010101" pitchFamily="49" charset="-122"/>
              </a:rPr>
              <a:t>Google </a:t>
            </a:r>
            <a:r>
              <a:rPr lang="zh-CN" altLang="en-US" sz="2000" b="0" dirty="0">
                <a:solidFill>
                  <a:srgbClr val="000000"/>
                </a:solidFill>
                <a:effectLst/>
                <a:latin typeface="仿宋" panose="02010609060101010101" pitchFamily="49" charset="-122"/>
                <a:ea typeface="仿宋" panose="02010609060101010101" pitchFamily="49" charset="-122"/>
              </a:rPr>
              <a:t>团队研发的多模态医疗大模型 </a:t>
            </a:r>
            <a:r>
              <a:rPr lang="en-US" altLang="zh-CN" sz="2000" b="0" dirty="0">
                <a:solidFill>
                  <a:srgbClr val="000000"/>
                </a:solidFill>
                <a:effectLst/>
                <a:latin typeface="仿宋" panose="02010609060101010101" pitchFamily="49" charset="-122"/>
                <a:ea typeface="仿宋" panose="02010609060101010101" pitchFamily="49" charset="-122"/>
              </a:rPr>
              <a:t>Med-Gemini </a:t>
            </a:r>
            <a:r>
              <a:rPr lang="zh-CN" altLang="en-US" sz="2000" b="0" dirty="0">
                <a:solidFill>
                  <a:srgbClr val="000000"/>
                </a:solidFill>
                <a:effectLst/>
                <a:latin typeface="仿宋" panose="02010609060101010101" pitchFamily="49" charset="-122"/>
                <a:ea typeface="仿宋" panose="02010609060101010101" pitchFamily="49" charset="-122"/>
              </a:rPr>
              <a:t>所拥有的多 模态诊断对话中的定性示例以及模型的长上下文功能即可协助完成医学教育 任务。</a:t>
            </a:r>
            <a:endParaRPr lang="zh-CN" altLang="en-US" sz="1400" dirty="0">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1623177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66CCDB08-DAC2-204E-8CEA-39E226FD6D7F}"/>
              </a:ext>
            </a:extLst>
          </p:cNvPr>
          <p:cNvPicPr>
            <a:picLocks noChangeAspect="1"/>
          </p:cNvPicPr>
          <p:nvPr/>
        </p:nvPicPr>
        <p:blipFill>
          <a:blip r:embed="rId2"/>
          <a:stretch>
            <a:fillRect/>
          </a:stretch>
        </p:blipFill>
        <p:spPr>
          <a:xfrm>
            <a:off x="897173" y="1000227"/>
            <a:ext cx="7262540" cy="5577840"/>
          </a:xfrm>
          <a:prstGeom prst="rect">
            <a:avLst/>
          </a:prstGeom>
        </p:spPr>
      </p:pic>
      <p:sp>
        <p:nvSpPr>
          <p:cNvPr id="3" name="标题 1">
            <a:extLst>
              <a:ext uri="{FF2B5EF4-FFF2-40B4-BE49-F238E27FC236}">
                <a16:creationId xmlns:a16="http://schemas.microsoft.com/office/drawing/2014/main" id="{F8ECBE32-E158-AC9B-8E2E-DFA46E134CBF}"/>
              </a:ext>
            </a:extLst>
          </p:cNvPr>
          <p:cNvSpPr>
            <a:spLocks noGrp="1"/>
          </p:cNvSpPr>
          <p:nvPr>
            <p:ph type="title"/>
          </p:nvPr>
        </p:nvSpPr>
        <p:spPr>
          <a:xfrm>
            <a:off x="486480" y="226800"/>
            <a:ext cx="10969200" cy="705600"/>
          </a:xfrm>
        </p:spPr>
        <p:txBody>
          <a:bodyPr/>
          <a:lstStyle/>
          <a:p>
            <a:r>
              <a:rPr kumimoji="1" lang="en-US" altLang="zh-CN" dirty="0"/>
              <a:t>13.3.3 </a:t>
            </a:r>
            <a:r>
              <a:rPr kumimoji="1" lang="zh-CN" altLang="en-US" dirty="0"/>
              <a:t>医疗</a:t>
            </a:r>
          </a:p>
        </p:txBody>
      </p:sp>
      <p:sp>
        <p:nvSpPr>
          <p:cNvPr id="5" name="文本框 4">
            <a:extLst>
              <a:ext uri="{FF2B5EF4-FFF2-40B4-BE49-F238E27FC236}">
                <a16:creationId xmlns:a16="http://schemas.microsoft.com/office/drawing/2014/main" id="{2E078582-E782-DF9E-DCF6-3A9598047628}"/>
              </a:ext>
            </a:extLst>
          </p:cNvPr>
          <p:cNvSpPr txBox="1"/>
          <p:nvPr/>
        </p:nvSpPr>
        <p:spPr>
          <a:xfrm>
            <a:off x="8159713" y="880503"/>
            <a:ext cx="2160103" cy="461665"/>
          </a:xfrm>
          <a:prstGeom prst="rect">
            <a:avLst/>
          </a:prstGeom>
          <a:solidFill>
            <a:schemeClr val="accent1"/>
          </a:solidFill>
        </p:spPr>
        <p:txBody>
          <a:bodyPr wrap="square">
            <a:spAutoFit/>
          </a:bodyPr>
          <a:lstStyle/>
          <a:p>
            <a:r>
              <a:rPr lang="zh-CN" altLang="en-US" sz="2400" b="1" dirty="0"/>
              <a:t>医疗大模型</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C9D01-1953-7164-3E50-25CA27BA2C5A}"/>
            </a:ext>
          </a:extLst>
        </p:cNvPr>
        <p:cNvGrpSpPr/>
        <p:nvPr/>
      </p:nvGrpSpPr>
      <p:grpSpPr>
        <a:xfrm>
          <a:off x="0" y="0"/>
          <a:ext cx="0" cy="0"/>
          <a:chOff x="0" y="0"/>
          <a:chExt cx="0" cy="0"/>
        </a:xfrm>
      </p:grpSpPr>
      <p:sp>
        <p:nvSpPr>
          <p:cNvPr id="25" name="矩形: 圆角 24">
            <a:extLst>
              <a:ext uri="{FF2B5EF4-FFF2-40B4-BE49-F238E27FC236}">
                <a16:creationId xmlns:a16="http://schemas.microsoft.com/office/drawing/2014/main" id="{4FEC0A28-BF7F-C646-61C9-CEC78DE2F611}"/>
              </a:ext>
            </a:extLst>
          </p:cNvPr>
          <p:cNvSpPr/>
          <p:nvPr/>
        </p:nvSpPr>
        <p:spPr>
          <a:xfrm>
            <a:off x="1530626" y="3130827"/>
            <a:ext cx="8958470" cy="3117574"/>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63EAC2F0-AB75-E735-A6A5-89DB1722B656}"/>
              </a:ext>
            </a:extLst>
          </p:cNvPr>
          <p:cNvSpPr>
            <a:spLocks noGrp="1"/>
          </p:cNvSpPr>
          <p:nvPr>
            <p:ph type="title"/>
          </p:nvPr>
        </p:nvSpPr>
        <p:spPr/>
        <p:txBody>
          <a:bodyPr/>
          <a:lstStyle/>
          <a:p>
            <a:r>
              <a:rPr kumimoji="1" lang="en-US" altLang="zh-CN" dirty="0"/>
              <a:t>13.3.4 </a:t>
            </a:r>
            <a:r>
              <a:rPr kumimoji="1" lang="zh-CN" altLang="en-US" dirty="0"/>
              <a:t>旅游</a:t>
            </a:r>
          </a:p>
        </p:txBody>
      </p:sp>
      <p:sp>
        <p:nvSpPr>
          <p:cNvPr id="5" name="Rectangle 1">
            <a:extLst>
              <a:ext uri="{FF2B5EF4-FFF2-40B4-BE49-F238E27FC236}">
                <a16:creationId xmlns:a16="http://schemas.microsoft.com/office/drawing/2014/main" id="{4E38918D-A372-8247-EED5-3B9B4AEA3A12}"/>
              </a:ext>
            </a:extLst>
          </p:cNvPr>
          <p:cNvSpPr>
            <a:spLocks noChangeArrowheads="1"/>
          </p:cNvSpPr>
          <p:nvPr/>
        </p:nvSpPr>
        <p:spPr bwMode="auto">
          <a:xfrm>
            <a:off x="810335" y="472278"/>
            <a:ext cx="10785463" cy="2658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n"/>
              <a:tabLst/>
            </a:pPr>
            <a:r>
              <a:rPr kumimoji="0" lang="zh-CN" altLang="zh-CN" sz="2400" b="0" i="0" u="none" strike="noStrike" cap="none" normalizeH="0" baseline="0" dirty="0">
                <a:ln>
                  <a:noFill/>
                </a:ln>
                <a:solidFill>
                  <a:schemeClr val="tx1"/>
                </a:solidFill>
                <a:effectLst/>
                <a:latin typeface="+mn-ea"/>
              </a:rPr>
              <a:t>LLMs在旅游业中的应用，能够大幅提升客户服务、内容生成、定制化建议、定价优化等多个方面的效率和质量。</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n"/>
              <a:tabLst/>
            </a:pPr>
            <a:r>
              <a:rPr kumimoji="0" lang="zh-CN" altLang="zh-CN" sz="2400" b="0" i="0" u="none" strike="noStrike" cap="none" normalizeH="0" baseline="0" dirty="0">
                <a:ln>
                  <a:noFill/>
                </a:ln>
                <a:solidFill>
                  <a:schemeClr val="tx1"/>
                </a:solidFill>
                <a:effectLst/>
                <a:latin typeface="+mn-ea"/>
              </a:rPr>
              <a:t>其对旅游行业的创新潜力巨大，将推动行业向更加智能化、个性化和高效化的方向发展。 </a:t>
            </a:r>
          </a:p>
        </p:txBody>
      </p:sp>
      <p:sp>
        <p:nvSpPr>
          <p:cNvPr id="7" name="文本框 6">
            <a:extLst>
              <a:ext uri="{FF2B5EF4-FFF2-40B4-BE49-F238E27FC236}">
                <a16:creationId xmlns:a16="http://schemas.microsoft.com/office/drawing/2014/main" id="{9C783FA8-ACBE-FF6D-B423-B1F96EDAAC4A}"/>
              </a:ext>
            </a:extLst>
          </p:cNvPr>
          <p:cNvSpPr txBox="1"/>
          <p:nvPr/>
        </p:nvSpPr>
        <p:spPr>
          <a:xfrm>
            <a:off x="2059764" y="1114952"/>
            <a:ext cx="9611676" cy="369332"/>
          </a:xfrm>
          <a:prstGeom prst="rect">
            <a:avLst/>
          </a:prstGeom>
          <a:noFill/>
        </p:spPr>
        <p:txBody>
          <a:bodyPr wrap="square">
            <a:spAutoFit/>
          </a:bodyPr>
          <a:lstStyle/>
          <a:p>
            <a:r>
              <a:rPr lang="en-US" altLang="zh-CN" b="1" dirty="0"/>
              <a:t>1. </a:t>
            </a:r>
            <a:endParaRPr lang="zh-CN" altLang="en-US" dirty="0"/>
          </a:p>
        </p:txBody>
      </p:sp>
      <p:pic>
        <p:nvPicPr>
          <p:cNvPr id="8" name="图形 7" descr="一个灯泡">
            <a:extLst>
              <a:ext uri="{FF2B5EF4-FFF2-40B4-BE49-F238E27FC236}">
                <a16:creationId xmlns:a16="http://schemas.microsoft.com/office/drawing/2014/main" id="{EAD98AC7-BBAE-3473-3E3B-6BD5388FAB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64297" y="2975191"/>
            <a:ext cx="1099555" cy="1099555"/>
          </a:xfrm>
          <a:prstGeom prst="rect">
            <a:avLst/>
          </a:prstGeom>
        </p:spPr>
      </p:pic>
      <p:sp>
        <p:nvSpPr>
          <p:cNvPr id="11" name="文本框 10">
            <a:extLst>
              <a:ext uri="{FF2B5EF4-FFF2-40B4-BE49-F238E27FC236}">
                <a16:creationId xmlns:a16="http://schemas.microsoft.com/office/drawing/2014/main" id="{9AA44101-172D-45AA-4571-32A1A6236254}"/>
              </a:ext>
            </a:extLst>
          </p:cNvPr>
          <p:cNvSpPr txBox="1"/>
          <p:nvPr/>
        </p:nvSpPr>
        <p:spPr>
          <a:xfrm>
            <a:off x="3531703" y="3354639"/>
            <a:ext cx="6096000" cy="461665"/>
          </a:xfrm>
          <a:prstGeom prst="rect">
            <a:avLst/>
          </a:prstGeom>
          <a:noFill/>
        </p:spPr>
        <p:txBody>
          <a:bodyPr wrap="square">
            <a:spAutoFit/>
          </a:bodyPr>
          <a:lstStyle/>
          <a:p>
            <a:r>
              <a:rPr lang="zh-CN" altLang="en-US" sz="2400" b="1" dirty="0"/>
              <a:t>课堂探讨：</a:t>
            </a:r>
            <a:r>
              <a:rPr lang="en-US" altLang="zh-CN" sz="2400" b="1" dirty="0"/>
              <a:t>LLMs</a:t>
            </a:r>
            <a:r>
              <a:rPr lang="zh-CN" altLang="en-US" sz="2400" b="1" dirty="0"/>
              <a:t>对旅游业的影响</a:t>
            </a:r>
          </a:p>
        </p:txBody>
      </p:sp>
      <p:sp>
        <p:nvSpPr>
          <p:cNvPr id="13" name="文本框 12">
            <a:extLst>
              <a:ext uri="{FF2B5EF4-FFF2-40B4-BE49-F238E27FC236}">
                <a16:creationId xmlns:a16="http://schemas.microsoft.com/office/drawing/2014/main" id="{54DD718F-0701-674A-1993-E9B57D482D02}"/>
              </a:ext>
            </a:extLst>
          </p:cNvPr>
          <p:cNvSpPr txBox="1"/>
          <p:nvPr/>
        </p:nvSpPr>
        <p:spPr>
          <a:xfrm>
            <a:off x="2059764" y="4165397"/>
            <a:ext cx="1855305" cy="369332"/>
          </a:xfrm>
          <a:prstGeom prst="rect">
            <a:avLst/>
          </a:prstGeom>
          <a:solidFill>
            <a:schemeClr val="accent1"/>
          </a:solidFill>
        </p:spPr>
        <p:txBody>
          <a:bodyPr wrap="square">
            <a:spAutoFit/>
          </a:bodyPr>
          <a:lstStyle/>
          <a:p>
            <a:r>
              <a:rPr lang="zh-CN" altLang="en-US" sz="1800" b="1" dirty="0"/>
              <a:t>客户服务和支持</a:t>
            </a:r>
          </a:p>
        </p:txBody>
      </p:sp>
      <p:sp>
        <p:nvSpPr>
          <p:cNvPr id="16" name="文本框 15">
            <a:extLst>
              <a:ext uri="{FF2B5EF4-FFF2-40B4-BE49-F238E27FC236}">
                <a16:creationId xmlns:a16="http://schemas.microsoft.com/office/drawing/2014/main" id="{50071BAE-AEB4-B7E8-2994-FC1652F5C79E}"/>
              </a:ext>
            </a:extLst>
          </p:cNvPr>
          <p:cNvSpPr txBox="1"/>
          <p:nvPr/>
        </p:nvSpPr>
        <p:spPr>
          <a:xfrm>
            <a:off x="4187699" y="4169611"/>
            <a:ext cx="1855305" cy="369332"/>
          </a:xfrm>
          <a:prstGeom prst="rect">
            <a:avLst/>
          </a:prstGeom>
          <a:solidFill>
            <a:schemeClr val="accent1"/>
          </a:solidFill>
        </p:spPr>
        <p:txBody>
          <a:bodyPr wrap="square">
            <a:spAutoFit/>
          </a:bodyPr>
          <a:lstStyle/>
          <a:p>
            <a:r>
              <a:rPr lang="zh-CN" altLang="en-US" sz="1800" b="1" dirty="0"/>
              <a:t>内容生成和营销</a:t>
            </a:r>
            <a:endParaRPr lang="zh-CN" altLang="en-US" dirty="0"/>
          </a:p>
        </p:txBody>
      </p:sp>
      <p:sp>
        <p:nvSpPr>
          <p:cNvPr id="19" name="文本框 18">
            <a:extLst>
              <a:ext uri="{FF2B5EF4-FFF2-40B4-BE49-F238E27FC236}">
                <a16:creationId xmlns:a16="http://schemas.microsoft.com/office/drawing/2014/main" id="{CD31AC15-C4AB-543A-E7CF-04787DF1437A}"/>
              </a:ext>
            </a:extLst>
          </p:cNvPr>
          <p:cNvSpPr txBox="1"/>
          <p:nvPr/>
        </p:nvSpPr>
        <p:spPr>
          <a:xfrm>
            <a:off x="6315635" y="4165397"/>
            <a:ext cx="1855305" cy="369332"/>
          </a:xfrm>
          <a:prstGeom prst="rect">
            <a:avLst/>
          </a:prstGeom>
          <a:solidFill>
            <a:schemeClr val="accent1"/>
          </a:solidFill>
        </p:spPr>
        <p:txBody>
          <a:bodyPr wrap="square">
            <a:spAutoFit/>
          </a:bodyPr>
          <a:lstStyle/>
          <a:p>
            <a:pPr algn="ctr"/>
            <a:r>
              <a:rPr lang="zh-CN" altLang="en-US" sz="1800" b="1" dirty="0"/>
              <a:t>旅行定制</a:t>
            </a:r>
            <a:endParaRPr lang="zh-CN" altLang="en-US" dirty="0"/>
          </a:p>
        </p:txBody>
      </p:sp>
      <p:sp>
        <p:nvSpPr>
          <p:cNvPr id="21" name="文本框 20">
            <a:extLst>
              <a:ext uri="{FF2B5EF4-FFF2-40B4-BE49-F238E27FC236}">
                <a16:creationId xmlns:a16="http://schemas.microsoft.com/office/drawing/2014/main" id="{43B07704-0B60-46A0-4AEB-44506028F976}"/>
              </a:ext>
            </a:extLst>
          </p:cNvPr>
          <p:cNvSpPr txBox="1"/>
          <p:nvPr/>
        </p:nvSpPr>
        <p:spPr>
          <a:xfrm>
            <a:off x="8443570" y="4165397"/>
            <a:ext cx="1855305" cy="369332"/>
          </a:xfrm>
          <a:prstGeom prst="rect">
            <a:avLst/>
          </a:prstGeom>
          <a:solidFill>
            <a:schemeClr val="accent1"/>
          </a:solidFill>
        </p:spPr>
        <p:txBody>
          <a:bodyPr wrap="square">
            <a:spAutoFit/>
          </a:bodyPr>
          <a:lstStyle/>
          <a:p>
            <a:pPr algn="ctr"/>
            <a:r>
              <a:rPr lang="zh-CN" altLang="en-US" sz="1800" b="1" dirty="0"/>
              <a:t>价格预测和优化</a:t>
            </a:r>
            <a:endParaRPr lang="zh-CN" altLang="en-US" dirty="0"/>
          </a:p>
        </p:txBody>
      </p:sp>
      <p:sp>
        <p:nvSpPr>
          <p:cNvPr id="22" name="文本框 21">
            <a:extLst>
              <a:ext uri="{FF2B5EF4-FFF2-40B4-BE49-F238E27FC236}">
                <a16:creationId xmlns:a16="http://schemas.microsoft.com/office/drawing/2014/main" id="{B3E372A5-5083-A075-3943-448413B36FE5}"/>
              </a:ext>
            </a:extLst>
          </p:cNvPr>
          <p:cNvSpPr txBox="1"/>
          <p:nvPr/>
        </p:nvSpPr>
        <p:spPr>
          <a:xfrm>
            <a:off x="2467679" y="5109317"/>
            <a:ext cx="2056012" cy="369332"/>
          </a:xfrm>
          <a:prstGeom prst="rect">
            <a:avLst/>
          </a:prstGeom>
          <a:solidFill>
            <a:schemeClr val="accent1"/>
          </a:solidFill>
        </p:spPr>
        <p:txBody>
          <a:bodyPr wrap="square">
            <a:spAutoFit/>
          </a:bodyPr>
          <a:lstStyle/>
          <a:p>
            <a:r>
              <a:rPr lang="zh-CN" altLang="en-US" sz="1800" b="1" dirty="0"/>
              <a:t>自动化预订和结算</a:t>
            </a:r>
          </a:p>
        </p:txBody>
      </p:sp>
      <p:sp>
        <p:nvSpPr>
          <p:cNvPr id="23" name="文本框 22">
            <a:extLst>
              <a:ext uri="{FF2B5EF4-FFF2-40B4-BE49-F238E27FC236}">
                <a16:creationId xmlns:a16="http://schemas.microsoft.com/office/drawing/2014/main" id="{BE138A17-7176-8382-A1FD-706982D7CF0A}"/>
              </a:ext>
            </a:extLst>
          </p:cNvPr>
          <p:cNvSpPr txBox="1"/>
          <p:nvPr/>
        </p:nvSpPr>
        <p:spPr>
          <a:xfrm>
            <a:off x="4735726" y="5109317"/>
            <a:ext cx="2056012" cy="369332"/>
          </a:xfrm>
          <a:prstGeom prst="rect">
            <a:avLst/>
          </a:prstGeom>
          <a:solidFill>
            <a:schemeClr val="accent1"/>
          </a:solidFill>
        </p:spPr>
        <p:txBody>
          <a:bodyPr wrap="square">
            <a:spAutoFit/>
          </a:bodyPr>
          <a:lstStyle/>
          <a:p>
            <a:pPr algn="ctr"/>
            <a:r>
              <a:rPr lang="zh-CN" altLang="en-US" sz="1800" b="1" dirty="0"/>
              <a:t>语言翻译</a:t>
            </a:r>
          </a:p>
        </p:txBody>
      </p:sp>
      <p:sp>
        <p:nvSpPr>
          <p:cNvPr id="24" name="文本框 23">
            <a:extLst>
              <a:ext uri="{FF2B5EF4-FFF2-40B4-BE49-F238E27FC236}">
                <a16:creationId xmlns:a16="http://schemas.microsoft.com/office/drawing/2014/main" id="{93A09D6B-71B2-C69B-F550-BB54B2FC3DFE}"/>
              </a:ext>
            </a:extLst>
          </p:cNvPr>
          <p:cNvSpPr txBox="1"/>
          <p:nvPr/>
        </p:nvSpPr>
        <p:spPr>
          <a:xfrm>
            <a:off x="7061482" y="5093653"/>
            <a:ext cx="2056012" cy="369332"/>
          </a:xfrm>
          <a:prstGeom prst="rect">
            <a:avLst/>
          </a:prstGeom>
          <a:solidFill>
            <a:schemeClr val="accent1"/>
          </a:solidFill>
        </p:spPr>
        <p:txBody>
          <a:bodyPr wrap="square">
            <a:spAutoFit/>
          </a:bodyPr>
          <a:lstStyle/>
          <a:p>
            <a:pPr algn="ctr"/>
            <a:r>
              <a:rPr lang="zh-CN" altLang="en-US" sz="1800" b="1" dirty="0"/>
              <a:t>数据分析</a:t>
            </a:r>
          </a:p>
        </p:txBody>
      </p:sp>
    </p:spTree>
    <p:extLst>
      <p:ext uri="{BB962C8B-B14F-4D97-AF65-F5344CB8AC3E}">
        <p14:creationId xmlns:p14="http://schemas.microsoft.com/office/powerpoint/2010/main" val="2180158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40E0D-52A3-C115-AD92-71FACCF50A8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A20887C-8EBE-184F-73B0-B9EDAC170CE0}"/>
              </a:ext>
            </a:extLst>
          </p:cNvPr>
          <p:cNvSpPr>
            <a:spLocks noGrp="1"/>
          </p:cNvSpPr>
          <p:nvPr>
            <p:ph type="title"/>
          </p:nvPr>
        </p:nvSpPr>
        <p:spPr/>
        <p:txBody>
          <a:bodyPr/>
          <a:lstStyle/>
          <a:p>
            <a:r>
              <a:rPr kumimoji="1" lang="en-US" altLang="zh-CN" dirty="0"/>
              <a:t>13.3.4 </a:t>
            </a:r>
            <a:r>
              <a:rPr kumimoji="1" lang="zh-CN" altLang="en-US" dirty="0"/>
              <a:t>旅游</a:t>
            </a:r>
          </a:p>
        </p:txBody>
      </p:sp>
      <p:pic>
        <p:nvPicPr>
          <p:cNvPr id="10" name="图片 9">
            <a:extLst>
              <a:ext uri="{FF2B5EF4-FFF2-40B4-BE49-F238E27FC236}">
                <a16:creationId xmlns:a16="http://schemas.microsoft.com/office/drawing/2014/main" id="{3A22E480-43DB-201A-27AF-52F6F9F9930E}"/>
              </a:ext>
            </a:extLst>
          </p:cNvPr>
          <p:cNvPicPr>
            <a:picLocks noChangeAspect="1"/>
          </p:cNvPicPr>
          <p:nvPr/>
        </p:nvPicPr>
        <p:blipFill>
          <a:blip r:embed="rId3"/>
          <a:stretch>
            <a:fillRect/>
          </a:stretch>
        </p:blipFill>
        <p:spPr>
          <a:xfrm>
            <a:off x="5637700" y="178905"/>
            <a:ext cx="6122781" cy="6317154"/>
          </a:xfrm>
          <a:prstGeom prst="rect">
            <a:avLst/>
          </a:prstGeom>
        </p:spPr>
      </p:pic>
      <p:sp>
        <p:nvSpPr>
          <p:cNvPr id="11" name="矩形 10">
            <a:extLst>
              <a:ext uri="{FF2B5EF4-FFF2-40B4-BE49-F238E27FC236}">
                <a16:creationId xmlns:a16="http://schemas.microsoft.com/office/drawing/2014/main" id="{537A8D53-E625-7207-7B1B-419C40A0BCAB}"/>
              </a:ext>
            </a:extLst>
          </p:cNvPr>
          <p:cNvSpPr/>
          <p:nvPr/>
        </p:nvSpPr>
        <p:spPr>
          <a:xfrm>
            <a:off x="290509" y="1505470"/>
            <a:ext cx="5246417" cy="1123997"/>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2" name="文本框 11">
            <a:extLst>
              <a:ext uri="{FF2B5EF4-FFF2-40B4-BE49-F238E27FC236}">
                <a16:creationId xmlns:a16="http://schemas.microsoft.com/office/drawing/2014/main" id="{5C144120-ED91-C66B-FB13-EC88088DA6CF}"/>
              </a:ext>
            </a:extLst>
          </p:cNvPr>
          <p:cNvSpPr txBox="1"/>
          <p:nvPr/>
        </p:nvSpPr>
        <p:spPr>
          <a:xfrm>
            <a:off x="290509" y="1559636"/>
            <a:ext cx="4994623" cy="1015663"/>
          </a:xfrm>
          <a:prstGeom prst="rect">
            <a:avLst/>
          </a:prstGeom>
          <a:noFill/>
        </p:spPr>
        <p:txBody>
          <a:bodyPr wrap="square">
            <a:spAutoFit/>
          </a:bodyPr>
          <a:lstStyle/>
          <a:p>
            <a:pPr marL="342900" indent="-342900">
              <a:buFont typeface="Wingdings" panose="05000000000000000000" pitchFamily="2" charset="2"/>
              <a:buChar char="u"/>
            </a:pPr>
            <a:r>
              <a:rPr lang="en-US" altLang="zh-CN" sz="2000" b="0" dirty="0">
                <a:solidFill>
                  <a:srgbClr val="000000"/>
                </a:solidFill>
                <a:effectLst/>
                <a:latin typeface="仿宋" panose="02010609060101010101" pitchFamily="49" charset="-122"/>
                <a:ea typeface="仿宋" panose="02010609060101010101" pitchFamily="49" charset="-122"/>
              </a:rPr>
              <a:t>OpenAI </a:t>
            </a:r>
            <a:r>
              <a:rPr lang="zh-CN" altLang="en-US" sz="2000" b="0" dirty="0">
                <a:solidFill>
                  <a:srgbClr val="000000"/>
                </a:solidFill>
                <a:effectLst/>
                <a:latin typeface="仿宋" panose="02010609060101010101" pitchFamily="49" charset="-122"/>
                <a:ea typeface="仿宋" panose="02010609060101010101" pitchFamily="49" charset="-122"/>
              </a:rPr>
              <a:t>一款名为 </a:t>
            </a:r>
            <a:r>
              <a:rPr lang="en-US" altLang="zh-CN" sz="2000" b="0" dirty="0">
                <a:solidFill>
                  <a:srgbClr val="000000"/>
                </a:solidFill>
                <a:effectLst/>
                <a:latin typeface="仿宋" panose="02010609060101010101" pitchFamily="49" charset="-122"/>
                <a:ea typeface="仿宋" panose="02010609060101010101" pitchFamily="49" charset="-122"/>
              </a:rPr>
              <a:t>Find A Reservation </a:t>
            </a:r>
            <a:r>
              <a:rPr lang="zh-CN" altLang="en-US" sz="2000" b="0" dirty="0">
                <a:solidFill>
                  <a:srgbClr val="000000"/>
                </a:solidFill>
                <a:effectLst/>
                <a:latin typeface="仿宋" panose="02010609060101010101" pitchFamily="49" charset="-122"/>
                <a:ea typeface="仿宋" panose="02010609060101010101" pitchFamily="49" charset="-122"/>
              </a:rPr>
              <a:t>插件还可以利用 </a:t>
            </a:r>
            <a:r>
              <a:rPr lang="en-US" altLang="zh-CN" sz="2000" b="0" dirty="0">
                <a:solidFill>
                  <a:srgbClr val="000000"/>
                </a:solidFill>
                <a:effectLst/>
                <a:latin typeface="仿宋" panose="02010609060101010101" pitchFamily="49" charset="-122"/>
                <a:ea typeface="仿宋" panose="02010609060101010101" pitchFamily="49" charset="-122"/>
              </a:rPr>
              <a:t>ChatGPT </a:t>
            </a:r>
            <a:r>
              <a:rPr lang="zh-CN" altLang="en-US" sz="2000" b="0" dirty="0">
                <a:solidFill>
                  <a:srgbClr val="000000"/>
                </a:solidFill>
                <a:effectLst/>
                <a:latin typeface="仿宋" panose="02010609060101010101" pitchFamily="49" charset="-122"/>
                <a:ea typeface="仿宋" panose="02010609060101010101" pitchFamily="49" charset="-122"/>
              </a:rPr>
              <a:t>来完成自动化流程预订</a:t>
            </a:r>
            <a:endParaRPr lang="en-US" altLang="zh-CN" sz="2000" b="0" dirty="0">
              <a:solidFill>
                <a:srgbClr val="000000"/>
              </a:solidFill>
              <a:effectLst/>
              <a:latin typeface="仿宋" panose="02010609060101010101" pitchFamily="49" charset="-122"/>
              <a:ea typeface="仿宋" panose="02010609060101010101" pitchFamily="49" charset="-122"/>
            </a:endParaRPr>
          </a:p>
        </p:txBody>
      </p:sp>
      <p:sp>
        <p:nvSpPr>
          <p:cNvPr id="13" name="矩形 12">
            <a:extLst>
              <a:ext uri="{FF2B5EF4-FFF2-40B4-BE49-F238E27FC236}">
                <a16:creationId xmlns:a16="http://schemas.microsoft.com/office/drawing/2014/main" id="{61D64AEC-F46B-E810-FC1A-1593525820E0}"/>
              </a:ext>
            </a:extLst>
          </p:cNvPr>
          <p:cNvSpPr/>
          <p:nvPr/>
        </p:nvSpPr>
        <p:spPr>
          <a:xfrm>
            <a:off x="189736" y="3916403"/>
            <a:ext cx="5246417" cy="259089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5" name="文本框 14">
            <a:extLst>
              <a:ext uri="{FF2B5EF4-FFF2-40B4-BE49-F238E27FC236}">
                <a16:creationId xmlns:a16="http://schemas.microsoft.com/office/drawing/2014/main" id="{ED5C2A3A-A267-C95C-8BDB-CD3D48F46B91}"/>
              </a:ext>
            </a:extLst>
          </p:cNvPr>
          <p:cNvSpPr txBox="1"/>
          <p:nvPr/>
        </p:nvSpPr>
        <p:spPr>
          <a:xfrm>
            <a:off x="292992" y="4164020"/>
            <a:ext cx="4994623" cy="1938992"/>
          </a:xfrm>
          <a:prstGeom prst="rect">
            <a:avLst/>
          </a:prstGeom>
          <a:noFill/>
        </p:spPr>
        <p:txBody>
          <a:bodyPr wrap="square">
            <a:spAutoFit/>
          </a:bodyPr>
          <a:lstStyle/>
          <a:p>
            <a:pPr marL="342900" indent="-342900">
              <a:buFont typeface="Wingdings" panose="05000000000000000000" pitchFamily="2" charset="2"/>
              <a:buChar char="u"/>
            </a:pPr>
            <a:r>
              <a:rPr lang="en-US" altLang="zh-CN" sz="2000" b="0" dirty="0">
                <a:solidFill>
                  <a:srgbClr val="000000"/>
                </a:solidFill>
                <a:effectLst/>
                <a:latin typeface="仿宋" panose="02010609060101010101" pitchFamily="49" charset="-122"/>
                <a:ea typeface="仿宋" panose="02010609060101010101" pitchFamily="49" charset="-122"/>
              </a:rPr>
              <a:t>2023 </a:t>
            </a:r>
            <a:r>
              <a:rPr lang="zh-CN" altLang="en-US" sz="2000" b="0" dirty="0">
                <a:solidFill>
                  <a:srgbClr val="000000"/>
                </a:solidFill>
                <a:effectLst/>
                <a:latin typeface="仿宋" panose="02010609060101010101" pitchFamily="49" charset="-122"/>
                <a:ea typeface="仿宋" panose="02010609060101010101" pitchFamily="49" charset="-122"/>
              </a:rPr>
              <a:t>年 </a:t>
            </a:r>
            <a:r>
              <a:rPr lang="en-US" altLang="zh-CN" sz="2000" b="0" dirty="0">
                <a:solidFill>
                  <a:srgbClr val="000000"/>
                </a:solidFill>
                <a:effectLst/>
                <a:latin typeface="仿宋" panose="02010609060101010101" pitchFamily="49" charset="-122"/>
                <a:ea typeface="仿宋" panose="02010609060101010101" pitchFamily="49" charset="-122"/>
              </a:rPr>
              <a:t>7 </a:t>
            </a:r>
            <a:r>
              <a:rPr lang="zh-CN" altLang="en-US" sz="2000" b="0" dirty="0">
                <a:solidFill>
                  <a:srgbClr val="000000"/>
                </a:solidFill>
                <a:effectLst/>
                <a:latin typeface="仿宋" panose="02010609060101010101" pitchFamily="49" charset="-122"/>
                <a:ea typeface="仿宋" panose="02010609060101010101" pitchFamily="49" charset="-122"/>
              </a:rPr>
              <a:t>月 </a:t>
            </a:r>
            <a:r>
              <a:rPr lang="en-US" altLang="zh-CN" sz="2000" b="0" dirty="0">
                <a:solidFill>
                  <a:srgbClr val="000000"/>
                </a:solidFill>
                <a:effectLst/>
                <a:latin typeface="仿宋" panose="02010609060101010101" pitchFamily="49" charset="-122"/>
                <a:ea typeface="仿宋" panose="02010609060101010101" pitchFamily="49" charset="-122"/>
              </a:rPr>
              <a:t>17 </a:t>
            </a:r>
            <a:r>
              <a:rPr lang="zh-CN" altLang="en-US" sz="2000" b="0" dirty="0">
                <a:solidFill>
                  <a:srgbClr val="000000"/>
                </a:solidFill>
                <a:effectLst/>
                <a:latin typeface="仿宋" panose="02010609060101010101" pitchFamily="49" charset="-122"/>
                <a:ea typeface="仿宋" panose="02010609060101010101" pitchFamily="49" charset="-122"/>
              </a:rPr>
              <a:t>日，携程发布了国内首个垂直旅游行业大型语言模型，命名为“携程问道”。“携程问道”已广泛用于售后客服和景点推荐等多个 方面，可以极大减轻客服人员的日常工作负担，同时提升用户的旅行体验。 </a:t>
            </a:r>
            <a:endParaRPr lang="zh-CN" altLang="en-US" sz="2000" dirty="0">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11297116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D6921-929B-CFEA-7BCC-50FAAA171F2A}"/>
            </a:ext>
          </a:extLst>
        </p:cNvPr>
        <p:cNvGrpSpPr/>
        <p:nvPr/>
      </p:nvGrpSpPr>
      <p:grpSpPr>
        <a:xfrm>
          <a:off x="0" y="0"/>
          <a:ext cx="0" cy="0"/>
          <a:chOff x="0" y="0"/>
          <a:chExt cx="0" cy="0"/>
        </a:xfrm>
      </p:grpSpPr>
      <p:sp>
        <p:nvSpPr>
          <p:cNvPr id="17" name="object 3">
            <a:extLst>
              <a:ext uri="{FF2B5EF4-FFF2-40B4-BE49-F238E27FC236}">
                <a16:creationId xmlns:a16="http://schemas.microsoft.com/office/drawing/2014/main" id="{DFEBADDB-EB3D-97E0-3A66-84879B8D054F}"/>
              </a:ext>
            </a:extLst>
          </p:cNvPr>
          <p:cNvSpPr txBox="1">
            <a:spLocks noGrp="1"/>
          </p:cNvSpPr>
          <p:nvPr>
            <p:ph type="title"/>
          </p:nvPr>
        </p:nvSpPr>
        <p:spPr>
          <a:xfrm>
            <a:off x="789394" y="1020312"/>
            <a:ext cx="10112188" cy="5837688"/>
          </a:xfrm>
          <a:prstGeom prst="rect">
            <a:avLst/>
          </a:prstGeom>
        </p:spPr>
        <p:txBody>
          <a:bodyPr vert="horz" wrap="square" lIns="0" tIns="15240" rIns="0" bIns="0" rtlCol="0" anchor="ctr" anchorCtr="0">
            <a:spAutoFit/>
          </a:bodyPr>
          <a:lstStyle/>
          <a:p>
            <a:pPr>
              <a:lnSpc>
                <a:spcPct val="150000"/>
              </a:lnSpc>
              <a:tabLst>
                <a:tab pos="425958" algn="l"/>
                <a:tab pos="426720" algn="l"/>
              </a:tabLst>
            </a:pPr>
            <a:r>
              <a:rPr lang="en-US" altLang="zh-CN" sz="2800" dirty="0">
                <a:latin typeface="微软雅黑" panose="020B0503020204020204" pitchFamily="34" charset="-122"/>
                <a:ea typeface="微软雅黑" panose="020B0503020204020204" pitchFamily="34" charset="-122"/>
              </a:rPr>
              <a:t>13.1 </a:t>
            </a:r>
            <a:r>
              <a:rPr lang="zh-CN" altLang="en-US" sz="2800" dirty="0">
                <a:latin typeface="微软雅黑" panose="020B0503020204020204" pitchFamily="34" charset="-122"/>
                <a:ea typeface="微软雅黑" panose="020B0503020204020204" pitchFamily="34" charset="-122"/>
              </a:rPr>
              <a:t>概述</a:t>
            </a:r>
            <a:br>
              <a:rPr lang="en-US" altLang="zh-CN" sz="2800" b="1" dirty="0">
                <a:solidFill>
                  <a:srgbClr val="0070C0"/>
                </a:solidFill>
                <a:latin typeface="微软雅黑" panose="020B0503020204020204" pitchFamily="34" charset="-122"/>
                <a:ea typeface="微软雅黑" panose="020B0503020204020204" pitchFamily="34" charset="-122"/>
              </a:rPr>
            </a:br>
            <a:r>
              <a:rPr lang="en-US" altLang="zh-CN" sz="2800" b="1" dirty="0">
                <a:solidFill>
                  <a:srgbClr val="0070C0"/>
                </a:solidFill>
                <a:latin typeface="微软雅黑" panose="020B0503020204020204" pitchFamily="34" charset="-122"/>
                <a:ea typeface="微软雅黑" panose="020B0503020204020204" pitchFamily="34" charset="-122"/>
              </a:rPr>
              <a:t>13.2 </a:t>
            </a:r>
            <a:r>
              <a:rPr lang="zh-CN" altLang="en-US" sz="2800" b="1" dirty="0">
                <a:latin typeface="微软雅黑" panose="020B0503020204020204" pitchFamily="34" charset="-122"/>
                <a:ea typeface="微软雅黑" panose="020B0503020204020204" pitchFamily="34" charset="-122"/>
              </a:rPr>
              <a:t>基于大模型的智能体和具身智能</a:t>
            </a:r>
            <a:br>
              <a:rPr lang="en-US" altLang="zh-CN" sz="2800" b="1" dirty="0">
                <a:solidFill>
                  <a:srgbClr val="0070C0"/>
                </a:solidFill>
                <a:latin typeface="微软雅黑" panose="020B0503020204020204" pitchFamily="34" charset="-122"/>
                <a:ea typeface="微软雅黑" panose="020B0503020204020204" pitchFamily="34" charset="-122"/>
              </a:rPr>
            </a:br>
            <a:r>
              <a:rPr lang="en-US" altLang="zh-CN" sz="2800" dirty="0">
                <a:latin typeface="微软雅黑" panose="020B0503020204020204" pitchFamily="34" charset="-122"/>
                <a:ea typeface="微软雅黑" panose="020B0503020204020204" pitchFamily="34" charset="-122"/>
              </a:rPr>
              <a:t>13.3 </a:t>
            </a:r>
            <a:r>
              <a:rPr lang="zh-CN" altLang="en-US" sz="2800" dirty="0">
                <a:latin typeface="微软雅黑" panose="020B0503020204020204" pitchFamily="34" charset="-122"/>
                <a:ea typeface="微软雅黑" panose="020B0503020204020204" pitchFamily="34" charset="-122"/>
              </a:rPr>
              <a:t>大模型垂直领域应用</a:t>
            </a:r>
            <a:br>
              <a:rPr lang="en-US" altLang="zh-CN" sz="2800" b="1" dirty="0">
                <a:solidFill>
                  <a:srgbClr val="0070C0"/>
                </a:solidFill>
                <a:latin typeface="微软雅黑" panose="020B0503020204020204" pitchFamily="34" charset="-122"/>
                <a:ea typeface="微软雅黑" panose="020B0503020204020204" pitchFamily="34" charset="-122"/>
              </a:rPr>
            </a:br>
            <a:r>
              <a:rPr lang="en-US" altLang="zh-CN" sz="2800" dirty="0">
                <a:solidFill>
                  <a:schemeClr val="accent4">
                    <a:lumMod val="50000"/>
                  </a:schemeClr>
                </a:solidFill>
                <a:latin typeface="微软雅黑" panose="020B0503020204020204" pitchFamily="34" charset="-122"/>
                <a:ea typeface="微软雅黑" panose="020B0503020204020204" pitchFamily="34" charset="-122"/>
              </a:rPr>
              <a:t>13.4</a:t>
            </a:r>
            <a:r>
              <a:rPr lang="zh-CN" altLang="en-US" sz="2800" dirty="0">
                <a:solidFill>
                  <a:schemeClr val="accent4">
                    <a:lumMod val="50000"/>
                  </a:schemeClr>
                </a:solidFill>
                <a:latin typeface="微软雅黑" panose="020B0503020204020204" pitchFamily="34" charset="-122"/>
                <a:ea typeface="微软雅黑" panose="020B0503020204020204" pitchFamily="34" charset="-122"/>
              </a:rPr>
              <a:t> 大模型的挑战与局限</a:t>
            </a:r>
            <a:br>
              <a:rPr lang="en-US" altLang="zh-CN" sz="2800" dirty="0">
                <a:solidFill>
                  <a:schemeClr val="accent4">
                    <a:lumMod val="50000"/>
                  </a:schemeClr>
                </a:solidFill>
                <a:latin typeface="微软雅黑" panose="020B0503020204020204" pitchFamily="34" charset="-122"/>
                <a:ea typeface="微软雅黑" panose="020B0503020204020204" pitchFamily="34" charset="-122"/>
              </a:rPr>
            </a:br>
            <a:r>
              <a:rPr lang="en-US" altLang="zh-CN" sz="2800" dirty="0">
                <a:solidFill>
                  <a:schemeClr val="accent4">
                    <a:lumMod val="50000"/>
                  </a:schemeClr>
                </a:solidFill>
                <a:latin typeface="微软雅黑" panose="020B0503020204020204" pitchFamily="34" charset="-122"/>
                <a:ea typeface="微软雅黑" panose="020B0503020204020204" pitchFamily="34" charset="-122"/>
              </a:rPr>
              <a:t>     13.4.1 </a:t>
            </a:r>
            <a:r>
              <a:rPr lang="zh-CN" altLang="en-US" sz="2800" dirty="0">
                <a:solidFill>
                  <a:schemeClr val="accent4">
                    <a:lumMod val="50000"/>
                  </a:schemeClr>
                </a:solidFill>
                <a:latin typeface="微软雅黑" panose="020B0503020204020204" pitchFamily="34" charset="-122"/>
                <a:ea typeface="微软雅黑" panose="020B0503020204020204" pitchFamily="34" charset="-122"/>
              </a:rPr>
              <a:t>幻觉现象</a:t>
            </a:r>
            <a:br>
              <a:rPr lang="en-US" altLang="zh-CN" sz="2800" dirty="0">
                <a:solidFill>
                  <a:schemeClr val="accent4">
                    <a:lumMod val="50000"/>
                  </a:schemeClr>
                </a:solidFill>
                <a:latin typeface="微软雅黑" panose="020B0503020204020204" pitchFamily="34" charset="-122"/>
                <a:ea typeface="微软雅黑" panose="020B0503020204020204" pitchFamily="34" charset="-122"/>
              </a:rPr>
            </a:br>
            <a:r>
              <a:rPr lang="en-US" altLang="zh-CN" sz="2800" dirty="0">
                <a:solidFill>
                  <a:schemeClr val="accent4">
                    <a:lumMod val="50000"/>
                  </a:schemeClr>
                </a:solidFill>
                <a:latin typeface="微软雅黑" panose="020B0503020204020204" pitchFamily="34" charset="-122"/>
                <a:ea typeface="微软雅黑" panose="020B0503020204020204" pitchFamily="34" charset="-122"/>
              </a:rPr>
              <a:t>     13.4.2 </a:t>
            </a:r>
            <a:r>
              <a:rPr lang="zh-CN" altLang="en-US" sz="2800" dirty="0">
                <a:solidFill>
                  <a:schemeClr val="accent4">
                    <a:lumMod val="50000"/>
                  </a:schemeClr>
                </a:solidFill>
                <a:latin typeface="微软雅黑" panose="020B0503020204020204" pitchFamily="34" charset="-122"/>
                <a:ea typeface="微软雅黑" panose="020B0503020204020204" pitchFamily="34" charset="-122"/>
              </a:rPr>
              <a:t>计算成本高昂</a:t>
            </a:r>
            <a:br>
              <a:rPr lang="en-US" altLang="zh-CN" sz="2800" dirty="0">
                <a:solidFill>
                  <a:schemeClr val="accent4">
                    <a:lumMod val="50000"/>
                  </a:schemeClr>
                </a:solidFill>
                <a:latin typeface="微软雅黑" panose="020B0503020204020204" pitchFamily="34" charset="-122"/>
                <a:ea typeface="微软雅黑" panose="020B0503020204020204" pitchFamily="34" charset="-122"/>
              </a:rPr>
            </a:br>
            <a:r>
              <a:rPr lang="en-US" altLang="zh-CN" sz="2800" dirty="0">
                <a:solidFill>
                  <a:schemeClr val="accent4">
                    <a:lumMod val="50000"/>
                  </a:schemeClr>
                </a:solidFill>
                <a:latin typeface="微软雅黑" panose="020B0503020204020204" pitchFamily="34" charset="-122"/>
                <a:ea typeface="微软雅黑" panose="020B0503020204020204" pitchFamily="34" charset="-122"/>
              </a:rPr>
              <a:t>     13.4.3 </a:t>
            </a:r>
            <a:r>
              <a:rPr lang="zh-CN" altLang="en-US" sz="2800" dirty="0">
                <a:solidFill>
                  <a:schemeClr val="accent4">
                    <a:lumMod val="50000"/>
                  </a:schemeClr>
                </a:solidFill>
                <a:latin typeface="微软雅黑" panose="020B0503020204020204" pitchFamily="34" charset="-122"/>
                <a:ea typeface="微软雅黑" panose="020B0503020204020204" pitchFamily="34" charset="-122"/>
              </a:rPr>
              <a:t>大模型的其他挑战</a:t>
            </a:r>
            <a:br>
              <a:rPr lang="en-US" altLang="zh-CN" sz="2800" dirty="0">
                <a:solidFill>
                  <a:srgbClr val="0070C0"/>
                </a:solidFill>
                <a:latin typeface="微软雅黑" panose="020B0503020204020204" pitchFamily="34" charset="-122"/>
                <a:ea typeface="微软雅黑" panose="020B0503020204020204" pitchFamily="34" charset="-122"/>
              </a:rPr>
            </a:br>
            <a:r>
              <a:rPr lang="en-US" altLang="zh-CN" sz="2800" dirty="0">
                <a:solidFill>
                  <a:srgbClr val="0070C0"/>
                </a:solidFill>
                <a:latin typeface="微软雅黑" panose="020B0503020204020204" pitchFamily="34" charset="-122"/>
                <a:ea typeface="微软雅黑" panose="020B0503020204020204" pitchFamily="34" charset="-122"/>
              </a:rPr>
              <a:t>13.5 </a:t>
            </a:r>
            <a:r>
              <a:rPr lang="zh-CN" altLang="en-US" sz="2800" dirty="0">
                <a:solidFill>
                  <a:srgbClr val="0070C0"/>
                </a:solidFill>
                <a:latin typeface="微软雅黑" panose="020B0503020204020204" pitchFamily="34" charset="-122"/>
                <a:ea typeface="微软雅黑" panose="020B0503020204020204" pitchFamily="34" charset="-122"/>
              </a:rPr>
              <a:t>大模型</a:t>
            </a:r>
            <a:r>
              <a:rPr lang="zh-CN" altLang="en-US" sz="2800" dirty="0">
                <a:latin typeface="微软雅黑" panose="020B0503020204020204" pitchFamily="34" charset="-122"/>
                <a:ea typeface="微软雅黑" panose="020B0503020204020204" pitchFamily="34" charset="-122"/>
              </a:rPr>
              <a:t>的社会影响</a:t>
            </a:r>
            <a:br>
              <a:rPr lang="en-US" altLang="zh-CN" sz="3200" dirty="0">
                <a:solidFill>
                  <a:srgbClr val="0070C0"/>
                </a:solidFill>
                <a:latin typeface="微软雅黑" panose="020B0503020204020204" pitchFamily="34" charset="-122"/>
                <a:ea typeface="微软雅黑" panose="020B0503020204020204" pitchFamily="34" charset="-122"/>
              </a:rPr>
            </a:br>
            <a:r>
              <a:rPr lang="en-US" altLang="zh-CN" sz="3200" dirty="0">
                <a:solidFill>
                  <a:srgbClr val="0070C0"/>
                </a:solidFill>
                <a:latin typeface="微软雅黑" panose="020B0503020204020204" pitchFamily="34" charset="-122"/>
                <a:ea typeface="微软雅黑" panose="020B0503020204020204" pitchFamily="34" charset="-122"/>
              </a:rPr>
              <a:t>   </a:t>
            </a:r>
            <a:endParaRPr lang="zh-CN" altLang="en-US" sz="3200" dirty="0">
              <a:solidFill>
                <a:srgbClr val="0070C0"/>
              </a:solidFill>
              <a:latin typeface="微软雅黑" panose="020B0503020204020204" pitchFamily="34" charset="-122"/>
              <a:ea typeface="微软雅黑" panose="020B0503020204020204" pitchFamily="34" charset="-122"/>
            </a:endParaRPr>
          </a:p>
        </p:txBody>
      </p:sp>
      <p:sp>
        <p:nvSpPr>
          <p:cNvPr id="6" name="object 3">
            <a:extLst>
              <a:ext uri="{FF2B5EF4-FFF2-40B4-BE49-F238E27FC236}">
                <a16:creationId xmlns:a16="http://schemas.microsoft.com/office/drawing/2014/main" id="{7736E924-1D69-0510-A178-A598DACB226E}"/>
              </a:ext>
            </a:extLst>
          </p:cNvPr>
          <p:cNvSpPr txBox="1">
            <a:spLocks/>
          </p:cNvSpPr>
          <p:nvPr/>
        </p:nvSpPr>
        <p:spPr>
          <a:xfrm>
            <a:off x="643619" y="301090"/>
            <a:ext cx="6672072" cy="613694"/>
          </a:xfrm>
          <a:prstGeom prst="rect">
            <a:avLst/>
          </a:prstGeom>
        </p:spPr>
        <p:txBody>
          <a:bodyPr vert="horz" wrap="square" lIns="0" tIns="1524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5240">
              <a:spcBef>
                <a:spcPts val="120"/>
              </a:spcBef>
            </a:pPr>
            <a:r>
              <a:rPr lang="zh-CN" altLang="en-US" sz="4320" b="1" dirty="0">
                <a:solidFill>
                  <a:srgbClr val="0070C0"/>
                </a:solidFill>
                <a:latin typeface="微软雅黑" panose="020B0503020204020204" pitchFamily="34" charset="-122"/>
                <a:ea typeface="微软雅黑" panose="020B0503020204020204" pitchFamily="34" charset="-122"/>
              </a:rPr>
              <a:t>目录</a:t>
            </a:r>
          </a:p>
        </p:txBody>
      </p:sp>
    </p:spTree>
    <p:extLst>
      <p:ext uri="{BB962C8B-B14F-4D97-AF65-F5344CB8AC3E}">
        <p14:creationId xmlns:p14="http://schemas.microsoft.com/office/powerpoint/2010/main" val="11717204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12D7AA9-5569-B290-D27B-9AB388A75308}"/>
              </a:ext>
            </a:extLst>
          </p:cNvPr>
          <p:cNvPicPr>
            <a:picLocks noChangeAspect="1"/>
          </p:cNvPicPr>
          <p:nvPr/>
        </p:nvPicPr>
        <p:blipFill>
          <a:blip r:embed="rId3"/>
          <a:stretch>
            <a:fillRect/>
          </a:stretch>
        </p:blipFill>
        <p:spPr>
          <a:xfrm>
            <a:off x="5716990" y="1654894"/>
            <a:ext cx="6236130" cy="4641120"/>
          </a:xfrm>
          <a:prstGeom prst="rect">
            <a:avLst/>
          </a:prstGeom>
        </p:spPr>
      </p:pic>
      <p:sp>
        <p:nvSpPr>
          <p:cNvPr id="4" name="标题 3">
            <a:extLst>
              <a:ext uri="{FF2B5EF4-FFF2-40B4-BE49-F238E27FC236}">
                <a16:creationId xmlns:a16="http://schemas.microsoft.com/office/drawing/2014/main" id="{F4C44C79-8ED7-4D53-B7C0-A7A5BE40D476}"/>
              </a:ext>
            </a:extLst>
          </p:cNvPr>
          <p:cNvSpPr>
            <a:spLocks noGrp="1"/>
          </p:cNvSpPr>
          <p:nvPr>
            <p:ph type="title"/>
          </p:nvPr>
        </p:nvSpPr>
        <p:spPr/>
        <p:txBody>
          <a:bodyPr/>
          <a:lstStyle/>
          <a:p>
            <a:r>
              <a:rPr lang="en-US" altLang="zh-CN" dirty="0">
                <a:latin typeface="微软雅黑" panose="020B0503020204020204" charset="-122"/>
                <a:ea typeface="微软雅黑" panose="020B0503020204020204" charset="-122"/>
              </a:rPr>
              <a:t>13.4.1</a:t>
            </a:r>
            <a:r>
              <a:rPr lang="zh-CN" altLang="en-US" dirty="0">
                <a:solidFill>
                  <a:srgbClr val="0070C0"/>
                </a:solidFill>
                <a:latin typeface="微软雅黑" panose="020B0503020204020204" charset="-122"/>
                <a:ea typeface="微软雅黑" panose="020B0503020204020204" charset="-122"/>
              </a:rPr>
              <a:t>幻觉现象</a:t>
            </a:r>
            <a:endParaRPr lang="zh-CN" altLang="en-US" dirty="0"/>
          </a:p>
        </p:txBody>
      </p:sp>
      <p:sp>
        <p:nvSpPr>
          <p:cNvPr id="8" name="文本框 7">
            <a:extLst>
              <a:ext uri="{FF2B5EF4-FFF2-40B4-BE49-F238E27FC236}">
                <a16:creationId xmlns:a16="http://schemas.microsoft.com/office/drawing/2014/main" id="{007AC84F-05CB-48DE-98A6-884A0EAE05CA}"/>
              </a:ext>
            </a:extLst>
          </p:cNvPr>
          <p:cNvSpPr txBox="1"/>
          <p:nvPr/>
        </p:nvSpPr>
        <p:spPr>
          <a:xfrm>
            <a:off x="361910" y="4350158"/>
            <a:ext cx="5355080" cy="1141338"/>
          </a:xfrm>
          <a:prstGeom prst="rect">
            <a:avLst/>
          </a:prstGeom>
          <a:solidFill>
            <a:schemeClr val="accent2">
              <a:lumMod val="20000"/>
              <a:lumOff val="80000"/>
            </a:schemeClr>
          </a:solidFill>
        </p:spPr>
        <p:txBody>
          <a:bodyPr wrap="square">
            <a:spAutoFit/>
          </a:bodyPr>
          <a:lstStyle/>
          <a:p>
            <a:pPr algn="l">
              <a:lnSpc>
                <a:spcPct val="150000"/>
              </a:lnSpc>
            </a:pPr>
            <a:r>
              <a:rPr lang="zh-CN" altLang="en-US" sz="2400" b="1" i="0" dirty="0">
                <a:solidFill>
                  <a:srgbClr val="161616"/>
                </a:solidFill>
                <a:effectLst/>
                <a:latin typeface="IBM Plex Sans" panose="020B0503050203000203" pitchFamily="34" charset="0"/>
              </a:rPr>
              <a:t>后果</a:t>
            </a:r>
            <a:r>
              <a:rPr lang="zh-CN" altLang="en-US" sz="2400" b="0" i="0" dirty="0">
                <a:solidFill>
                  <a:srgbClr val="161616"/>
                </a:solidFill>
                <a:effectLst/>
                <a:latin typeface="IBM Plex Sans" panose="020B0503050203000203" pitchFamily="34" charset="0"/>
              </a:rPr>
              <a:t>：</a:t>
            </a:r>
            <a:r>
              <a:rPr lang="zh-CN" altLang="en-US" sz="2400" b="0" i="0" u="none" strike="noStrike" baseline="0" dirty="0">
                <a:latin typeface="FandolSong-Regular-Identity-H"/>
              </a:rPr>
              <a:t>幻觉现象的出现极大地削弱了</a:t>
            </a:r>
            <a:r>
              <a:rPr lang="en-US" altLang="zh-CN" sz="2400" b="0" i="0" u="none" strike="noStrike" baseline="0" dirty="0">
                <a:latin typeface="LMRoman10-Regular-Identity-H"/>
              </a:rPr>
              <a:t>LLMs</a:t>
            </a:r>
            <a:r>
              <a:rPr lang="zh-CN" altLang="en-US" sz="2400" b="0" i="0" u="none" strike="noStrike" baseline="0" dirty="0">
                <a:latin typeface="FandolSong-Regular-Identity-H"/>
              </a:rPr>
              <a:t>在真实世界场景中的可靠性。</a:t>
            </a:r>
            <a:endParaRPr lang="en-US" altLang="zh-CN" sz="2400" b="0" i="0" u="none" strike="noStrike" baseline="0" dirty="0">
              <a:latin typeface="FandolSong-Regular-Identity-H"/>
            </a:endParaRPr>
          </a:p>
        </p:txBody>
      </p:sp>
      <p:sp>
        <p:nvSpPr>
          <p:cNvPr id="9" name="内容占位符 2">
            <a:extLst>
              <a:ext uri="{FF2B5EF4-FFF2-40B4-BE49-F238E27FC236}">
                <a16:creationId xmlns:a16="http://schemas.microsoft.com/office/drawing/2014/main" id="{8C07EBCE-85FB-403A-90D9-A17F74B5A2BF}"/>
              </a:ext>
            </a:extLst>
          </p:cNvPr>
          <p:cNvSpPr txBox="1">
            <a:spLocks/>
          </p:cNvSpPr>
          <p:nvPr/>
        </p:nvSpPr>
        <p:spPr>
          <a:xfrm>
            <a:off x="425520" y="1049400"/>
            <a:ext cx="10969200" cy="4759200"/>
          </a:xfrm>
          <a:prstGeom prst="rect">
            <a:avLst/>
          </a:prstGeom>
        </p:spPr>
        <p:txBody>
          <a:bodyPr vert="horz" lIns="90000" tIns="46800" rIns="90000" bIns="46800" rtlCol="0">
            <a:no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lumMod val="95000"/>
                    <a:lumOff val="5000"/>
                  </a:schemeClr>
                </a:solidFill>
                <a:latin typeface="+mn-ea"/>
              </a:rPr>
              <a:t>幻觉</a:t>
            </a:r>
            <a:r>
              <a:rPr lang="en-US" altLang="zh-CN" sz="2400" b="1" dirty="0">
                <a:solidFill>
                  <a:schemeClr val="tx1">
                    <a:lumMod val="95000"/>
                    <a:lumOff val="5000"/>
                  </a:schemeClr>
                </a:solidFill>
                <a:latin typeface="+mn-ea"/>
              </a:rPr>
              <a:t>(Hallucinations)</a:t>
            </a:r>
            <a:r>
              <a:rPr lang="zh-CN" altLang="en-US" sz="2400" b="1" dirty="0">
                <a:solidFill>
                  <a:schemeClr val="tx1">
                    <a:lumMod val="95000"/>
                    <a:lumOff val="5000"/>
                  </a:schemeClr>
                </a:solidFill>
                <a:latin typeface="+mn-ea"/>
              </a:rPr>
              <a:t>：</a:t>
            </a:r>
            <a:r>
              <a:rPr lang="zh-CN" altLang="en-US" sz="2400" dirty="0">
                <a:solidFill>
                  <a:schemeClr val="tx1">
                    <a:lumMod val="95000"/>
                    <a:lumOff val="5000"/>
                  </a:schemeClr>
                </a:solidFill>
                <a:latin typeface="+mn-ea"/>
              </a:rPr>
              <a:t>使用</a:t>
            </a:r>
            <a:r>
              <a:rPr lang="en-US" altLang="zh-CN" sz="2400" dirty="0">
                <a:solidFill>
                  <a:schemeClr val="tx1">
                    <a:lumMod val="95000"/>
                    <a:lumOff val="5000"/>
                  </a:schemeClr>
                </a:solidFill>
                <a:latin typeface="+mn-ea"/>
              </a:rPr>
              <a:t>LLMs</a:t>
            </a:r>
            <a:r>
              <a:rPr lang="zh-CN" altLang="en-US" sz="2400" dirty="0">
                <a:solidFill>
                  <a:schemeClr val="tx1">
                    <a:lumMod val="95000"/>
                    <a:lumOff val="5000"/>
                  </a:schemeClr>
                </a:solidFill>
                <a:latin typeface="+mn-ea"/>
              </a:rPr>
              <a:t>（如</a:t>
            </a:r>
            <a:r>
              <a:rPr lang="en-US" altLang="zh-CN" sz="2400" dirty="0">
                <a:solidFill>
                  <a:schemeClr val="tx1">
                    <a:lumMod val="95000"/>
                    <a:lumOff val="5000"/>
                  </a:schemeClr>
                </a:solidFill>
                <a:latin typeface="+mn-ea"/>
              </a:rPr>
              <a:t>GPT-4 </a:t>
            </a:r>
            <a:r>
              <a:rPr lang="zh-CN" altLang="en-US" sz="2400" dirty="0">
                <a:solidFill>
                  <a:schemeClr val="tx1">
                    <a:lumMod val="95000"/>
                    <a:lumOff val="5000"/>
                  </a:schemeClr>
                </a:solidFill>
                <a:latin typeface="+mn-ea"/>
              </a:rPr>
              <a:t>等）时，模型偶尔会生成看似合理但实际上是错误、虚假或不准确信息的情况。</a:t>
            </a:r>
            <a:endParaRPr lang="en-US" altLang="zh-CN" sz="2400" dirty="0">
              <a:solidFill>
                <a:schemeClr val="tx1">
                  <a:lumMod val="95000"/>
                  <a:lumOff val="5000"/>
                </a:schemeClr>
              </a:solidFill>
              <a:latin typeface="+mn-ea"/>
            </a:endParaRPr>
          </a:p>
          <a:p>
            <a:pPr marL="742950" lvl="1" indent="-285750">
              <a:buFont typeface="Arial" panose="020B0604020202020204" pitchFamily="34" charset="0"/>
              <a:buChar char="•"/>
            </a:pPr>
            <a:r>
              <a:rPr lang="zh-CN" altLang="en-US" sz="2200" i="0" u="none" strike="noStrike" baseline="0" dirty="0">
                <a:solidFill>
                  <a:schemeClr val="tx1"/>
                </a:solidFill>
                <a:latin typeface="FandolSong-Regular-Identity-H"/>
              </a:rPr>
              <a:t>偏离输入问题</a:t>
            </a:r>
            <a:endParaRPr lang="en-US" altLang="zh-CN" sz="2600" dirty="0">
              <a:solidFill>
                <a:schemeClr val="tx1"/>
              </a:solidFill>
              <a:latin typeface="FandolSong-Regular-Identity-H"/>
            </a:endParaRPr>
          </a:p>
          <a:p>
            <a:pPr marL="742950" lvl="1" indent="-285750">
              <a:buFont typeface="Arial" panose="020B0604020202020204" pitchFamily="34" charset="0"/>
              <a:buChar char="•"/>
            </a:pPr>
            <a:r>
              <a:rPr lang="zh-CN" altLang="en-US" sz="2200" i="0" u="none" strike="noStrike" baseline="0" dirty="0">
                <a:solidFill>
                  <a:schemeClr val="tx1"/>
                </a:solidFill>
                <a:latin typeface="FandolSong-Regular-Identity-H"/>
              </a:rPr>
              <a:t>上下文不一致问题</a:t>
            </a:r>
            <a:endParaRPr lang="en-US" altLang="zh-CN" sz="2600" dirty="0">
              <a:solidFill>
                <a:schemeClr val="tx1"/>
              </a:solidFill>
              <a:latin typeface="FandolSong-Regular-Identity-H"/>
            </a:endParaRPr>
          </a:p>
          <a:p>
            <a:pPr marL="742950" lvl="1" indent="-285750">
              <a:buFont typeface="Arial" panose="020B0604020202020204" pitchFamily="34" charset="0"/>
              <a:buChar char="•"/>
            </a:pPr>
            <a:r>
              <a:rPr lang="zh-CN" altLang="en-US" sz="2200" i="0" u="none" strike="noStrike" baseline="0" dirty="0">
                <a:solidFill>
                  <a:schemeClr val="tx1"/>
                </a:solidFill>
                <a:latin typeface="FandolSong-Regular-Identity-H"/>
              </a:rPr>
              <a:t>事实错误问题</a:t>
            </a:r>
            <a:endParaRPr lang="zh-CN" altLang="en-US" sz="2600" dirty="0">
              <a:solidFill>
                <a:schemeClr val="tx1"/>
              </a:solidFill>
            </a:endParaRPr>
          </a:p>
          <a:p>
            <a:pPr lvl="1"/>
            <a:endParaRPr lang="zh-CN" altLang="en-US" sz="2200" dirty="0">
              <a:solidFill>
                <a:schemeClr val="tx1">
                  <a:lumMod val="95000"/>
                  <a:lumOff val="5000"/>
                </a:schemeClr>
              </a:solidFill>
              <a:latin typeface="+mn-ea"/>
            </a:endParaRPr>
          </a:p>
        </p:txBody>
      </p:sp>
      <p:sp>
        <p:nvSpPr>
          <p:cNvPr id="12" name="TextBox 11">
            <a:extLst>
              <a:ext uri="{FF2B5EF4-FFF2-40B4-BE49-F238E27FC236}">
                <a16:creationId xmlns:a16="http://schemas.microsoft.com/office/drawing/2014/main" id="{E44620A4-8FB2-2017-1065-4A538DFEA0E5}"/>
              </a:ext>
            </a:extLst>
          </p:cNvPr>
          <p:cNvSpPr txBox="1"/>
          <p:nvPr/>
        </p:nvSpPr>
        <p:spPr>
          <a:xfrm>
            <a:off x="8430371" y="6355648"/>
            <a:ext cx="1930179" cy="338554"/>
          </a:xfrm>
          <a:prstGeom prst="rect">
            <a:avLst/>
          </a:prstGeom>
          <a:noFill/>
        </p:spPr>
        <p:txBody>
          <a:bodyPr wrap="square">
            <a:spAutoFit/>
          </a:bodyPr>
          <a:lstStyle/>
          <a:p>
            <a:r>
              <a:rPr lang="zh-CN" altLang="en-US" sz="1600" b="1" u="none" strike="noStrike" baseline="0" dirty="0">
                <a:latin typeface="FandolSong-Regular-Identity-H"/>
              </a:rPr>
              <a:t>大模型幻觉示例</a:t>
            </a:r>
            <a:endParaRPr lang="en-US" sz="1600" b="1" dirty="0"/>
          </a:p>
        </p:txBody>
      </p:sp>
    </p:spTree>
    <p:extLst>
      <p:ext uri="{BB962C8B-B14F-4D97-AF65-F5344CB8AC3E}">
        <p14:creationId xmlns:p14="http://schemas.microsoft.com/office/powerpoint/2010/main" val="10705132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C92948-1B63-AD41-9AA0-02F0AC0107C7}"/>
              </a:ext>
            </a:extLst>
          </p:cNvPr>
          <p:cNvSpPr>
            <a:spLocks noGrp="1"/>
          </p:cNvSpPr>
          <p:nvPr>
            <p:ph type="title"/>
          </p:nvPr>
        </p:nvSpPr>
        <p:spPr/>
        <p:txBody>
          <a:bodyPr>
            <a:normAutofit/>
          </a:bodyPr>
          <a:lstStyle/>
          <a:p>
            <a:r>
              <a:rPr lang="en-US" altLang="zh-CN" dirty="0">
                <a:solidFill>
                  <a:srgbClr val="0070C0"/>
                </a:solidFill>
                <a:latin typeface="微软雅黑" panose="020B0503020204020204" charset="-122"/>
                <a:ea typeface="微软雅黑" panose="020B0503020204020204" charset="-122"/>
              </a:rPr>
              <a:t>13.4.1 </a:t>
            </a:r>
            <a:r>
              <a:rPr lang="zh-CN" altLang="en-US" dirty="0">
                <a:solidFill>
                  <a:srgbClr val="0070C0"/>
                </a:solidFill>
                <a:latin typeface="微软雅黑" panose="020B0503020204020204" charset="-122"/>
                <a:ea typeface="微软雅黑" panose="020B0503020204020204" charset="-122"/>
              </a:rPr>
              <a:t>幻觉现象</a:t>
            </a:r>
            <a:endParaRPr kumimoji="1" lang="zh-CN" altLang="en-US" dirty="0"/>
          </a:p>
        </p:txBody>
      </p:sp>
      <p:sp>
        <p:nvSpPr>
          <p:cNvPr id="6" name="内容占位符 2">
            <a:extLst>
              <a:ext uri="{FF2B5EF4-FFF2-40B4-BE49-F238E27FC236}">
                <a16:creationId xmlns:a16="http://schemas.microsoft.com/office/drawing/2014/main" id="{35403979-0DAB-05CA-96C4-113294C86908}"/>
              </a:ext>
            </a:extLst>
          </p:cNvPr>
          <p:cNvSpPr>
            <a:spLocks noGrp="1"/>
          </p:cNvSpPr>
          <p:nvPr>
            <p:ph idx="1"/>
          </p:nvPr>
        </p:nvSpPr>
        <p:spPr>
          <a:xfrm>
            <a:off x="486480" y="1517283"/>
            <a:ext cx="10969200" cy="4759200"/>
          </a:xfrm>
        </p:spPr>
        <p:txBody>
          <a:bodyPr>
            <a:normAutofit fontScale="92500" lnSpcReduction="10000"/>
          </a:bodyPr>
          <a:lstStyle/>
          <a:p>
            <a:r>
              <a:rPr kumimoji="1" lang="zh-CN" altLang="en-US" sz="2400" b="1" dirty="0">
                <a:solidFill>
                  <a:schemeClr val="tx1">
                    <a:lumMod val="95000"/>
                    <a:lumOff val="5000"/>
                  </a:schemeClr>
                </a:solidFill>
                <a:latin typeface="+mn-ea"/>
              </a:rPr>
              <a:t>数据层面：</a:t>
            </a:r>
            <a:r>
              <a:rPr kumimoji="1" lang="zh-CN" altLang="en-US" sz="2400" dirty="0">
                <a:solidFill>
                  <a:schemeClr val="tx1">
                    <a:lumMod val="95000"/>
                    <a:lumOff val="5000"/>
                  </a:schemeClr>
                </a:solidFill>
                <a:latin typeface="+mn-ea"/>
              </a:rPr>
              <a:t>幻觉现象的出现通常是由</a:t>
            </a:r>
            <a:r>
              <a:rPr kumimoji="1" lang="zh-CN" altLang="en-US" sz="2400" dirty="0">
                <a:solidFill>
                  <a:schemeClr val="accent6">
                    <a:lumMod val="75000"/>
                  </a:schemeClr>
                </a:solidFill>
                <a:latin typeface="+mn-ea"/>
              </a:rPr>
              <a:t>源数据不准确造成</a:t>
            </a:r>
            <a:r>
              <a:rPr kumimoji="1" lang="zh-CN" altLang="en-US" sz="2400" dirty="0">
                <a:solidFill>
                  <a:schemeClr val="tx1">
                    <a:lumMod val="95000"/>
                    <a:lumOff val="5000"/>
                  </a:schemeClr>
                </a:solidFill>
                <a:latin typeface="+mn-ea"/>
              </a:rPr>
              <a:t>的。为了降低数 据成本，训练</a:t>
            </a:r>
            <a:r>
              <a:rPr kumimoji="1" lang="en-US" altLang="zh-CN" sz="2400" dirty="0">
                <a:solidFill>
                  <a:schemeClr val="tx1">
                    <a:lumMod val="95000"/>
                    <a:lumOff val="5000"/>
                  </a:schemeClr>
                </a:solidFill>
                <a:latin typeface="+mn-ea"/>
              </a:rPr>
              <a:t>LLMs</a:t>
            </a:r>
            <a:r>
              <a:rPr kumimoji="1" lang="zh-CN" altLang="en-US" sz="2400" dirty="0">
                <a:solidFill>
                  <a:schemeClr val="tx1">
                    <a:lumMod val="95000"/>
                    <a:lumOff val="5000"/>
                  </a:schemeClr>
                </a:solidFill>
                <a:latin typeface="+mn-ea"/>
              </a:rPr>
              <a:t>时，可能选用质量参差不齐的互联网文本数据。很多数据并未被人类校验过，数据集可能包含偏差、错误和噪声。此外，数据重复和数据间不一致都可能导致幻觉现象。</a:t>
            </a:r>
          </a:p>
          <a:p>
            <a:endParaRPr kumimoji="1" lang="zh-CN" altLang="en-US" sz="2400" dirty="0">
              <a:solidFill>
                <a:schemeClr val="tx1">
                  <a:lumMod val="95000"/>
                  <a:lumOff val="5000"/>
                </a:schemeClr>
              </a:solidFill>
              <a:latin typeface="+mn-ea"/>
            </a:endParaRPr>
          </a:p>
          <a:p>
            <a:r>
              <a:rPr kumimoji="1" lang="zh-CN" altLang="en-US" sz="2400" b="1" dirty="0">
                <a:solidFill>
                  <a:schemeClr val="tx1">
                    <a:lumMod val="95000"/>
                    <a:lumOff val="5000"/>
                  </a:schemeClr>
                </a:solidFill>
                <a:latin typeface="+mn-ea"/>
              </a:rPr>
              <a:t>模型层面：</a:t>
            </a:r>
            <a:r>
              <a:rPr kumimoji="1" lang="zh-CN" altLang="en-US" sz="2400" dirty="0">
                <a:solidFill>
                  <a:schemeClr val="tx1">
                    <a:lumMod val="95000"/>
                    <a:lumOff val="5000"/>
                  </a:schemeClr>
                </a:solidFill>
                <a:latin typeface="+mn-ea"/>
              </a:rPr>
              <a:t>幻觉产生的另一个因素在于</a:t>
            </a:r>
            <a:r>
              <a:rPr kumimoji="1" lang="zh-CN" altLang="en-US" sz="2400" dirty="0">
                <a:solidFill>
                  <a:schemeClr val="accent6">
                    <a:lumMod val="75000"/>
                  </a:schemeClr>
                </a:solidFill>
                <a:latin typeface="+mn-ea"/>
              </a:rPr>
              <a:t>神经模型中的训练和建模选择</a:t>
            </a:r>
            <a:r>
              <a:rPr kumimoji="1" lang="zh-CN" altLang="en-US" sz="2400" dirty="0">
                <a:solidFill>
                  <a:schemeClr val="tx1">
                    <a:lumMod val="95000"/>
                    <a:lumOff val="5000"/>
                  </a:schemeClr>
                </a:solidFill>
                <a:latin typeface="+mn-ea"/>
              </a:rPr>
              <a:t>。比如，</a:t>
            </a:r>
            <a:r>
              <a:rPr kumimoji="1" lang="en-US" altLang="zh-CN" sz="2400" dirty="0">
                <a:solidFill>
                  <a:schemeClr val="tx1">
                    <a:lumMod val="95000"/>
                    <a:lumOff val="5000"/>
                  </a:schemeClr>
                </a:solidFill>
                <a:latin typeface="+mn-ea"/>
              </a:rPr>
              <a:t>LLMs</a:t>
            </a:r>
            <a:r>
              <a:rPr kumimoji="1" lang="zh-CN" altLang="en-US" sz="2400" dirty="0">
                <a:solidFill>
                  <a:schemeClr val="tx1">
                    <a:lumMod val="95000"/>
                    <a:lumOff val="5000"/>
                  </a:schemeClr>
                </a:solidFill>
                <a:latin typeface="+mn-ea"/>
              </a:rPr>
              <a:t>按顺序生成响应，即使认识到早期错误，它们有时也会倾向实现自我一致性，而非回到正确轨道。此外，</a:t>
            </a:r>
            <a:r>
              <a:rPr kumimoji="1" lang="en-US" altLang="zh-CN" sz="2400" dirty="0">
                <a:solidFill>
                  <a:schemeClr val="tx1">
                    <a:lumMod val="95000"/>
                    <a:lumOff val="5000"/>
                  </a:schemeClr>
                </a:solidFill>
                <a:latin typeface="+mn-ea"/>
              </a:rPr>
              <a:t>LLMs</a:t>
            </a:r>
            <a:r>
              <a:rPr kumimoji="1" lang="zh-CN" altLang="en-US" sz="2400" dirty="0">
                <a:solidFill>
                  <a:schemeClr val="tx1">
                    <a:lumMod val="95000"/>
                    <a:lumOff val="5000"/>
                  </a:schemeClr>
                </a:solidFill>
                <a:latin typeface="+mn-ea"/>
              </a:rPr>
              <a:t>在预训练阶段如果没有获得相关的先决知识时，在训练指令可能会出现错误的对齐过程，会促使</a:t>
            </a:r>
            <a:r>
              <a:rPr kumimoji="1" lang="en-US" altLang="zh-CN" sz="2400" dirty="0">
                <a:solidFill>
                  <a:schemeClr val="tx1">
                    <a:lumMod val="95000"/>
                    <a:lumOff val="5000"/>
                  </a:schemeClr>
                </a:solidFill>
                <a:latin typeface="+mn-ea"/>
              </a:rPr>
              <a:t>LLMs</a:t>
            </a:r>
            <a:r>
              <a:rPr kumimoji="1" lang="zh-CN" altLang="en-US" sz="2400" dirty="0">
                <a:solidFill>
                  <a:schemeClr val="tx1">
                    <a:lumMod val="95000"/>
                    <a:lumOff val="5000"/>
                  </a:schemeClr>
                </a:solidFill>
                <a:latin typeface="+mn-ea"/>
              </a:rPr>
              <a:t>产生幻觉。如果</a:t>
            </a:r>
            <a:r>
              <a:rPr kumimoji="1" lang="en-US" altLang="zh-CN" sz="2400" dirty="0">
                <a:solidFill>
                  <a:schemeClr val="tx1">
                    <a:lumMod val="95000"/>
                    <a:lumOff val="5000"/>
                  </a:schemeClr>
                </a:solidFill>
                <a:latin typeface="+mn-ea"/>
              </a:rPr>
              <a:t>LLMs</a:t>
            </a:r>
            <a:r>
              <a:rPr kumimoji="1" lang="zh-CN" altLang="en-US" sz="2400" dirty="0">
                <a:solidFill>
                  <a:schemeClr val="tx1">
                    <a:lumMod val="95000"/>
                    <a:lumOff val="5000"/>
                  </a:schemeClr>
                </a:solidFill>
                <a:latin typeface="+mn-ea"/>
              </a:rPr>
              <a:t>与其训练数据过于紧密对齐，发生过度拟合，也会导致幻觉。</a:t>
            </a:r>
          </a:p>
          <a:p>
            <a:endParaRPr kumimoji="1" lang="en-US" altLang="zh-CN" sz="2400" dirty="0">
              <a:solidFill>
                <a:schemeClr val="tx1">
                  <a:lumMod val="95000"/>
                  <a:lumOff val="5000"/>
                </a:schemeClr>
              </a:solidFill>
              <a:latin typeface="+mn-ea"/>
            </a:endParaRPr>
          </a:p>
        </p:txBody>
      </p:sp>
      <p:sp>
        <p:nvSpPr>
          <p:cNvPr id="4" name="文本框 3">
            <a:extLst>
              <a:ext uri="{FF2B5EF4-FFF2-40B4-BE49-F238E27FC236}">
                <a16:creationId xmlns:a16="http://schemas.microsoft.com/office/drawing/2014/main" id="{BB310013-5B20-38E8-0635-A7416C38B3FC}"/>
              </a:ext>
            </a:extLst>
          </p:cNvPr>
          <p:cNvSpPr txBox="1"/>
          <p:nvPr/>
        </p:nvSpPr>
        <p:spPr>
          <a:xfrm>
            <a:off x="3150704" y="994009"/>
            <a:ext cx="5890592" cy="461665"/>
          </a:xfrm>
          <a:prstGeom prst="rect">
            <a:avLst/>
          </a:prstGeom>
          <a:noFill/>
        </p:spPr>
        <p:txBody>
          <a:bodyPr wrap="square">
            <a:spAutoFit/>
          </a:bodyPr>
          <a:lstStyle/>
          <a:p>
            <a:r>
              <a:rPr lang="zh-CN" altLang="en-US" sz="2400" b="1" dirty="0">
                <a:latin typeface="+mn-ea"/>
              </a:rPr>
              <a:t>简要分析：幻觉问题发生的主要原因</a:t>
            </a:r>
          </a:p>
        </p:txBody>
      </p:sp>
    </p:spTree>
    <p:extLst>
      <p:ext uri="{BB962C8B-B14F-4D97-AF65-F5344CB8AC3E}">
        <p14:creationId xmlns:p14="http://schemas.microsoft.com/office/powerpoint/2010/main" val="21600285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39CA767-7FFD-9994-8197-03DF156C5008}"/>
              </a:ext>
            </a:extLst>
          </p:cNvPr>
          <p:cNvPicPr>
            <a:picLocks noChangeAspect="1"/>
          </p:cNvPicPr>
          <p:nvPr/>
        </p:nvPicPr>
        <p:blipFill>
          <a:blip r:embed="rId3"/>
          <a:stretch>
            <a:fillRect/>
          </a:stretch>
        </p:blipFill>
        <p:spPr>
          <a:xfrm>
            <a:off x="736320" y="1193050"/>
            <a:ext cx="6786108" cy="5418317"/>
          </a:xfrm>
          <a:prstGeom prst="rect">
            <a:avLst/>
          </a:prstGeom>
        </p:spPr>
      </p:pic>
      <p:sp>
        <p:nvSpPr>
          <p:cNvPr id="2" name="标题 1">
            <a:extLst>
              <a:ext uri="{FF2B5EF4-FFF2-40B4-BE49-F238E27FC236}">
                <a16:creationId xmlns:a16="http://schemas.microsoft.com/office/drawing/2014/main" id="{3095CDEF-0AC3-FF6B-FCD3-B9A5451BA7A3}"/>
              </a:ext>
            </a:extLst>
          </p:cNvPr>
          <p:cNvSpPr>
            <a:spLocks noGrp="1"/>
          </p:cNvSpPr>
          <p:nvPr>
            <p:ph type="title"/>
          </p:nvPr>
        </p:nvSpPr>
        <p:spPr>
          <a:xfrm>
            <a:off x="446724" y="320860"/>
            <a:ext cx="10969200" cy="705600"/>
          </a:xfrm>
        </p:spPr>
        <p:txBody>
          <a:bodyPr/>
          <a:lstStyle/>
          <a:p>
            <a:r>
              <a:rPr lang="en-US" altLang="zh-CN" dirty="0">
                <a:latin typeface="微软雅黑" panose="020B0503020204020204" charset="-122"/>
                <a:ea typeface="微软雅黑" panose="020B0503020204020204" charset="-122"/>
              </a:rPr>
              <a:t>13.4.1</a:t>
            </a:r>
            <a:r>
              <a:rPr lang="zh-CN" altLang="en-US" dirty="0">
                <a:solidFill>
                  <a:srgbClr val="0070C0"/>
                </a:solidFill>
                <a:latin typeface="微软雅黑" panose="020B0503020204020204" charset="-122"/>
                <a:ea typeface="微软雅黑" panose="020B0503020204020204" charset="-122"/>
              </a:rPr>
              <a:t>幻觉现象</a:t>
            </a:r>
            <a:endParaRPr lang="zh-CN" altLang="en-US" dirty="0"/>
          </a:p>
        </p:txBody>
      </p:sp>
      <p:sp>
        <p:nvSpPr>
          <p:cNvPr id="6" name="矩形 5">
            <a:extLst>
              <a:ext uri="{FF2B5EF4-FFF2-40B4-BE49-F238E27FC236}">
                <a16:creationId xmlns:a16="http://schemas.microsoft.com/office/drawing/2014/main" id="{9C7AEEAB-9534-4339-E827-FF07AB604BFB}"/>
              </a:ext>
            </a:extLst>
          </p:cNvPr>
          <p:cNvSpPr/>
          <p:nvPr/>
        </p:nvSpPr>
        <p:spPr>
          <a:xfrm>
            <a:off x="446724" y="1126435"/>
            <a:ext cx="7372059" cy="1000539"/>
          </a:xfrm>
          <a:prstGeom prst="rect">
            <a:avLst/>
          </a:prstGeom>
          <a:ln w="28575" cmpd="sng">
            <a:solidFill>
              <a:srgbClr val="FF0000"/>
            </a:solidFill>
            <a:prstDash val="solid"/>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8" name="对话气泡: 圆角矩形 7">
            <a:extLst>
              <a:ext uri="{FF2B5EF4-FFF2-40B4-BE49-F238E27FC236}">
                <a16:creationId xmlns:a16="http://schemas.microsoft.com/office/drawing/2014/main" id="{3897901A-A4DB-1F5B-816B-EB97B4CE75E1}"/>
              </a:ext>
            </a:extLst>
          </p:cNvPr>
          <p:cNvSpPr/>
          <p:nvPr/>
        </p:nvSpPr>
        <p:spPr>
          <a:xfrm>
            <a:off x="8423575" y="1643268"/>
            <a:ext cx="3127513" cy="1676400"/>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2400" dirty="0"/>
              <a:t>三种幻觉类型。分别是：输入冲突幻觉、上下文冲突幻觉、与事实冲突幻觉。</a:t>
            </a:r>
          </a:p>
        </p:txBody>
      </p:sp>
    </p:spTree>
    <p:extLst>
      <p:ext uri="{BB962C8B-B14F-4D97-AF65-F5344CB8AC3E}">
        <p14:creationId xmlns:p14="http://schemas.microsoft.com/office/powerpoint/2010/main" val="30307942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8C4AA142-222B-06E4-AB37-A1757747A8AB}"/>
              </a:ext>
            </a:extLst>
          </p:cNvPr>
          <p:cNvSpPr>
            <a:spLocks noGrp="1"/>
          </p:cNvSpPr>
          <p:nvPr>
            <p:ph type="title"/>
          </p:nvPr>
        </p:nvSpPr>
        <p:spPr>
          <a:xfrm>
            <a:off x="446724" y="320860"/>
            <a:ext cx="10969200" cy="705600"/>
          </a:xfrm>
        </p:spPr>
        <p:txBody>
          <a:bodyPr/>
          <a:lstStyle/>
          <a:p>
            <a:r>
              <a:rPr lang="en-US" altLang="zh-CN" dirty="0">
                <a:latin typeface="微软雅黑" panose="020B0503020204020204" charset="-122"/>
                <a:ea typeface="微软雅黑" panose="020B0503020204020204" charset="-122"/>
              </a:rPr>
              <a:t>13.4.1</a:t>
            </a:r>
            <a:r>
              <a:rPr lang="zh-CN" altLang="en-US" dirty="0">
                <a:solidFill>
                  <a:srgbClr val="0070C0"/>
                </a:solidFill>
                <a:latin typeface="微软雅黑" panose="020B0503020204020204" charset="-122"/>
                <a:ea typeface="微软雅黑" panose="020B0503020204020204" charset="-122"/>
              </a:rPr>
              <a:t>幻觉现象</a:t>
            </a:r>
            <a:endParaRPr lang="zh-CN" altLang="en-US" dirty="0"/>
          </a:p>
        </p:txBody>
      </p:sp>
      <p:pic>
        <p:nvPicPr>
          <p:cNvPr id="5" name="图片 4">
            <a:extLst>
              <a:ext uri="{FF2B5EF4-FFF2-40B4-BE49-F238E27FC236}">
                <a16:creationId xmlns:a16="http://schemas.microsoft.com/office/drawing/2014/main" id="{0B41204B-4876-172F-EFC5-20347305EBCF}"/>
              </a:ext>
            </a:extLst>
          </p:cNvPr>
          <p:cNvPicPr>
            <a:picLocks noChangeAspect="1"/>
          </p:cNvPicPr>
          <p:nvPr/>
        </p:nvPicPr>
        <p:blipFill>
          <a:blip r:embed="rId3"/>
          <a:stretch>
            <a:fillRect/>
          </a:stretch>
        </p:blipFill>
        <p:spPr>
          <a:xfrm>
            <a:off x="405765" y="1309370"/>
            <a:ext cx="3936365" cy="4448175"/>
          </a:xfrm>
          <a:prstGeom prst="rect">
            <a:avLst/>
          </a:prstGeom>
        </p:spPr>
      </p:pic>
      <p:pic>
        <p:nvPicPr>
          <p:cNvPr id="6" name="图片 5">
            <a:extLst>
              <a:ext uri="{FF2B5EF4-FFF2-40B4-BE49-F238E27FC236}">
                <a16:creationId xmlns:a16="http://schemas.microsoft.com/office/drawing/2014/main" id="{C93606A3-8F2B-E349-B1B1-5B447505EE78}"/>
              </a:ext>
            </a:extLst>
          </p:cNvPr>
          <p:cNvPicPr>
            <a:picLocks noChangeAspect="1"/>
          </p:cNvPicPr>
          <p:nvPr/>
        </p:nvPicPr>
        <p:blipFill>
          <a:blip r:embed="rId4"/>
          <a:stretch>
            <a:fillRect/>
          </a:stretch>
        </p:blipFill>
        <p:spPr>
          <a:xfrm>
            <a:off x="4599305" y="1791335"/>
            <a:ext cx="6996430" cy="3717925"/>
          </a:xfrm>
          <a:prstGeom prst="rect">
            <a:avLst/>
          </a:prstGeom>
        </p:spPr>
      </p:pic>
      <p:sp>
        <p:nvSpPr>
          <p:cNvPr id="7" name="椭圆 6">
            <a:extLst>
              <a:ext uri="{FF2B5EF4-FFF2-40B4-BE49-F238E27FC236}">
                <a16:creationId xmlns:a16="http://schemas.microsoft.com/office/drawing/2014/main" id="{D2051EBE-0A59-4587-A079-86969D6392FA}"/>
              </a:ext>
            </a:extLst>
          </p:cNvPr>
          <p:cNvSpPr/>
          <p:nvPr/>
        </p:nvSpPr>
        <p:spPr>
          <a:xfrm>
            <a:off x="4858385" y="3983990"/>
            <a:ext cx="1226820" cy="670560"/>
          </a:xfrm>
          <a:prstGeom prst="ellipse">
            <a:avLst/>
          </a:prstGeom>
          <a:ln w="28575" cmpd="sng">
            <a:solidFill>
              <a:srgbClr val="FF0000"/>
            </a:solidFill>
            <a:prstDash val="solid"/>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8" name="标注: 上箭头 7">
            <a:extLst>
              <a:ext uri="{FF2B5EF4-FFF2-40B4-BE49-F238E27FC236}">
                <a16:creationId xmlns:a16="http://schemas.microsoft.com/office/drawing/2014/main" id="{F79CE649-3F1D-F24F-ADC5-FACC0C0A7CD2}"/>
              </a:ext>
            </a:extLst>
          </p:cNvPr>
          <p:cNvSpPr/>
          <p:nvPr/>
        </p:nvSpPr>
        <p:spPr>
          <a:xfrm>
            <a:off x="691571" y="5640070"/>
            <a:ext cx="5393634" cy="1089660"/>
          </a:xfrm>
          <a:prstGeom prst="up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问题是推荐晚餐，回答是午餐的推荐，推荐了西红柿，说西红柿富含钙，享受这个牛排把！</a:t>
            </a:r>
          </a:p>
        </p:txBody>
      </p:sp>
      <p:sp>
        <p:nvSpPr>
          <p:cNvPr id="9" name="对话气泡: 圆角矩形 8">
            <a:extLst>
              <a:ext uri="{FF2B5EF4-FFF2-40B4-BE49-F238E27FC236}">
                <a16:creationId xmlns:a16="http://schemas.microsoft.com/office/drawing/2014/main" id="{B9FC498B-DA62-280A-D49C-98233823B200}"/>
              </a:ext>
            </a:extLst>
          </p:cNvPr>
          <p:cNvSpPr/>
          <p:nvPr/>
        </p:nvSpPr>
        <p:spPr>
          <a:xfrm>
            <a:off x="7321825" y="739065"/>
            <a:ext cx="1842052" cy="986865"/>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t>三种幻觉的具体示例</a:t>
            </a:r>
          </a:p>
        </p:txBody>
      </p:sp>
    </p:spTree>
    <p:extLst>
      <p:ext uri="{BB962C8B-B14F-4D97-AF65-F5344CB8AC3E}">
        <p14:creationId xmlns:p14="http://schemas.microsoft.com/office/powerpoint/2010/main" val="35750339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6CBFD1-20B7-1F58-9330-E6C984E70D92}"/>
              </a:ext>
            </a:extLst>
          </p:cNvPr>
          <p:cNvSpPr>
            <a:spLocks noGrp="1"/>
          </p:cNvSpPr>
          <p:nvPr>
            <p:ph type="title"/>
          </p:nvPr>
        </p:nvSpPr>
        <p:spPr/>
        <p:txBody>
          <a:bodyPr/>
          <a:lstStyle/>
          <a:p>
            <a:r>
              <a:rPr lang="en-US" altLang="zh-CN" dirty="0">
                <a:latin typeface="微软雅黑" panose="020B0503020204020204" charset="-122"/>
                <a:ea typeface="微软雅黑" panose="020B0503020204020204" charset="-122"/>
              </a:rPr>
              <a:t>13.4.1</a:t>
            </a:r>
            <a:r>
              <a:rPr lang="zh-CN" altLang="en-US" dirty="0">
                <a:solidFill>
                  <a:srgbClr val="0070C0"/>
                </a:solidFill>
                <a:latin typeface="微软雅黑" panose="020B0503020204020204" charset="-122"/>
                <a:ea typeface="微软雅黑" panose="020B0503020204020204" charset="-122"/>
              </a:rPr>
              <a:t>幻觉现象</a:t>
            </a:r>
            <a:endParaRPr lang="zh-CN" altLang="en-US" dirty="0"/>
          </a:p>
        </p:txBody>
      </p:sp>
      <p:pic>
        <p:nvPicPr>
          <p:cNvPr id="4" name="图片 3">
            <a:extLst>
              <a:ext uri="{FF2B5EF4-FFF2-40B4-BE49-F238E27FC236}">
                <a16:creationId xmlns:a16="http://schemas.microsoft.com/office/drawing/2014/main" id="{1EAE7A6D-34BA-A1B5-9FBF-E9778515965C}"/>
              </a:ext>
            </a:extLst>
          </p:cNvPr>
          <p:cNvPicPr>
            <a:picLocks noChangeAspect="1"/>
          </p:cNvPicPr>
          <p:nvPr/>
        </p:nvPicPr>
        <p:blipFill>
          <a:blip r:embed="rId3"/>
          <a:stretch>
            <a:fillRect/>
          </a:stretch>
        </p:blipFill>
        <p:spPr>
          <a:xfrm>
            <a:off x="256715" y="1754269"/>
            <a:ext cx="11428730" cy="4237355"/>
          </a:xfrm>
          <a:prstGeom prst="rect">
            <a:avLst/>
          </a:prstGeom>
        </p:spPr>
      </p:pic>
      <p:sp>
        <p:nvSpPr>
          <p:cNvPr id="7" name="文本框 6">
            <a:extLst>
              <a:ext uri="{FF2B5EF4-FFF2-40B4-BE49-F238E27FC236}">
                <a16:creationId xmlns:a16="http://schemas.microsoft.com/office/drawing/2014/main" id="{D5F73A92-1C6F-1B68-0B7C-DB3EE6A4E913}"/>
              </a:ext>
            </a:extLst>
          </p:cNvPr>
          <p:cNvSpPr txBox="1"/>
          <p:nvPr/>
        </p:nvSpPr>
        <p:spPr>
          <a:xfrm>
            <a:off x="848138" y="1158668"/>
            <a:ext cx="9342784" cy="461665"/>
          </a:xfrm>
          <a:prstGeom prst="rect">
            <a:avLst/>
          </a:prstGeom>
          <a:noFill/>
        </p:spPr>
        <p:txBody>
          <a:bodyPr wrap="square">
            <a:spAutoFit/>
          </a:bodyPr>
          <a:lstStyle/>
          <a:p>
            <a:pPr marL="285750" indent="-285750">
              <a:buFont typeface="Wingdings" panose="05000000000000000000" pitchFamily="2" charset="2"/>
              <a:buChar char="u"/>
            </a:pPr>
            <a:r>
              <a:rPr lang="zh-CN" altLang="en-US" sz="2400" b="1" dirty="0"/>
              <a:t>大语言模型中的其他问题</a:t>
            </a:r>
            <a:r>
              <a:rPr lang="en-US" altLang="zh-CN" sz="2400" b="1" dirty="0"/>
              <a:t>:</a:t>
            </a:r>
            <a:r>
              <a:rPr lang="zh-CN" altLang="en-US" sz="2400" b="1" dirty="0"/>
              <a:t> 模糊性、不完整性、偏见和信息不足。</a:t>
            </a:r>
          </a:p>
        </p:txBody>
      </p:sp>
    </p:spTree>
    <p:extLst>
      <p:ext uri="{BB962C8B-B14F-4D97-AF65-F5344CB8AC3E}">
        <p14:creationId xmlns:p14="http://schemas.microsoft.com/office/powerpoint/2010/main" val="28147214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7F8B6441-8419-DBC4-4685-AFDE4E9AAC0C}"/>
              </a:ext>
            </a:extLst>
          </p:cNvPr>
          <p:cNvSpPr>
            <a:spLocks noGrp="1"/>
          </p:cNvSpPr>
          <p:nvPr>
            <p:ph type="title"/>
          </p:nvPr>
        </p:nvSpPr>
        <p:spPr>
          <a:xfrm>
            <a:off x="485775" y="227013"/>
            <a:ext cx="10969625" cy="704850"/>
          </a:xfrm>
        </p:spPr>
        <p:txBody>
          <a:bodyPr/>
          <a:lstStyle/>
          <a:p>
            <a:r>
              <a:rPr lang="en-US" altLang="zh-CN" dirty="0">
                <a:latin typeface="微软雅黑" panose="020B0503020204020204" charset="-122"/>
                <a:ea typeface="微软雅黑" panose="020B0503020204020204" charset="-122"/>
              </a:rPr>
              <a:t>13.4.1</a:t>
            </a:r>
            <a:r>
              <a:rPr lang="zh-CN" altLang="en-US" dirty="0">
                <a:solidFill>
                  <a:srgbClr val="0070C0"/>
                </a:solidFill>
                <a:latin typeface="微软雅黑" panose="020B0503020204020204" charset="-122"/>
                <a:ea typeface="微软雅黑" panose="020B0503020204020204" charset="-122"/>
              </a:rPr>
              <a:t>幻觉现象</a:t>
            </a:r>
            <a:endParaRPr lang="zh-CN" altLang="en-US" dirty="0"/>
          </a:p>
        </p:txBody>
      </p:sp>
      <p:pic>
        <p:nvPicPr>
          <p:cNvPr id="5" name="图片 4">
            <a:extLst>
              <a:ext uri="{FF2B5EF4-FFF2-40B4-BE49-F238E27FC236}">
                <a16:creationId xmlns:a16="http://schemas.microsoft.com/office/drawing/2014/main" id="{EE988120-E4FB-E39D-86BB-64C48691B1F3}"/>
              </a:ext>
            </a:extLst>
          </p:cNvPr>
          <p:cNvPicPr>
            <a:picLocks noChangeAspect="1"/>
          </p:cNvPicPr>
          <p:nvPr/>
        </p:nvPicPr>
        <p:blipFill>
          <a:blip r:embed="rId2"/>
          <a:stretch>
            <a:fillRect/>
          </a:stretch>
        </p:blipFill>
        <p:spPr>
          <a:xfrm>
            <a:off x="887896" y="984041"/>
            <a:ext cx="6956149" cy="5554085"/>
          </a:xfrm>
          <a:prstGeom prst="rect">
            <a:avLst/>
          </a:prstGeom>
        </p:spPr>
      </p:pic>
      <p:sp>
        <p:nvSpPr>
          <p:cNvPr id="6" name="矩形 5">
            <a:extLst>
              <a:ext uri="{FF2B5EF4-FFF2-40B4-BE49-F238E27FC236}">
                <a16:creationId xmlns:a16="http://schemas.microsoft.com/office/drawing/2014/main" id="{2C6F1100-7977-9244-F226-666CD7CB3CBB}"/>
              </a:ext>
            </a:extLst>
          </p:cNvPr>
          <p:cNvSpPr/>
          <p:nvPr/>
        </p:nvSpPr>
        <p:spPr>
          <a:xfrm>
            <a:off x="785726" y="1875436"/>
            <a:ext cx="7132614" cy="1165937"/>
          </a:xfrm>
          <a:prstGeom prst="rect">
            <a:avLst/>
          </a:prstGeom>
          <a:ln w="28575" cmpd="sng">
            <a:solidFill>
              <a:srgbClr val="FF0000"/>
            </a:solidFill>
            <a:prstDash val="solid"/>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7" name="对话气泡: 圆角矩形 6">
            <a:extLst>
              <a:ext uri="{FF2B5EF4-FFF2-40B4-BE49-F238E27FC236}">
                <a16:creationId xmlns:a16="http://schemas.microsoft.com/office/drawing/2014/main" id="{C7FEDCBF-A13A-145F-B737-C335B16BA19C}"/>
              </a:ext>
            </a:extLst>
          </p:cNvPr>
          <p:cNvSpPr/>
          <p:nvPr/>
        </p:nvSpPr>
        <p:spPr>
          <a:xfrm>
            <a:off x="8423575" y="1643268"/>
            <a:ext cx="3127513" cy="1676400"/>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2800" dirty="0"/>
              <a:t>幻觉评估的基准和指标</a:t>
            </a:r>
            <a:endParaRPr lang="zh-CN" altLang="en-US" sz="4000" dirty="0"/>
          </a:p>
        </p:txBody>
      </p:sp>
    </p:spTree>
    <p:extLst>
      <p:ext uri="{BB962C8B-B14F-4D97-AF65-F5344CB8AC3E}">
        <p14:creationId xmlns:p14="http://schemas.microsoft.com/office/powerpoint/2010/main" val="4123448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B91DF5-ECEC-D17B-D7A8-77977F4D3D22}"/>
              </a:ext>
            </a:extLst>
          </p:cNvPr>
          <p:cNvSpPr>
            <a:spLocks noGrp="1"/>
          </p:cNvSpPr>
          <p:nvPr>
            <p:ph type="title"/>
          </p:nvPr>
        </p:nvSpPr>
        <p:spPr/>
        <p:txBody>
          <a:bodyPr/>
          <a:lstStyle/>
          <a:p>
            <a:r>
              <a:rPr lang="en-US" altLang="zh-CN" dirty="0">
                <a:latin typeface="微软雅黑" panose="020B0503020204020204" charset="-122"/>
                <a:ea typeface="微软雅黑" panose="020B0503020204020204" charset="-122"/>
              </a:rPr>
              <a:t>13.4.1</a:t>
            </a:r>
            <a:r>
              <a:rPr lang="zh-CN" altLang="en-US" dirty="0">
                <a:solidFill>
                  <a:srgbClr val="0070C0"/>
                </a:solidFill>
                <a:latin typeface="微软雅黑" panose="020B0503020204020204" charset="-122"/>
                <a:ea typeface="微软雅黑" panose="020B0503020204020204" charset="-122"/>
              </a:rPr>
              <a:t>幻觉现象</a:t>
            </a:r>
            <a:endParaRPr lang="zh-CN" altLang="en-US" dirty="0"/>
          </a:p>
        </p:txBody>
      </p:sp>
      <p:pic>
        <p:nvPicPr>
          <p:cNvPr id="4" name="图片 3">
            <a:extLst>
              <a:ext uri="{FF2B5EF4-FFF2-40B4-BE49-F238E27FC236}">
                <a16:creationId xmlns:a16="http://schemas.microsoft.com/office/drawing/2014/main" id="{39F7D19E-4684-BF81-923D-824EDB230752}"/>
              </a:ext>
            </a:extLst>
          </p:cNvPr>
          <p:cNvPicPr>
            <a:picLocks noChangeAspect="1"/>
          </p:cNvPicPr>
          <p:nvPr/>
        </p:nvPicPr>
        <p:blipFill>
          <a:blip r:embed="rId3"/>
          <a:stretch>
            <a:fillRect/>
          </a:stretch>
        </p:blipFill>
        <p:spPr>
          <a:xfrm>
            <a:off x="1043497" y="2024944"/>
            <a:ext cx="9534525" cy="4819650"/>
          </a:xfrm>
          <a:prstGeom prst="rect">
            <a:avLst/>
          </a:prstGeom>
        </p:spPr>
      </p:pic>
      <p:sp>
        <p:nvSpPr>
          <p:cNvPr id="6" name="文本框 5">
            <a:extLst>
              <a:ext uri="{FF2B5EF4-FFF2-40B4-BE49-F238E27FC236}">
                <a16:creationId xmlns:a16="http://schemas.microsoft.com/office/drawing/2014/main" id="{31C1A491-9F2B-BE97-57DA-BA6F163F8762}"/>
              </a:ext>
            </a:extLst>
          </p:cNvPr>
          <p:cNvSpPr txBox="1"/>
          <p:nvPr/>
        </p:nvSpPr>
        <p:spPr>
          <a:xfrm>
            <a:off x="887894" y="1775389"/>
            <a:ext cx="10721009" cy="499111"/>
          </a:xfrm>
          <a:prstGeom prst="rect">
            <a:avLst/>
          </a:prstGeom>
          <a:noFill/>
        </p:spPr>
        <p:txBody>
          <a:bodyPr wrap="square">
            <a:spAutoFit/>
          </a:bodyPr>
          <a:lstStyle/>
          <a:p>
            <a:pPr marL="342900" indent="-342900">
              <a:lnSpc>
                <a:spcPct val="150000"/>
              </a:lnSpc>
              <a:buFont typeface="Wingdings" panose="05000000000000000000" pitchFamily="2" charset="2"/>
              <a:buChar char="u"/>
            </a:pPr>
            <a:r>
              <a:rPr lang="zh-CN" altLang="en-US" sz="2000" dirty="0"/>
              <a:t>下表展示代表性的基准，我们将根据他们的评估格式、任务格式和构建方法进行讨论</a:t>
            </a:r>
          </a:p>
        </p:txBody>
      </p:sp>
      <p:sp>
        <p:nvSpPr>
          <p:cNvPr id="8" name="文本框 7">
            <a:extLst>
              <a:ext uri="{FF2B5EF4-FFF2-40B4-BE49-F238E27FC236}">
                <a16:creationId xmlns:a16="http://schemas.microsoft.com/office/drawing/2014/main" id="{F76DE7D6-74EE-788B-FC9B-9D560114FAC9}"/>
              </a:ext>
            </a:extLst>
          </p:cNvPr>
          <p:cNvSpPr txBox="1"/>
          <p:nvPr/>
        </p:nvSpPr>
        <p:spPr>
          <a:xfrm>
            <a:off x="3399183" y="1141785"/>
            <a:ext cx="6096000" cy="461665"/>
          </a:xfrm>
          <a:prstGeom prst="rect">
            <a:avLst/>
          </a:prstGeom>
          <a:noFill/>
        </p:spPr>
        <p:txBody>
          <a:bodyPr wrap="square">
            <a:spAutoFit/>
          </a:bodyPr>
          <a:lstStyle/>
          <a:p>
            <a:r>
              <a:rPr lang="zh-CN" altLang="en-US" sz="2400" b="1" dirty="0"/>
              <a:t>多种基准用于评估大语言模型的幻觉</a:t>
            </a:r>
            <a:endParaRPr lang="en-US" altLang="zh-CN" sz="2400" b="1" dirty="0"/>
          </a:p>
        </p:txBody>
      </p:sp>
    </p:spTree>
    <p:extLst>
      <p:ext uri="{BB962C8B-B14F-4D97-AF65-F5344CB8AC3E}">
        <p14:creationId xmlns:p14="http://schemas.microsoft.com/office/powerpoint/2010/main" val="14634372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32F335-A83C-772A-777A-A81A8C9F993E}"/>
              </a:ext>
            </a:extLst>
          </p:cNvPr>
          <p:cNvSpPr>
            <a:spLocks noGrp="1"/>
          </p:cNvSpPr>
          <p:nvPr>
            <p:ph type="title"/>
          </p:nvPr>
        </p:nvSpPr>
        <p:spPr/>
        <p:txBody>
          <a:bodyPr/>
          <a:lstStyle/>
          <a:p>
            <a:r>
              <a:rPr lang="en-US" altLang="zh-CN" dirty="0">
                <a:latin typeface="微软雅黑" panose="020B0503020204020204" charset="-122"/>
                <a:ea typeface="微软雅黑" panose="020B0503020204020204" charset="-122"/>
              </a:rPr>
              <a:t>13.4.1</a:t>
            </a:r>
            <a:r>
              <a:rPr lang="zh-CN" altLang="en-US" dirty="0">
                <a:solidFill>
                  <a:srgbClr val="0070C0"/>
                </a:solidFill>
                <a:latin typeface="微软雅黑" panose="020B0503020204020204" charset="-122"/>
                <a:ea typeface="微软雅黑" panose="020B0503020204020204" charset="-122"/>
              </a:rPr>
              <a:t>幻觉现象</a:t>
            </a:r>
            <a:endParaRPr lang="zh-CN" altLang="en-US" dirty="0"/>
          </a:p>
        </p:txBody>
      </p:sp>
      <p:pic>
        <p:nvPicPr>
          <p:cNvPr id="4" name="图片 3">
            <a:extLst>
              <a:ext uri="{FF2B5EF4-FFF2-40B4-BE49-F238E27FC236}">
                <a16:creationId xmlns:a16="http://schemas.microsoft.com/office/drawing/2014/main" id="{FBA3FC58-C018-46C8-24E4-C2215F2FDC29}"/>
              </a:ext>
            </a:extLst>
          </p:cNvPr>
          <p:cNvPicPr>
            <a:picLocks noChangeAspect="1"/>
          </p:cNvPicPr>
          <p:nvPr/>
        </p:nvPicPr>
        <p:blipFill>
          <a:blip r:embed="rId3"/>
          <a:stretch>
            <a:fillRect/>
          </a:stretch>
        </p:blipFill>
        <p:spPr>
          <a:xfrm>
            <a:off x="319405" y="998826"/>
            <a:ext cx="9101455" cy="4457065"/>
          </a:xfrm>
          <a:prstGeom prst="rect">
            <a:avLst/>
          </a:prstGeom>
        </p:spPr>
      </p:pic>
      <p:cxnSp>
        <p:nvCxnSpPr>
          <p:cNvPr id="5" name="直接箭头连接符 4">
            <a:extLst>
              <a:ext uri="{FF2B5EF4-FFF2-40B4-BE49-F238E27FC236}">
                <a16:creationId xmlns:a16="http://schemas.microsoft.com/office/drawing/2014/main" id="{10C7A0B5-134D-F57C-A351-59C10739E318}"/>
              </a:ext>
            </a:extLst>
          </p:cNvPr>
          <p:cNvCxnSpPr/>
          <p:nvPr/>
        </p:nvCxnSpPr>
        <p:spPr>
          <a:xfrm flipV="1">
            <a:off x="8402955" y="1618586"/>
            <a:ext cx="1017905" cy="28765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6" name="直接箭头连接符 5">
            <a:extLst>
              <a:ext uri="{FF2B5EF4-FFF2-40B4-BE49-F238E27FC236}">
                <a16:creationId xmlns:a16="http://schemas.microsoft.com/office/drawing/2014/main" id="{1A8B3A5C-2F01-C467-CD9B-645D99E57BEC}"/>
              </a:ext>
            </a:extLst>
          </p:cNvPr>
          <p:cNvCxnSpPr/>
          <p:nvPr/>
        </p:nvCxnSpPr>
        <p:spPr>
          <a:xfrm>
            <a:off x="8368030" y="2792066"/>
            <a:ext cx="1150620" cy="2286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7" name="文本框 6">
            <a:extLst>
              <a:ext uri="{FF2B5EF4-FFF2-40B4-BE49-F238E27FC236}">
                <a16:creationId xmlns:a16="http://schemas.microsoft.com/office/drawing/2014/main" id="{D5ADEC8B-C795-C15E-7ED1-D67338FB0C52}"/>
              </a:ext>
            </a:extLst>
          </p:cNvPr>
          <p:cNvSpPr txBox="1"/>
          <p:nvPr/>
        </p:nvSpPr>
        <p:spPr>
          <a:xfrm>
            <a:off x="9420860" y="1463011"/>
            <a:ext cx="1784350" cy="337185"/>
          </a:xfrm>
          <a:prstGeom prst="rect">
            <a:avLst/>
          </a:prstGeom>
          <a:noFill/>
        </p:spPr>
        <p:txBody>
          <a:bodyPr wrap="square" rtlCol="0">
            <a:spAutoFit/>
          </a:bodyPr>
          <a:lstStyle/>
          <a:p>
            <a:r>
              <a:rPr lang="zh-CN" altLang="en-US" sz="1600"/>
              <a:t>Truthfulness</a:t>
            </a:r>
          </a:p>
        </p:txBody>
      </p:sp>
      <p:sp>
        <p:nvSpPr>
          <p:cNvPr id="8" name="文本框 7">
            <a:extLst>
              <a:ext uri="{FF2B5EF4-FFF2-40B4-BE49-F238E27FC236}">
                <a16:creationId xmlns:a16="http://schemas.microsoft.com/office/drawing/2014/main" id="{35444DCB-1A01-8FF5-4435-852DF1D03220}"/>
              </a:ext>
            </a:extLst>
          </p:cNvPr>
          <p:cNvSpPr txBox="1"/>
          <p:nvPr/>
        </p:nvSpPr>
        <p:spPr>
          <a:xfrm>
            <a:off x="9652000" y="2636491"/>
            <a:ext cx="1058545" cy="365760"/>
          </a:xfrm>
          <a:prstGeom prst="rect">
            <a:avLst/>
          </a:prstGeom>
          <a:noFill/>
        </p:spPr>
        <p:txBody>
          <a:bodyPr wrap="square" rtlCol="0">
            <a:noAutofit/>
          </a:bodyPr>
          <a:lstStyle/>
          <a:p>
            <a:r>
              <a:rPr lang="zh-CN" altLang="en-US" sz="1600"/>
              <a:t>Accuracy</a:t>
            </a:r>
          </a:p>
        </p:txBody>
      </p:sp>
      <p:sp>
        <p:nvSpPr>
          <p:cNvPr id="9" name="文本框 8">
            <a:extLst>
              <a:ext uri="{FF2B5EF4-FFF2-40B4-BE49-F238E27FC236}">
                <a16:creationId xmlns:a16="http://schemas.microsoft.com/office/drawing/2014/main" id="{4721E9BE-290E-A2AA-E8B0-CB77884AFA25}"/>
              </a:ext>
            </a:extLst>
          </p:cNvPr>
          <p:cNvSpPr txBox="1"/>
          <p:nvPr/>
        </p:nvSpPr>
        <p:spPr>
          <a:xfrm>
            <a:off x="1170940" y="5651471"/>
            <a:ext cx="8538210" cy="922020"/>
          </a:xfrm>
          <a:prstGeom prst="rect">
            <a:avLst/>
          </a:prstGeom>
          <a:noFill/>
        </p:spPr>
        <p:txBody>
          <a:bodyPr wrap="square" rtlCol="0">
            <a:spAutoFit/>
          </a:bodyPr>
          <a:lstStyle/>
          <a:p>
            <a:r>
              <a:rPr lang="en-US" altLang="zh-CN"/>
              <a:t>W</a:t>
            </a:r>
            <a:r>
              <a:rPr lang="zh-CN" altLang="en-US"/>
              <a:t>hether</a:t>
            </a:r>
            <a:r>
              <a:rPr lang="en-US" altLang="zh-CN"/>
              <a:t> a statement contains hallucinated information</a:t>
            </a:r>
          </a:p>
          <a:p>
            <a:r>
              <a:rPr lang="en-US" altLang="zh-CN"/>
              <a:t>Whether the LLM assigns a higher likelihood to the factual statement compared to non-factual ones</a:t>
            </a:r>
          </a:p>
        </p:txBody>
      </p:sp>
      <p:sp>
        <p:nvSpPr>
          <p:cNvPr id="10" name="对话气泡: 圆角矩形 9">
            <a:extLst>
              <a:ext uri="{FF2B5EF4-FFF2-40B4-BE49-F238E27FC236}">
                <a16:creationId xmlns:a16="http://schemas.microsoft.com/office/drawing/2014/main" id="{89285B59-3545-DF9E-F686-0E1B1C2134A9}"/>
              </a:ext>
            </a:extLst>
          </p:cNvPr>
          <p:cNvSpPr/>
          <p:nvPr/>
        </p:nvSpPr>
        <p:spPr>
          <a:xfrm>
            <a:off x="9088783" y="3091537"/>
            <a:ext cx="2838174" cy="2273633"/>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现有的基准主要基于LLM的两种不同能力来评估幻觉：生成事实性陈述的能力 或 区分事实与非事实陈述的能力</a:t>
            </a:r>
          </a:p>
        </p:txBody>
      </p:sp>
    </p:spTree>
    <p:extLst>
      <p:ext uri="{BB962C8B-B14F-4D97-AF65-F5344CB8AC3E}">
        <p14:creationId xmlns:p14="http://schemas.microsoft.com/office/powerpoint/2010/main" val="30245264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51B707-AA72-BE46-2EB4-9C74EBACD24E}"/>
              </a:ext>
            </a:extLst>
          </p:cNvPr>
          <p:cNvSpPr>
            <a:spLocks noGrp="1"/>
          </p:cNvSpPr>
          <p:nvPr>
            <p:ph type="title"/>
          </p:nvPr>
        </p:nvSpPr>
        <p:spPr/>
        <p:txBody>
          <a:bodyPr/>
          <a:lstStyle/>
          <a:p>
            <a:r>
              <a:rPr lang="en-US" altLang="zh-CN" dirty="0">
                <a:latin typeface="微软雅黑" panose="020B0503020204020204" charset="-122"/>
                <a:ea typeface="微软雅黑" panose="020B0503020204020204" charset="-122"/>
              </a:rPr>
              <a:t>13.4.1</a:t>
            </a:r>
            <a:r>
              <a:rPr lang="zh-CN" altLang="en-US" dirty="0">
                <a:solidFill>
                  <a:srgbClr val="0070C0"/>
                </a:solidFill>
                <a:latin typeface="微软雅黑" panose="020B0503020204020204" charset="-122"/>
                <a:ea typeface="微软雅黑" panose="020B0503020204020204" charset="-122"/>
              </a:rPr>
              <a:t>幻觉现象</a:t>
            </a:r>
            <a:endParaRPr lang="zh-CN" altLang="en-US" dirty="0"/>
          </a:p>
        </p:txBody>
      </p:sp>
      <p:pic>
        <p:nvPicPr>
          <p:cNvPr id="4" name="图片 3">
            <a:extLst>
              <a:ext uri="{FF2B5EF4-FFF2-40B4-BE49-F238E27FC236}">
                <a16:creationId xmlns:a16="http://schemas.microsoft.com/office/drawing/2014/main" id="{711F9BA6-881D-84AE-1D04-C7D5EB1542FA}"/>
              </a:ext>
            </a:extLst>
          </p:cNvPr>
          <p:cNvPicPr>
            <a:picLocks noChangeAspect="1"/>
          </p:cNvPicPr>
          <p:nvPr/>
        </p:nvPicPr>
        <p:blipFill>
          <a:blip r:embed="rId3"/>
          <a:stretch>
            <a:fillRect/>
          </a:stretch>
        </p:blipFill>
        <p:spPr>
          <a:xfrm>
            <a:off x="622853" y="932400"/>
            <a:ext cx="7267575" cy="5802740"/>
          </a:xfrm>
          <a:prstGeom prst="rect">
            <a:avLst/>
          </a:prstGeom>
        </p:spPr>
      </p:pic>
      <p:sp>
        <p:nvSpPr>
          <p:cNvPr id="5" name="矩形 4">
            <a:extLst>
              <a:ext uri="{FF2B5EF4-FFF2-40B4-BE49-F238E27FC236}">
                <a16:creationId xmlns:a16="http://schemas.microsoft.com/office/drawing/2014/main" id="{972F7585-0CD7-9012-871B-28E4FEDAC679}"/>
              </a:ext>
            </a:extLst>
          </p:cNvPr>
          <p:cNvSpPr/>
          <p:nvPr/>
        </p:nvSpPr>
        <p:spPr>
          <a:xfrm>
            <a:off x="543263" y="3116093"/>
            <a:ext cx="7451940" cy="3618411"/>
          </a:xfrm>
          <a:prstGeom prst="rect">
            <a:avLst/>
          </a:prstGeom>
          <a:ln w="28575" cmpd="sng">
            <a:solidFill>
              <a:srgbClr val="FF0000"/>
            </a:solidFill>
            <a:prstDash val="solid"/>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7" name="对话气泡: 椭圆形 6">
            <a:extLst>
              <a:ext uri="{FF2B5EF4-FFF2-40B4-BE49-F238E27FC236}">
                <a16:creationId xmlns:a16="http://schemas.microsoft.com/office/drawing/2014/main" id="{693CB86A-CF93-E55E-9610-8B2CFB209A2F}"/>
              </a:ext>
            </a:extLst>
          </p:cNvPr>
          <p:cNvSpPr/>
          <p:nvPr/>
        </p:nvSpPr>
        <p:spPr>
          <a:xfrm>
            <a:off x="8196469" y="2822714"/>
            <a:ext cx="3783495" cy="2928730"/>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大语言模型幻觉的缓解，幻觉缓解方法主要在四个阶段做出努力，分别是预训练阶段的缓解、微调阶段的缓解、强化学习阶段的缓解、最后是推理阶段的缓解。</a:t>
            </a:r>
          </a:p>
        </p:txBody>
      </p:sp>
    </p:spTree>
    <p:extLst>
      <p:ext uri="{BB962C8B-B14F-4D97-AF65-F5344CB8AC3E}">
        <p14:creationId xmlns:p14="http://schemas.microsoft.com/office/powerpoint/2010/main" val="8353069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4625" y="88265"/>
            <a:ext cx="6096000"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400" noProof="0" dirty="0">
                <a:ln>
                  <a:noFill/>
                </a:ln>
                <a:solidFill>
                  <a:srgbClr val="003F87"/>
                </a:solidFill>
                <a:effectLst/>
                <a:uLnTx/>
                <a:uFillTx/>
                <a:latin typeface="Times New Roman" panose="02020603050405020304" charset="0"/>
                <a:ea typeface="黑体" panose="02010609060101010101" charset="-122"/>
                <a:cs typeface="Times New Roman" panose="02020603050405020304" charset="0"/>
                <a:sym typeface="+mn-ea"/>
              </a:rPr>
              <a:t>Mitigation of LLM Hallucination</a:t>
            </a:r>
          </a:p>
        </p:txBody>
      </p:sp>
      <p:sp>
        <p:nvSpPr>
          <p:cNvPr id="4" name="矩形 3"/>
          <p:cNvSpPr/>
          <p:nvPr>
            <p:custDataLst>
              <p:tags r:id="rId1"/>
            </p:custDataLst>
          </p:nvPr>
        </p:nvSpPr>
        <p:spPr>
          <a:xfrm>
            <a:off x="1" y="605723"/>
            <a:ext cx="12192000" cy="72000"/>
          </a:xfrm>
          <a:prstGeom prst="rect">
            <a:avLst/>
          </a:prstGeom>
          <a:solidFill>
            <a:srgbClr val="003F87">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182090"/>
              </a:solidFill>
              <a:effectLst/>
              <a:uLnTx/>
              <a:uFillTx/>
              <a:latin typeface="微软雅黑 Light" panose="020B0502040204020203" charset="-122"/>
              <a:ea typeface="微软雅黑 Light" panose="020B0502040204020203" charset="-122"/>
              <a:cs typeface="+mn-cs"/>
            </a:endParaRPr>
          </a:p>
        </p:txBody>
      </p:sp>
      <p:pic>
        <p:nvPicPr>
          <p:cNvPr id="3" name="图片 2"/>
          <p:cNvPicPr>
            <a:picLocks noChangeAspect="1"/>
          </p:cNvPicPr>
          <p:nvPr/>
        </p:nvPicPr>
        <p:blipFill>
          <a:blip r:embed="rId4"/>
          <a:srcRect t="35036" r="-224"/>
          <a:stretch>
            <a:fillRect/>
          </a:stretch>
        </p:blipFill>
        <p:spPr>
          <a:xfrm>
            <a:off x="3020695" y="1737995"/>
            <a:ext cx="5168900" cy="2675890"/>
          </a:xfrm>
          <a:prstGeom prst="rect">
            <a:avLst/>
          </a:prstGeom>
        </p:spPr>
      </p:pic>
      <p:cxnSp>
        <p:nvCxnSpPr>
          <p:cNvPr id="5" name="直接箭头连接符 4"/>
          <p:cNvCxnSpPr/>
          <p:nvPr/>
        </p:nvCxnSpPr>
        <p:spPr>
          <a:xfrm flipV="1">
            <a:off x="7806690" y="1489710"/>
            <a:ext cx="615950" cy="57531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6" name="文本框 5"/>
          <p:cNvSpPr txBox="1"/>
          <p:nvPr/>
        </p:nvSpPr>
        <p:spPr>
          <a:xfrm>
            <a:off x="7566025" y="1152525"/>
            <a:ext cx="3325495" cy="337185"/>
          </a:xfrm>
          <a:prstGeom prst="rect">
            <a:avLst/>
          </a:prstGeom>
        </p:spPr>
        <p:txBody>
          <a:bodyPr wrap="square">
            <a:spAutoFit/>
          </a:bodyPr>
          <a:lstStyle/>
          <a:p>
            <a:r>
              <a:rPr lang="en-US" altLang="zh-CN" sz="1600"/>
              <a:t>the curation of pre-training corpora</a:t>
            </a:r>
          </a:p>
        </p:txBody>
      </p:sp>
      <p:cxnSp>
        <p:nvCxnSpPr>
          <p:cNvPr id="7" name="直接箭头连接符 6"/>
          <p:cNvCxnSpPr/>
          <p:nvPr/>
        </p:nvCxnSpPr>
        <p:spPr>
          <a:xfrm flipV="1">
            <a:off x="7871460" y="2441575"/>
            <a:ext cx="972185" cy="6350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8" name="文本框 7"/>
          <p:cNvSpPr txBox="1"/>
          <p:nvPr/>
        </p:nvSpPr>
        <p:spPr>
          <a:xfrm>
            <a:off x="8843645" y="2216150"/>
            <a:ext cx="2753360" cy="368300"/>
          </a:xfrm>
          <a:prstGeom prst="rect">
            <a:avLst/>
          </a:prstGeom>
          <a:noFill/>
        </p:spPr>
        <p:txBody>
          <a:bodyPr wrap="square" rtlCol="0" anchor="t">
            <a:spAutoFit/>
          </a:bodyPr>
          <a:lstStyle/>
          <a:p>
            <a:r>
              <a:rPr lang="zh-CN" altLang="en-US"/>
              <a:t>Curating the training data</a:t>
            </a:r>
          </a:p>
        </p:txBody>
      </p:sp>
      <p:cxnSp>
        <p:nvCxnSpPr>
          <p:cNvPr id="9" name="直接箭头连接符 8"/>
          <p:cNvCxnSpPr/>
          <p:nvPr/>
        </p:nvCxnSpPr>
        <p:spPr>
          <a:xfrm>
            <a:off x="7871460" y="2925445"/>
            <a:ext cx="1087755" cy="18986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0" name="文本框 9"/>
          <p:cNvSpPr txBox="1"/>
          <p:nvPr/>
        </p:nvSpPr>
        <p:spPr>
          <a:xfrm>
            <a:off x="9039225" y="2925445"/>
            <a:ext cx="2557780" cy="368300"/>
          </a:xfrm>
          <a:prstGeom prst="rect">
            <a:avLst/>
          </a:prstGeom>
          <a:noFill/>
        </p:spPr>
        <p:txBody>
          <a:bodyPr wrap="square" rtlCol="0" anchor="t">
            <a:spAutoFit/>
          </a:bodyPr>
          <a:lstStyle/>
          <a:p>
            <a:r>
              <a:rPr lang="zh-CN" altLang="en-US"/>
              <a:t>Reinforcement learning</a:t>
            </a:r>
          </a:p>
        </p:txBody>
      </p:sp>
      <p:pic>
        <p:nvPicPr>
          <p:cNvPr id="11" name="图片 10"/>
          <p:cNvPicPr>
            <a:picLocks noChangeAspect="1"/>
          </p:cNvPicPr>
          <p:nvPr/>
        </p:nvPicPr>
        <p:blipFill>
          <a:blip r:embed="rId5"/>
          <a:stretch>
            <a:fillRect/>
          </a:stretch>
        </p:blipFill>
        <p:spPr>
          <a:xfrm>
            <a:off x="9029065" y="3232785"/>
            <a:ext cx="2567940" cy="1369695"/>
          </a:xfrm>
          <a:prstGeom prst="rect">
            <a:avLst/>
          </a:prstGeom>
        </p:spPr>
      </p:pic>
      <p:cxnSp>
        <p:nvCxnSpPr>
          <p:cNvPr id="12" name="直接箭头连接符 11"/>
          <p:cNvCxnSpPr/>
          <p:nvPr/>
        </p:nvCxnSpPr>
        <p:spPr>
          <a:xfrm flipH="1">
            <a:off x="2501900" y="3333115"/>
            <a:ext cx="4091305" cy="179260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3" name="文本框 12"/>
          <p:cNvSpPr txBox="1"/>
          <p:nvPr/>
        </p:nvSpPr>
        <p:spPr>
          <a:xfrm>
            <a:off x="452755" y="5125720"/>
            <a:ext cx="4048760" cy="645160"/>
          </a:xfrm>
          <a:prstGeom prst="rect">
            <a:avLst/>
          </a:prstGeom>
          <a:noFill/>
        </p:spPr>
        <p:txBody>
          <a:bodyPr wrap="square" rtlCol="0" anchor="t">
            <a:spAutoFit/>
          </a:bodyPr>
          <a:lstStyle/>
          <a:p>
            <a:r>
              <a:rPr lang="zh-CN" altLang="en-US"/>
              <a:t>Designing decoding strategies</a:t>
            </a:r>
            <a:br>
              <a:rPr lang="zh-CN" altLang="en-US"/>
            </a:br>
            <a:r>
              <a:rPr lang="zh-CN" altLang="en-US"/>
              <a:t>（greedy decoding、</a:t>
            </a:r>
            <a:r>
              <a:rPr lang="en-US" altLang="zh-CN"/>
              <a:t>CAD</a:t>
            </a:r>
            <a:r>
              <a:rPr lang="zh-CN" altLang="en-US"/>
              <a:t>、</a:t>
            </a:r>
            <a:r>
              <a:rPr lang="en-US" altLang="zh-CN"/>
              <a:t>DoLA)</a:t>
            </a:r>
          </a:p>
        </p:txBody>
      </p:sp>
      <p:cxnSp>
        <p:nvCxnSpPr>
          <p:cNvPr id="14" name="直接箭头连接符 13"/>
          <p:cNvCxnSpPr/>
          <p:nvPr/>
        </p:nvCxnSpPr>
        <p:spPr>
          <a:xfrm flipH="1" flipV="1">
            <a:off x="3493770" y="948055"/>
            <a:ext cx="3431540" cy="256794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67310" y="824230"/>
            <a:ext cx="3489960" cy="368300"/>
          </a:xfrm>
          <a:prstGeom prst="rect">
            <a:avLst/>
          </a:prstGeom>
          <a:noFill/>
        </p:spPr>
        <p:txBody>
          <a:bodyPr wrap="square" rtlCol="0" anchor="t">
            <a:spAutoFit/>
          </a:bodyPr>
          <a:lstStyle/>
          <a:p>
            <a:r>
              <a:rPr lang="zh-CN" altLang="en-US"/>
              <a:t>Resorting to external knowledge</a:t>
            </a:r>
          </a:p>
        </p:txBody>
      </p:sp>
      <p:pic>
        <p:nvPicPr>
          <p:cNvPr id="17" name="图片 16"/>
          <p:cNvPicPr>
            <a:picLocks noChangeAspect="1"/>
          </p:cNvPicPr>
          <p:nvPr/>
        </p:nvPicPr>
        <p:blipFill>
          <a:blip r:embed="rId6"/>
          <a:stretch>
            <a:fillRect/>
          </a:stretch>
        </p:blipFill>
        <p:spPr>
          <a:xfrm>
            <a:off x="5231130" y="4413885"/>
            <a:ext cx="3686810" cy="2223770"/>
          </a:xfrm>
          <a:prstGeom prst="rect">
            <a:avLst/>
          </a:prstGeom>
        </p:spPr>
      </p:pic>
      <p:pic>
        <p:nvPicPr>
          <p:cNvPr id="18" name="图片 17"/>
          <p:cNvPicPr>
            <a:picLocks noChangeAspect="1"/>
          </p:cNvPicPr>
          <p:nvPr/>
        </p:nvPicPr>
        <p:blipFill>
          <a:blip r:embed="rId7"/>
          <a:stretch>
            <a:fillRect/>
          </a:stretch>
        </p:blipFill>
        <p:spPr>
          <a:xfrm>
            <a:off x="67310" y="1467485"/>
            <a:ext cx="2953385" cy="173355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48D106D8-D314-2577-A815-424FBBF30AD3}"/>
              </a:ext>
            </a:extLst>
          </p:cNvPr>
          <p:cNvSpPr/>
          <p:nvPr/>
        </p:nvSpPr>
        <p:spPr>
          <a:xfrm>
            <a:off x="231913" y="1484243"/>
            <a:ext cx="6712226" cy="4810540"/>
          </a:xfrm>
          <a:prstGeom prst="rect">
            <a:avLst/>
          </a:prstGeom>
          <a:noFill/>
          <a:ln w="28575">
            <a:solidFill>
              <a:srgbClr val="00B0F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A0C92948-1B63-AD41-9AA0-02F0AC0107C7}"/>
              </a:ext>
            </a:extLst>
          </p:cNvPr>
          <p:cNvSpPr>
            <a:spLocks noGrp="1"/>
          </p:cNvSpPr>
          <p:nvPr>
            <p:ph type="title"/>
          </p:nvPr>
        </p:nvSpPr>
        <p:spPr>
          <a:xfrm>
            <a:off x="577937" y="1216672"/>
            <a:ext cx="5875539" cy="642685"/>
          </a:xfrm>
          <a:solidFill>
            <a:schemeClr val="tx2">
              <a:lumMod val="10000"/>
              <a:lumOff val="90000"/>
            </a:schemeClr>
          </a:solidFill>
        </p:spPr>
        <p:txBody>
          <a:bodyPr>
            <a:normAutofit fontScale="90000"/>
          </a:bodyPr>
          <a:lstStyle/>
          <a:p>
            <a:r>
              <a:rPr lang="zh-CN" altLang="en-US" sz="2400" dirty="0">
                <a:solidFill>
                  <a:schemeClr val="accent6">
                    <a:lumMod val="75000"/>
                  </a:schemeClr>
                </a:solidFill>
                <a:latin typeface="微软雅黑" panose="020B0503020204020204" charset="-122"/>
                <a:ea typeface="微软雅黑" panose="020B0503020204020204" charset="-122"/>
              </a:rPr>
              <a:t>课堂讨论：幻觉带来的潜在问题和风险</a:t>
            </a:r>
            <a:endParaRPr kumimoji="1" lang="zh-CN" altLang="en-US" sz="2400" dirty="0">
              <a:solidFill>
                <a:schemeClr val="accent6">
                  <a:lumMod val="75000"/>
                </a:schemeClr>
              </a:solidFill>
            </a:endParaRPr>
          </a:p>
        </p:txBody>
      </p:sp>
      <p:sp>
        <p:nvSpPr>
          <p:cNvPr id="7" name="AutoShape 2" descr="A symbolic and abstract digital illustration depicting the dangers of AI hallucination (LLM hallucination): a fractured handshake symbolizing trust issues, a distorted globe for misinformation, a hacked digital padlock for cybersecurity risks, puppet strings attached to a heart for emotional manipulation, and flowing data escaping from a shattered lock for privacy breaches. The design is minimalistic yet impactful, using dark tones with bright accents to draw attention to the risks.">
            <a:extLst>
              <a:ext uri="{FF2B5EF4-FFF2-40B4-BE49-F238E27FC236}">
                <a16:creationId xmlns:a16="http://schemas.microsoft.com/office/drawing/2014/main" id="{4F6696FF-4590-09C8-D24A-C1CFF176CF3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FF3B1938-6849-0459-F2FC-CE7417E199DE}"/>
              </a:ext>
            </a:extLst>
          </p:cNvPr>
          <p:cNvPicPr>
            <a:picLocks noChangeAspect="1"/>
          </p:cNvPicPr>
          <p:nvPr/>
        </p:nvPicPr>
        <p:blipFill>
          <a:blip r:embed="rId3"/>
          <a:stretch>
            <a:fillRect/>
          </a:stretch>
        </p:blipFill>
        <p:spPr>
          <a:xfrm>
            <a:off x="7062745" y="1409843"/>
            <a:ext cx="5068957" cy="5068957"/>
          </a:xfrm>
          <a:prstGeom prst="rect">
            <a:avLst/>
          </a:prstGeom>
        </p:spPr>
      </p:pic>
      <p:sp>
        <p:nvSpPr>
          <p:cNvPr id="4" name="标题 1">
            <a:extLst>
              <a:ext uri="{FF2B5EF4-FFF2-40B4-BE49-F238E27FC236}">
                <a16:creationId xmlns:a16="http://schemas.microsoft.com/office/drawing/2014/main" id="{E8582F27-7909-A133-31CC-26119E3152B7}"/>
              </a:ext>
            </a:extLst>
          </p:cNvPr>
          <p:cNvSpPr txBox="1">
            <a:spLocks/>
          </p:cNvSpPr>
          <p:nvPr/>
        </p:nvSpPr>
        <p:spPr>
          <a:xfrm>
            <a:off x="638880" y="379200"/>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13.4.1 </a:t>
            </a:r>
            <a:r>
              <a:rPr lang="zh-CN" altLang="en-US" dirty="0">
                <a:latin typeface="微软雅黑" panose="020B0503020204020204" charset="-122"/>
                <a:ea typeface="微软雅黑" panose="020B0503020204020204" charset="-122"/>
              </a:rPr>
              <a:t>幻觉现象</a:t>
            </a:r>
            <a:endParaRPr kumimoji="1" lang="zh-CN" altLang="en-US" dirty="0"/>
          </a:p>
        </p:txBody>
      </p:sp>
      <p:sp>
        <p:nvSpPr>
          <p:cNvPr id="6" name="矩形: 圆角 5">
            <a:extLst>
              <a:ext uri="{FF2B5EF4-FFF2-40B4-BE49-F238E27FC236}">
                <a16:creationId xmlns:a16="http://schemas.microsoft.com/office/drawing/2014/main" id="{18F506A4-D8D9-4F7D-F6FB-02D23E13C039}"/>
              </a:ext>
            </a:extLst>
          </p:cNvPr>
          <p:cNvSpPr/>
          <p:nvPr/>
        </p:nvSpPr>
        <p:spPr>
          <a:xfrm>
            <a:off x="1490869" y="2459345"/>
            <a:ext cx="1802296" cy="68911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信任问题</a:t>
            </a:r>
          </a:p>
        </p:txBody>
      </p:sp>
      <p:sp>
        <p:nvSpPr>
          <p:cNvPr id="9" name="矩形: 圆角 8">
            <a:extLst>
              <a:ext uri="{FF2B5EF4-FFF2-40B4-BE49-F238E27FC236}">
                <a16:creationId xmlns:a16="http://schemas.microsoft.com/office/drawing/2014/main" id="{B949F5AC-5759-D0A4-F46F-1E35B39C3BCA}"/>
              </a:ext>
            </a:extLst>
          </p:cNvPr>
          <p:cNvSpPr/>
          <p:nvPr/>
        </p:nvSpPr>
        <p:spPr>
          <a:xfrm>
            <a:off x="3750365" y="2459345"/>
            <a:ext cx="1802296" cy="68911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lumMod val="95000"/>
                    <a:lumOff val="5000"/>
                  </a:schemeClr>
                </a:solidFill>
                <a:latin typeface="+mn-ea"/>
              </a:rPr>
              <a:t>错误信息</a:t>
            </a:r>
            <a:endParaRPr kumimoji="1" lang="en-US" altLang="zh-CN" sz="2400" b="1" dirty="0">
              <a:solidFill>
                <a:schemeClr val="tx1">
                  <a:lumMod val="95000"/>
                  <a:lumOff val="5000"/>
                </a:schemeClr>
              </a:solidFill>
              <a:latin typeface="+mn-ea"/>
            </a:endParaRPr>
          </a:p>
        </p:txBody>
      </p:sp>
      <p:sp>
        <p:nvSpPr>
          <p:cNvPr id="10" name="矩形: 圆角 9">
            <a:extLst>
              <a:ext uri="{FF2B5EF4-FFF2-40B4-BE49-F238E27FC236}">
                <a16:creationId xmlns:a16="http://schemas.microsoft.com/office/drawing/2014/main" id="{A2C07302-8D61-FBD7-5548-74CD758CC4EF}"/>
              </a:ext>
            </a:extLst>
          </p:cNvPr>
          <p:cNvSpPr/>
          <p:nvPr/>
        </p:nvSpPr>
        <p:spPr>
          <a:xfrm>
            <a:off x="1457739" y="3774888"/>
            <a:ext cx="1802296" cy="68911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zh-CN" sz="2400" b="1" dirty="0">
              <a:solidFill>
                <a:schemeClr val="tx1"/>
              </a:solidFill>
              <a:latin typeface="+mn-ea"/>
            </a:endParaRPr>
          </a:p>
          <a:p>
            <a:pPr algn="ctr"/>
            <a:r>
              <a:rPr kumimoji="1" lang="zh-CN" altLang="en-US" sz="2400" b="1" dirty="0">
                <a:solidFill>
                  <a:schemeClr val="tx1">
                    <a:lumMod val="95000"/>
                    <a:lumOff val="5000"/>
                  </a:schemeClr>
                </a:solidFill>
                <a:latin typeface="+mn-ea"/>
              </a:rPr>
              <a:t>网络攻击</a:t>
            </a:r>
            <a:endParaRPr kumimoji="1" lang="en-US" altLang="zh-CN" sz="2400" b="1" dirty="0">
              <a:solidFill>
                <a:schemeClr val="tx1">
                  <a:lumMod val="95000"/>
                  <a:lumOff val="5000"/>
                </a:schemeClr>
              </a:solidFill>
              <a:latin typeface="+mn-ea"/>
            </a:endParaRPr>
          </a:p>
          <a:p>
            <a:pPr algn="ctr"/>
            <a:endParaRPr lang="zh-CN" altLang="en-US" sz="2400" b="1" dirty="0">
              <a:solidFill>
                <a:schemeClr val="tx1"/>
              </a:solidFill>
            </a:endParaRPr>
          </a:p>
        </p:txBody>
      </p:sp>
      <p:sp>
        <p:nvSpPr>
          <p:cNvPr id="11" name="矩形: 圆角 10">
            <a:extLst>
              <a:ext uri="{FF2B5EF4-FFF2-40B4-BE49-F238E27FC236}">
                <a16:creationId xmlns:a16="http://schemas.microsoft.com/office/drawing/2014/main" id="{6306BFD4-2F11-D9DE-CA52-6946A5AB16EE}"/>
              </a:ext>
            </a:extLst>
          </p:cNvPr>
          <p:cNvSpPr/>
          <p:nvPr/>
        </p:nvSpPr>
        <p:spPr>
          <a:xfrm>
            <a:off x="3750365" y="3810002"/>
            <a:ext cx="1802296" cy="68911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lumMod val="95000"/>
                    <a:lumOff val="5000"/>
                  </a:schemeClr>
                </a:solidFill>
                <a:latin typeface="+mn-ea"/>
              </a:rPr>
              <a:t>情感操纵</a:t>
            </a:r>
            <a:endParaRPr kumimoji="1" lang="en-US" altLang="zh-CN" sz="2400" b="1" dirty="0">
              <a:solidFill>
                <a:schemeClr val="tx1">
                  <a:lumMod val="95000"/>
                  <a:lumOff val="5000"/>
                </a:schemeClr>
              </a:solidFill>
              <a:latin typeface="+mn-ea"/>
            </a:endParaRPr>
          </a:p>
        </p:txBody>
      </p:sp>
      <p:sp>
        <p:nvSpPr>
          <p:cNvPr id="12" name="矩形: 圆角 11">
            <a:extLst>
              <a:ext uri="{FF2B5EF4-FFF2-40B4-BE49-F238E27FC236}">
                <a16:creationId xmlns:a16="http://schemas.microsoft.com/office/drawing/2014/main" id="{A8B21D14-C6D7-9EF7-B9DB-01ECF59AB2C6}"/>
              </a:ext>
            </a:extLst>
          </p:cNvPr>
          <p:cNvSpPr/>
          <p:nvPr/>
        </p:nvSpPr>
        <p:spPr>
          <a:xfrm>
            <a:off x="1457739" y="5043057"/>
            <a:ext cx="1802296" cy="68911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lumMod val="95000"/>
                    <a:lumOff val="5000"/>
                  </a:schemeClr>
                </a:solidFill>
                <a:latin typeface="+mn-ea"/>
              </a:rPr>
              <a:t>隐私泄露</a:t>
            </a:r>
            <a:endParaRPr kumimoji="1" lang="en-US" altLang="zh-CN" sz="2400" b="1" dirty="0">
              <a:solidFill>
                <a:schemeClr val="tx1">
                  <a:lumMod val="95000"/>
                  <a:lumOff val="5000"/>
                </a:schemeClr>
              </a:solidFill>
              <a:latin typeface="+mn-ea"/>
            </a:endParaRPr>
          </a:p>
        </p:txBody>
      </p:sp>
    </p:spTree>
    <p:extLst>
      <p:ext uri="{BB962C8B-B14F-4D97-AF65-F5344CB8AC3E}">
        <p14:creationId xmlns:p14="http://schemas.microsoft.com/office/powerpoint/2010/main" val="29062978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1657BF-69BB-8C48-9C89-7DB9DB607C3B}"/>
              </a:ext>
            </a:extLst>
          </p:cNvPr>
          <p:cNvSpPr>
            <a:spLocks noGrp="1"/>
          </p:cNvSpPr>
          <p:nvPr>
            <p:ph type="title"/>
          </p:nvPr>
        </p:nvSpPr>
        <p:spPr>
          <a:xfrm>
            <a:off x="2520689" y="1225460"/>
            <a:ext cx="7716615" cy="780365"/>
          </a:xfrm>
        </p:spPr>
        <p:txBody>
          <a:bodyPr>
            <a:normAutofit/>
          </a:bodyPr>
          <a:lstStyle/>
          <a:p>
            <a:r>
              <a:rPr kumimoji="1" lang="zh-CN" altLang="en-US" sz="2800" dirty="0">
                <a:latin typeface="微软雅黑" panose="020B0503020204020204" charset="-122"/>
                <a:ea typeface="微软雅黑" panose="020B0503020204020204" charset="-122"/>
              </a:rPr>
              <a:t>课堂探讨：针对幻觉问题的解决方案</a:t>
            </a:r>
            <a:endParaRPr kumimoji="1" lang="zh-CN" altLang="en-US" sz="2800" dirty="0"/>
          </a:p>
        </p:txBody>
      </p:sp>
      <p:sp>
        <p:nvSpPr>
          <p:cNvPr id="3" name="内容占位符 2">
            <a:extLst>
              <a:ext uri="{FF2B5EF4-FFF2-40B4-BE49-F238E27FC236}">
                <a16:creationId xmlns:a16="http://schemas.microsoft.com/office/drawing/2014/main" id="{0AF8EC51-FB09-9346-B520-87E71AAB9962}"/>
              </a:ext>
            </a:extLst>
          </p:cNvPr>
          <p:cNvSpPr>
            <a:spLocks noGrp="1"/>
          </p:cNvSpPr>
          <p:nvPr>
            <p:ph idx="1"/>
          </p:nvPr>
        </p:nvSpPr>
        <p:spPr>
          <a:xfrm>
            <a:off x="1089958" y="2582660"/>
            <a:ext cx="10283686" cy="4379844"/>
          </a:xfrm>
        </p:spPr>
        <p:txBody>
          <a:bodyPr>
            <a:noAutofit/>
          </a:bodyPr>
          <a:lstStyle/>
          <a:p>
            <a:r>
              <a:rPr lang="zh-CN" altLang="en-US" sz="2600" b="1" dirty="0">
                <a:solidFill>
                  <a:schemeClr val="tx1">
                    <a:lumMod val="95000"/>
                    <a:lumOff val="5000"/>
                  </a:schemeClr>
                </a:solidFill>
                <a:latin typeface="+mn-ea"/>
              </a:rPr>
              <a:t>预处理和输入控制，包括限制回复长度和受控输入</a:t>
            </a:r>
            <a:endParaRPr lang="en-US" altLang="zh-CN" sz="2600" b="1" dirty="0">
              <a:solidFill>
                <a:schemeClr val="tx1">
                  <a:lumMod val="95000"/>
                  <a:lumOff val="5000"/>
                </a:schemeClr>
              </a:solidFill>
              <a:latin typeface="+mn-ea"/>
            </a:endParaRPr>
          </a:p>
          <a:p>
            <a:r>
              <a:rPr lang="zh-CN" altLang="en-US" sz="2600" b="1" dirty="0">
                <a:solidFill>
                  <a:schemeClr val="tx1">
                    <a:lumMod val="95000"/>
                    <a:lumOff val="5000"/>
                  </a:schemeClr>
                </a:solidFill>
                <a:latin typeface="+mn-ea"/>
              </a:rPr>
              <a:t>模型配置，包括温度、频率损失、存在损失和</a:t>
            </a:r>
            <a:r>
              <a:rPr lang="en-US" altLang="zh-CN" sz="2600" b="1" dirty="0">
                <a:solidFill>
                  <a:schemeClr val="tx1">
                    <a:lumMod val="95000"/>
                    <a:lumOff val="5000"/>
                  </a:schemeClr>
                </a:solidFill>
                <a:latin typeface="+mn-ea"/>
              </a:rPr>
              <a:t>top-p</a:t>
            </a:r>
            <a:r>
              <a:rPr lang="zh-CN" altLang="en-US" sz="2600" b="1" dirty="0">
                <a:solidFill>
                  <a:schemeClr val="tx1">
                    <a:lumMod val="95000"/>
                    <a:lumOff val="5000"/>
                  </a:schemeClr>
                </a:solidFill>
                <a:latin typeface="+mn-ea"/>
              </a:rPr>
              <a:t>等</a:t>
            </a:r>
            <a:endParaRPr lang="en-US" altLang="zh-CN" sz="2600" b="1" dirty="0">
              <a:solidFill>
                <a:schemeClr val="tx1">
                  <a:lumMod val="95000"/>
                  <a:lumOff val="5000"/>
                </a:schemeClr>
              </a:solidFill>
              <a:latin typeface="+mn-ea"/>
            </a:endParaRPr>
          </a:p>
          <a:p>
            <a:r>
              <a:rPr lang="zh-CN" altLang="en-US" sz="2600" b="1" dirty="0">
                <a:solidFill>
                  <a:schemeClr val="tx1">
                    <a:lumMod val="95000"/>
                    <a:lumOff val="5000"/>
                  </a:schemeClr>
                </a:solidFill>
                <a:latin typeface="+mn-ea"/>
              </a:rPr>
              <a:t>学习与改进，包括建立反馈、监控和改进机制和领域适应及增强</a:t>
            </a:r>
          </a:p>
        </p:txBody>
      </p:sp>
      <p:sp>
        <p:nvSpPr>
          <p:cNvPr id="4" name="标题 1">
            <a:extLst>
              <a:ext uri="{FF2B5EF4-FFF2-40B4-BE49-F238E27FC236}">
                <a16:creationId xmlns:a16="http://schemas.microsoft.com/office/drawing/2014/main" id="{5C684F67-AAE7-5C2D-3B6C-913FF3C1B95C}"/>
              </a:ext>
            </a:extLst>
          </p:cNvPr>
          <p:cNvSpPr txBox="1">
            <a:spLocks/>
          </p:cNvSpPr>
          <p:nvPr/>
        </p:nvSpPr>
        <p:spPr>
          <a:xfrm>
            <a:off x="493106" y="246678"/>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13.4.1 </a:t>
            </a:r>
            <a:r>
              <a:rPr lang="zh-CN" altLang="en-US" dirty="0">
                <a:latin typeface="微软雅黑" panose="020B0503020204020204" charset="-122"/>
                <a:ea typeface="微软雅黑" panose="020B0503020204020204" charset="-122"/>
              </a:rPr>
              <a:t>幻觉现象</a:t>
            </a:r>
            <a:endParaRPr kumimoji="1" lang="zh-CN" altLang="en-US" dirty="0"/>
          </a:p>
        </p:txBody>
      </p:sp>
      <p:sp>
        <p:nvSpPr>
          <p:cNvPr id="5" name="矩形: 圆角 25">
            <a:extLst>
              <a:ext uri="{FF2B5EF4-FFF2-40B4-BE49-F238E27FC236}">
                <a16:creationId xmlns:a16="http://schemas.microsoft.com/office/drawing/2014/main" id="{51661D32-40A5-17E2-2D68-78B98A5077E4}"/>
              </a:ext>
            </a:extLst>
          </p:cNvPr>
          <p:cNvSpPr/>
          <p:nvPr/>
        </p:nvSpPr>
        <p:spPr>
          <a:xfrm>
            <a:off x="1060108" y="1275520"/>
            <a:ext cx="10343387" cy="4761132"/>
          </a:xfrm>
          <a:prstGeom prst="roundRect">
            <a:avLst/>
          </a:prstGeom>
          <a:noFill/>
          <a:ln w="190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p>
        </p:txBody>
      </p:sp>
    </p:spTree>
    <p:extLst>
      <p:ext uri="{BB962C8B-B14F-4D97-AF65-F5344CB8AC3E}">
        <p14:creationId xmlns:p14="http://schemas.microsoft.com/office/powerpoint/2010/main" val="2591707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AF8EC51-FB09-9346-B520-87E71AAB9962}"/>
              </a:ext>
            </a:extLst>
          </p:cNvPr>
          <p:cNvSpPr>
            <a:spLocks noGrp="1"/>
          </p:cNvSpPr>
          <p:nvPr>
            <p:ph idx="1"/>
          </p:nvPr>
        </p:nvSpPr>
        <p:spPr>
          <a:xfrm>
            <a:off x="486480" y="1168183"/>
            <a:ext cx="10969200" cy="1463699"/>
          </a:xfrm>
        </p:spPr>
        <p:txBody>
          <a:bodyPr>
            <a:noAutofit/>
          </a:bodyPr>
          <a:lstStyle/>
          <a:p>
            <a:pPr>
              <a:buFont typeface="Wingdings" panose="05000000000000000000" pitchFamily="2" charset="2"/>
              <a:buChar char="n"/>
            </a:pPr>
            <a:r>
              <a:rPr lang="zh-CN" altLang="en-US" sz="2600" b="1" dirty="0">
                <a:solidFill>
                  <a:schemeClr val="tx1">
                    <a:lumMod val="95000"/>
                    <a:lumOff val="5000"/>
                  </a:schemeClr>
                </a:solidFill>
                <a:latin typeface="+mn-ea"/>
              </a:rPr>
              <a:t>大型模型的计算成本非常</a:t>
            </a:r>
            <a:r>
              <a:rPr lang="zh-CN" altLang="en-US" sz="2600" b="1" dirty="0">
                <a:solidFill>
                  <a:srgbClr val="FF0000"/>
                </a:solidFill>
                <a:latin typeface="+mn-ea"/>
              </a:rPr>
              <a:t>高</a:t>
            </a:r>
            <a:r>
              <a:rPr lang="zh-CN" altLang="en-US" sz="2600" b="1" dirty="0">
                <a:solidFill>
                  <a:schemeClr val="tx1">
                    <a:lumMod val="95000"/>
                    <a:lumOff val="5000"/>
                  </a:schemeClr>
                </a:solidFill>
                <a:latin typeface="+mn-ea"/>
              </a:rPr>
              <a:t>，主要包括硬件成本、能源成本、数据存储成本和人力成本。</a:t>
            </a:r>
            <a:endParaRPr lang="en-US" altLang="zh-CN" sz="2600" b="1" dirty="0">
              <a:solidFill>
                <a:schemeClr val="tx1">
                  <a:lumMod val="95000"/>
                  <a:lumOff val="5000"/>
                </a:schemeClr>
              </a:solidFill>
              <a:latin typeface="+mn-ea"/>
            </a:endParaRPr>
          </a:p>
        </p:txBody>
      </p:sp>
      <p:sp>
        <p:nvSpPr>
          <p:cNvPr id="4" name="Speech Bubble: Rectangle with Corners Rounded 3">
            <a:extLst>
              <a:ext uri="{FF2B5EF4-FFF2-40B4-BE49-F238E27FC236}">
                <a16:creationId xmlns:a16="http://schemas.microsoft.com/office/drawing/2014/main" id="{ECDF6FDB-BFF7-A9BA-6439-BAFC9C789118}"/>
              </a:ext>
            </a:extLst>
          </p:cNvPr>
          <p:cNvSpPr/>
          <p:nvPr/>
        </p:nvSpPr>
        <p:spPr>
          <a:xfrm>
            <a:off x="177579" y="2422499"/>
            <a:ext cx="4277801" cy="2305878"/>
          </a:xfrm>
          <a:prstGeom prst="wedgeRoundRect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rPr>
              <a:t>假设用</a:t>
            </a:r>
            <a:r>
              <a:rPr lang="en-US" altLang="zh-CN" sz="2400" dirty="0">
                <a:solidFill>
                  <a:schemeClr val="tx1"/>
                </a:solidFill>
              </a:rPr>
              <a:t>1PB </a:t>
            </a:r>
            <a:r>
              <a:rPr lang="zh-CN" altLang="en-US" sz="2400" dirty="0">
                <a:solidFill>
                  <a:schemeClr val="tx1"/>
                </a:solidFill>
              </a:rPr>
              <a:t>数据训练一个千亿规模的大模型（</a:t>
            </a:r>
            <a:r>
              <a:rPr lang="en-US" altLang="zh-CN" sz="2400" dirty="0">
                <a:solidFill>
                  <a:schemeClr val="tx1"/>
                </a:solidFill>
              </a:rPr>
              <a:t>GPT-3</a:t>
            </a:r>
            <a:r>
              <a:rPr lang="zh-CN" altLang="en-US" sz="2400" dirty="0">
                <a:solidFill>
                  <a:schemeClr val="tx1"/>
                </a:solidFill>
              </a:rPr>
              <a:t>），并要求训练一次且在</a:t>
            </a:r>
            <a:r>
              <a:rPr lang="en-US" altLang="zh-CN" sz="2400" dirty="0">
                <a:solidFill>
                  <a:schemeClr val="tx1"/>
                </a:solidFill>
              </a:rPr>
              <a:t>10 </a:t>
            </a:r>
            <a:r>
              <a:rPr lang="zh-CN" altLang="en-US" sz="2400" dirty="0">
                <a:solidFill>
                  <a:schemeClr val="tx1"/>
                </a:solidFill>
              </a:rPr>
              <a:t>天内完成，需要消耗多少算力</a:t>
            </a:r>
            <a:r>
              <a:rPr lang="en-US" altLang="zh-CN" sz="2400" dirty="0">
                <a:solidFill>
                  <a:schemeClr val="tx1"/>
                </a:solidFill>
              </a:rPr>
              <a:t>? </a:t>
            </a:r>
            <a:endParaRPr lang="en-US" sz="2400" dirty="0">
              <a:solidFill>
                <a:schemeClr val="tx1"/>
              </a:solidFill>
            </a:endParaRPr>
          </a:p>
        </p:txBody>
      </p:sp>
      <p:sp>
        <p:nvSpPr>
          <p:cNvPr id="32" name="TextBox 31">
            <a:extLst>
              <a:ext uri="{FF2B5EF4-FFF2-40B4-BE49-F238E27FC236}">
                <a16:creationId xmlns:a16="http://schemas.microsoft.com/office/drawing/2014/main" id="{32A27A76-C3FC-E3F7-63F4-01BA4839B44B}"/>
              </a:ext>
            </a:extLst>
          </p:cNvPr>
          <p:cNvSpPr txBox="1"/>
          <p:nvPr/>
        </p:nvSpPr>
        <p:spPr>
          <a:xfrm>
            <a:off x="4717112" y="2240960"/>
            <a:ext cx="7217796" cy="3970318"/>
          </a:xfrm>
          <a:prstGeom prst="rect">
            <a:avLst/>
          </a:prstGeom>
          <a:noFill/>
        </p:spPr>
        <p:txBody>
          <a:bodyPr wrap="square">
            <a:spAutoFit/>
          </a:bodyPr>
          <a:lstStyle/>
          <a:p>
            <a:pPr marL="342900" indent="-342900">
              <a:buFont typeface="+mj-lt"/>
              <a:buAutoNum type="arabicPeriod"/>
            </a:pPr>
            <a:r>
              <a:rPr lang="en-US" altLang="zh-CN" b="1" dirty="0"/>
              <a:t>FLOPs </a:t>
            </a:r>
            <a:r>
              <a:rPr lang="zh-CN" altLang="en-US" b="1" dirty="0"/>
              <a:t>计算</a:t>
            </a:r>
            <a:endParaRPr lang="zh-CN" altLang="en-US" dirty="0"/>
          </a:p>
          <a:p>
            <a:pPr marL="800100" lvl="1" indent="-342900">
              <a:buFont typeface="Arial" panose="020B0604020202020204" pitchFamily="34" charset="0"/>
              <a:buChar char="•"/>
            </a:pPr>
            <a:r>
              <a:rPr lang="en-US" altLang="zh-CN" dirty="0"/>
              <a:t>GPT-3 </a:t>
            </a:r>
            <a:r>
              <a:rPr lang="zh-CN" altLang="en-US" dirty="0"/>
              <a:t>最大模型参数：</a:t>
            </a:r>
            <a:r>
              <a:rPr lang="en-US" altLang="zh-CN" b="1" dirty="0"/>
              <a:t>1750 </a:t>
            </a:r>
            <a:r>
              <a:rPr lang="zh-CN" altLang="en-US" b="1" dirty="0"/>
              <a:t>亿</a:t>
            </a:r>
            <a:endParaRPr lang="zh-CN" altLang="en-US" dirty="0"/>
          </a:p>
          <a:p>
            <a:pPr marL="800100" lvl="1" indent="-342900">
              <a:buFont typeface="Arial" panose="020B0604020202020204" pitchFamily="34" charset="0"/>
              <a:buChar char="•"/>
            </a:pPr>
            <a:r>
              <a:rPr lang="zh-CN" altLang="en-US" dirty="0"/>
              <a:t>所需计算量（</a:t>
            </a:r>
            <a:r>
              <a:rPr lang="en-US" altLang="zh-CN" dirty="0"/>
              <a:t>FLOPs</a:t>
            </a:r>
            <a:r>
              <a:rPr lang="zh-CN" altLang="en-US" dirty="0"/>
              <a:t>）：</a:t>
            </a:r>
            <a:r>
              <a:rPr lang="en-US" altLang="zh-CN" b="1" dirty="0"/>
              <a:t>3.14 × 10²³</a:t>
            </a:r>
            <a:endParaRPr lang="zh-CN" altLang="en-US" dirty="0"/>
          </a:p>
          <a:p>
            <a:pPr marL="800100" lvl="1" indent="-342900">
              <a:buFont typeface="Arial" panose="020B0604020202020204" pitchFamily="34" charset="0"/>
              <a:buChar char="•"/>
            </a:pPr>
            <a:r>
              <a:rPr lang="zh-CN" altLang="en-US" dirty="0"/>
              <a:t>千亿参数大模型的 </a:t>
            </a:r>
            <a:r>
              <a:rPr lang="en-US" altLang="zh-CN" dirty="0"/>
              <a:t>FLOPs </a:t>
            </a:r>
            <a:r>
              <a:rPr lang="zh-CN" altLang="en-US" dirty="0"/>
              <a:t>估算公式：</a:t>
            </a:r>
            <a:endParaRPr lang="en-US" altLang="zh-CN" dirty="0"/>
          </a:p>
          <a:p>
            <a:pPr marL="800100" lvl="1" indent="-342900">
              <a:buFont typeface="Arial" panose="020B0604020202020204" pitchFamily="34" charset="0"/>
              <a:buChar char="•"/>
            </a:pPr>
            <a:endParaRPr lang="en-US" altLang="zh-CN" i="1" dirty="0">
              <a:latin typeface="Cambria Math" panose="02040503050406030204" pitchFamily="18" charset="0"/>
            </a:endParaRPr>
          </a:p>
          <a:p>
            <a:pPr marL="342900" indent="-342900">
              <a:buFont typeface="+mj-lt"/>
              <a:buAutoNum type="arabicPeriod"/>
            </a:pPr>
            <a:endParaRPr lang="en-US" altLang="zh-CN" dirty="0"/>
          </a:p>
          <a:p>
            <a:pPr marL="342900" indent="-342900">
              <a:buFont typeface="+mj-lt"/>
              <a:buAutoNum type="arabicPeriod"/>
            </a:pPr>
            <a:endParaRPr lang="en-US" altLang="zh-CN" dirty="0"/>
          </a:p>
          <a:p>
            <a:pPr marL="342900" indent="-342900">
              <a:buFont typeface="+mj-lt"/>
              <a:buAutoNum type="arabicPeriod"/>
            </a:pPr>
            <a:r>
              <a:rPr lang="en-US" b="1" dirty="0"/>
              <a:t>GPU </a:t>
            </a:r>
            <a:r>
              <a:rPr lang="zh-CN" altLang="en-US" b="1" dirty="0"/>
              <a:t>需求</a:t>
            </a:r>
            <a:endParaRPr lang="zh-CN" altLang="en-US" dirty="0"/>
          </a:p>
          <a:p>
            <a:pPr marL="800100" lvl="1" indent="-342900">
              <a:buFont typeface="Arial" panose="020B0604020202020204" pitchFamily="34" charset="0"/>
              <a:buChar char="•"/>
            </a:pPr>
            <a:r>
              <a:rPr lang="zh-CN" altLang="en-US" dirty="0"/>
              <a:t>使用 </a:t>
            </a:r>
            <a:r>
              <a:rPr lang="en-US" b="1" dirty="0"/>
              <a:t>NVIDIA A100 GPU</a:t>
            </a:r>
            <a:r>
              <a:rPr lang="en-US" dirty="0"/>
              <a:t>：</a:t>
            </a:r>
            <a:r>
              <a:rPr lang="zh-CN" altLang="en-US" dirty="0"/>
              <a:t>半精度 </a:t>
            </a:r>
            <a:r>
              <a:rPr lang="en-US" b="1" dirty="0"/>
              <a:t>FP16</a:t>
            </a:r>
            <a:r>
              <a:rPr lang="en-US" dirty="0"/>
              <a:t> </a:t>
            </a:r>
            <a:r>
              <a:rPr lang="zh-CN" altLang="en-US" dirty="0"/>
              <a:t>性能 </a:t>
            </a:r>
            <a:r>
              <a:rPr lang="en-US" altLang="zh-CN" b="1" dirty="0"/>
              <a:t>19.5 </a:t>
            </a:r>
            <a:r>
              <a:rPr lang="en-US" b="1" dirty="0"/>
              <a:t>TFLOPs</a:t>
            </a:r>
            <a:endParaRPr lang="en-US" dirty="0"/>
          </a:p>
          <a:p>
            <a:pPr marL="800100" lvl="1" indent="-342900">
              <a:buFont typeface="Arial" panose="020B0604020202020204" pitchFamily="34" charset="0"/>
              <a:buChar char="•"/>
            </a:pPr>
            <a:r>
              <a:rPr lang="zh-CN" altLang="en-US" dirty="0"/>
              <a:t>时间：</a:t>
            </a:r>
            <a:r>
              <a:rPr lang="en-US" altLang="zh-CN" b="1" dirty="0"/>
              <a:t>10 </a:t>
            </a:r>
            <a:r>
              <a:rPr lang="zh-CN" altLang="en-US" b="1" dirty="0"/>
              <a:t>天</a:t>
            </a:r>
            <a:r>
              <a:rPr lang="zh-CN" altLang="en-US" dirty="0"/>
              <a:t>（共 </a:t>
            </a:r>
            <a:r>
              <a:rPr lang="en-US" altLang="zh-CN" b="1" dirty="0"/>
              <a:t>86,400 </a:t>
            </a:r>
            <a:r>
              <a:rPr lang="zh-CN" altLang="en-US" b="1" dirty="0"/>
              <a:t>秒</a:t>
            </a:r>
            <a:r>
              <a:rPr lang="en-US" altLang="zh-CN" b="1" dirty="0"/>
              <a:t>/</a:t>
            </a:r>
            <a:r>
              <a:rPr lang="zh-CN" altLang="en-US" b="1" dirty="0"/>
              <a:t>天</a:t>
            </a:r>
            <a:r>
              <a:rPr lang="zh-CN" altLang="en-US" dirty="0"/>
              <a:t>）</a:t>
            </a:r>
          </a:p>
          <a:p>
            <a:pPr marL="800100" lvl="1" indent="-342900">
              <a:buFont typeface="Arial" panose="020B0604020202020204" pitchFamily="34" charset="0"/>
              <a:buChar char="•"/>
            </a:pPr>
            <a:r>
              <a:rPr lang="en-US" dirty="0"/>
              <a:t>GPU </a:t>
            </a:r>
            <a:r>
              <a:rPr lang="zh-CN" altLang="en-US" dirty="0"/>
              <a:t>数量计算公式</a:t>
            </a:r>
          </a:p>
          <a:p>
            <a:pPr>
              <a:buFont typeface="Arial" panose="020B0604020202020204" pitchFamily="34" charset="0"/>
              <a:buChar char="•"/>
            </a:pPr>
            <a:endParaRPr lang="en-US" altLang="zh-CN" dirty="0"/>
          </a:p>
          <a:p>
            <a:pPr>
              <a:buFont typeface="Arial" panose="020B0604020202020204" pitchFamily="34" charset="0"/>
              <a:buChar char="•"/>
            </a:pPr>
            <a:endParaRPr lang="en-US" altLang="zh-CN" dirty="0"/>
          </a:p>
          <a:p>
            <a:pPr>
              <a:buFont typeface="Arial" panose="020B0604020202020204" pitchFamily="34" charset="0"/>
              <a:buChar char="•"/>
            </a:pPr>
            <a:endParaRPr lang="zh-CN" altLang="en-US" dirty="0"/>
          </a:p>
        </p:txBody>
      </p:sp>
      <p:pic>
        <p:nvPicPr>
          <p:cNvPr id="34" name="Picture 33">
            <a:extLst>
              <a:ext uri="{FF2B5EF4-FFF2-40B4-BE49-F238E27FC236}">
                <a16:creationId xmlns:a16="http://schemas.microsoft.com/office/drawing/2014/main" id="{F074D164-2C1F-E749-7F55-73A5F8AC78E0}"/>
              </a:ext>
            </a:extLst>
          </p:cNvPr>
          <p:cNvPicPr>
            <a:picLocks noChangeAspect="1"/>
          </p:cNvPicPr>
          <p:nvPr/>
        </p:nvPicPr>
        <p:blipFill>
          <a:blip r:embed="rId3"/>
          <a:stretch>
            <a:fillRect/>
          </a:stretch>
        </p:blipFill>
        <p:spPr>
          <a:xfrm>
            <a:off x="6175669" y="3386548"/>
            <a:ext cx="4038950" cy="533446"/>
          </a:xfrm>
          <a:prstGeom prst="rect">
            <a:avLst/>
          </a:prstGeom>
        </p:spPr>
      </p:pic>
      <p:pic>
        <p:nvPicPr>
          <p:cNvPr id="36" name="Picture 35">
            <a:extLst>
              <a:ext uri="{FF2B5EF4-FFF2-40B4-BE49-F238E27FC236}">
                <a16:creationId xmlns:a16="http://schemas.microsoft.com/office/drawing/2014/main" id="{A72DC163-F4AA-8570-98D2-37E6B5E4F53C}"/>
              </a:ext>
            </a:extLst>
          </p:cNvPr>
          <p:cNvPicPr>
            <a:picLocks noChangeAspect="1"/>
          </p:cNvPicPr>
          <p:nvPr/>
        </p:nvPicPr>
        <p:blipFill>
          <a:blip r:embed="rId4"/>
          <a:stretch>
            <a:fillRect/>
          </a:stretch>
        </p:blipFill>
        <p:spPr>
          <a:xfrm>
            <a:off x="6096000" y="5400232"/>
            <a:ext cx="3734124" cy="579170"/>
          </a:xfrm>
          <a:prstGeom prst="rect">
            <a:avLst/>
          </a:prstGeom>
        </p:spPr>
      </p:pic>
      <p:sp>
        <p:nvSpPr>
          <p:cNvPr id="5" name="标题 1">
            <a:extLst>
              <a:ext uri="{FF2B5EF4-FFF2-40B4-BE49-F238E27FC236}">
                <a16:creationId xmlns:a16="http://schemas.microsoft.com/office/drawing/2014/main" id="{A2B2FBAE-DB7C-3AD1-CEFF-A76C30AEE2C3}"/>
              </a:ext>
            </a:extLst>
          </p:cNvPr>
          <p:cNvSpPr txBox="1">
            <a:spLocks/>
          </p:cNvSpPr>
          <p:nvPr/>
        </p:nvSpPr>
        <p:spPr>
          <a:xfrm>
            <a:off x="493106" y="246678"/>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13.4.2 </a:t>
            </a:r>
            <a:r>
              <a:rPr lang="zh-CN" altLang="en-US" dirty="0">
                <a:latin typeface="微软雅黑" panose="020B0503020204020204" charset="-122"/>
                <a:ea typeface="微软雅黑" panose="020B0503020204020204" charset="-122"/>
              </a:rPr>
              <a:t>计算成本高昂</a:t>
            </a:r>
            <a:endParaRPr kumimoji="1" lang="zh-CN" altLang="en-US" dirty="0"/>
          </a:p>
        </p:txBody>
      </p:sp>
    </p:spTree>
    <p:extLst>
      <p:ext uri="{BB962C8B-B14F-4D97-AF65-F5344CB8AC3E}">
        <p14:creationId xmlns:p14="http://schemas.microsoft.com/office/powerpoint/2010/main" val="39410707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Free Warning, Download Free Warning png images, Free ClipArts on Clipart  Library">
            <a:extLst>
              <a:ext uri="{FF2B5EF4-FFF2-40B4-BE49-F238E27FC236}">
                <a16:creationId xmlns:a16="http://schemas.microsoft.com/office/drawing/2014/main" id="{D9E5A94A-3CAD-0DB2-1C10-BB8BD772B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4779" y="4342443"/>
            <a:ext cx="2705100" cy="1685925"/>
          </a:xfrm>
          <a:prstGeom prst="rect">
            <a:avLst/>
          </a:prstGeom>
          <a:noFill/>
          <a:extLst>
            <a:ext uri="{909E8E84-426E-40DD-AFC4-6F175D3DCCD1}">
              <a14:hiddenFill xmlns:a14="http://schemas.microsoft.com/office/drawing/2010/main">
                <a:solidFill>
                  <a:srgbClr val="FFFFFF"/>
                </a:solidFill>
              </a14:hiddenFill>
            </a:ext>
          </a:extLst>
        </p:spPr>
      </p:pic>
      <p:sp>
        <p:nvSpPr>
          <p:cNvPr id="3" name="内容占位符 2">
            <a:extLst>
              <a:ext uri="{FF2B5EF4-FFF2-40B4-BE49-F238E27FC236}">
                <a16:creationId xmlns:a16="http://schemas.microsoft.com/office/drawing/2014/main" id="{0AF8EC51-FB09-9346-B520-87E71AAB9962}"/>
              </a:ext>
            </a:extLst>
          </p:cNvPr>
          <p:cNvSpPr>
            <a:spLocks noGrp="1"/>
          </p:cNvSpPr>
          <p:nvPr>
            <p:ph idx="1"/>
          </p:nvPr>
        </p:nvSpPr>
        <p:spPr>
          <a:xfrm>
            <a:off x="486480" y="1168183"/>
            <a:ext cx="10969200" cy="1463699"/>
          </a:xfrm>
        </p:spPr>
        <p:txBody>
          <a:bodyPr>
            <a:noAutofit/>
          </a:bodyPr>
          <a:lstStyle/>
          <a:p>
            <a:r>
              <a:rPr lang="zh-CN" altLang="en-US" sz="2600" b="1" dirty="0">
                <a:solidFill>
                  <a:schemeClr val="tx1">
                    <a:lumMod val="95000"/>
                    <a:lumOff val="5000"/>
                  </a:schemeClr>
                </a:solidFill>
                <a:latin typeface="+mn-ea"/>
              </a:rPr>
              <a:t>大型模型的计算成本非常</a:t>
            </a:r>
            <a:r>
              <a:rPr lang="zh-CN" altLang="en-US" sz="2600" b="1" dirty="0">
                <a:solidFill>
                  <a:srgbClr val="FF0000"/>
                </a:solidFill>
                <a:latin typeface="+mn-ea"/>
              </a:rPr>
              <a:t>高</a:t>
            </a:r>
            <a:r>
              <a:rPr lang="zh-CN" altLang="en-US" sz="2600" b="1" dirty="0">
                <a:solidFill>
                  <a:schemeClr val="tx1">
                    <a:lumMod val="95000"/>
                    <a:lumOff val="5000"/>
                  </a:schemeClr>
                </a:solidFill>
                <a:latin typeface="+mn-ea"/>
              </a:rPr>
              <a:t>，主要包括硬件成本、能源成本、数据存储成本和人力成本。</a:t>
            </a:r>
            <a:endParaRPr lang="en-US" altLang="zh-CN" sz="2600" b="1" dirty="0">
              <a:solidFill>
                <a:schemeClr val="tx1">
                  <a:lumMod val="95000"/>
                  <a:lumOff val="5000"/>
                </a:schemeClr>
              </a:solidFill>
              <a:latin typeface="+mn-ea"/>
            </a:endParaRPr>
          </a:p>
        </p:txBody>
      </p:sp>
      <p:sp>
        <p:nvSpPr>
          <p:cNvPr id="4" name="Speech Bubble: Rectangle with Corners Rounded 3">
            <a:extLst>
              <a:ext uri="{FF2B5EF4-FFF2-40B4-BE49-F238E27FC236}">
                <a16:creationId xmlns:a16="http://schemas.microsoft.com/office/drawing/2014/main" id="{ECDF6FDB-BFF7-A9BA-6439-BAFC9C789118}"/>
              </a:ext>
            </a:extLst>
          </p:cNvPr>
          <p:cNvSpPr/>
          <p:nvPr/>
        </p:nvSpPr>
        <p:spPr>
          <a:xfrm>
            <a:off x="166978" y="2421693"/>
            <a:ext cx="4277801" cy="2305878"/>
          </a:xfrm>
          <a:prstGeom prst="wedgeRoundRect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rPr>
              <a:t>假设用</a:t>
            </a:r>
            <a:r>
              <a:rPr lang="en-US" altLang="zh-CN" sz="2400" dirty="0">
                <a:solidFill>
                  <a:schemeClr val="tx1"/>
                </a:solidFill>
              </a:rPr>
              <a:t>1PB </a:t>
            </a:r>
            <a:r>
              <a:rPr lang="zh-CN" altLang="en-US" sz="2400" dirty="0">
                <a:solidFill>
                  <a:schemeClr val="tx1"/>
                </a:solidFill>
              </a:rPr>
              <a:t>数据训练一个千亿规模的大模型（</a:t>
            </a:r>
            <a:r>
              <a:rPr lang="en-US" altLang="zh-CN" sz="2400" dirty="0">
                <a:solidFill>
                  <a:schemeClr val="tx1"/>
                </a:solidFill>
              </a:rPr>
              <a:t>GPT-3</a:t>
            </a:r>
            <a:r>
              <a:rPr lang="zh-CN" altLang="en-US" sz="2400" dirty="0">
                <a:solidFill>
                  <a:schemeClr val="tx1"/>
                </a:solidFill>
              </a:rPr>
              <a:t>），并要求训练一次且在</a:t>
            </a:r>
            <a:r>
              <a:rPr lang="en-US" altLang="zh-CN" sz="2400" dirty="0">
                <a:solidFill>
                  <a:schemeClr val="tx1"/>
                </a:solidFill>
              </a:rPr>
              <a:t>10 </a:t>
            </a:r>
            <a:r>
              <a:rPr lang="zh-CN" altLang="en-US" sz="2400" dirty="0">
                <a:solidFill>
                  <a:schemeClr val="tx1"/>
                </a:solidFill>
              </a:rPr>
              <a:t>天内完成，需要消耗多少算力</a:t>
            </a:r>
            <a:r>
              <a:rPr lang="en-US" altLang="zh-CN" sz="2400" dirty="0">
                <a:solidFill>
                  <a:schemeClr val="tx1"/>
                </a:solidFill>
              </a:rPr>
              <a:t>? </a:t>
            </a:r>
            <a:endParaRPr lang="en-US" sz="2400" dirty="0">
              <a:solidFill>
                <a:schemeClr val="tx1"/>
              </a:solidFill>
            </a:endParaRPr>
          </a:p>
        </p:txBody>
      </p:sp>
      <p:sp>
        <p:nvSpPr>
          <p:cNvPr id="32" name="TextBox 31">
            <a:extLst>
              <a:ext uri="{FF2B5EF4-FFF2-40B4-BE49-F238E27FC236}">
                <a16:creationId xmlns:a16="http://schemas.microsoft.com/office/drawing/2014/main" id="{32A27A76-C3FC-E3F7-63F4-01BA4839B44B}"/>
              </a:ext>
            </a:extLst>
          </p:cNvPr>
          <p:cNvSpPr txBox="1"/>
          <p:nvPr/>
        </p:nvSpPr>
        <p:spPr>
          <a:xfrm>
            <a:off x="4764281" y="2457995"/>
            <a:ext cx="7217796" cy="2308324"/>
          </a:xfrm>
          <a:prstGeom prst="rect">
            <a:avLst/>
          </a:prstGeom>
          <a:noFill/>
        </p:spPr>
        <p:txBody>
          <a:bodyPr wrap="square">
            <a:spAutoFit/>
          </a:bodyPr>
          <a:lstStyle/>
          <a:p>
            <a:r>
              <a:rPr lang="en-US" altLang="zh-CN" b="1" dirty="0"/>
              <a:t>3.  </a:t>
            </a:r>
            <a:r>
              <a:rPr lang="zh-CN" altLang="en-US" b="1" dirty="0"/>
              <a:t>成本估算</a:t>
            </a:r>
            <a:endParaRPr lang="zh-CN" altLang="en-US" dirty="0"/>
          </a:p>
          <a:p>
            <a:pPr marL="800100" lvl="1" indent="-342900">
              <a:buFont typeface="Arial" panose="020B0604020202020204" pitchFamily="34" charset="0"/>
              <a:buChar char="•"/>
            </a:pPr>
            <a:r>
              <a:rPr lang="zh-CN" altLang="en-US" dirty="0"/>
              <a:t>单个 </a:t>
            </a:r>
            <a:r>
              <a:rPr lang="en-US" altLang="zh-CN" dirty="0"/>
              <a:t>NVIDIA A100 GPU </a:t>
            </a:r>
            <a:r>
              <a:rPr lang="zh-CN" altLang="en-US" dirty="0"/>
              <a:t>市场价格：</a:t>
            </a:r>
            <a:endParaRPr lang="en-US" altLang="zh-CN" dirty="0"/>
          </a:p>
          <a:p>
            <a:pPr lvl="2"/>
            <a:r>
              <a:rPr lang="en-US" altLang="zh-CN" b="1" dirty="0"/>
              <a:t>$15,000 </a:t>
            </a:r>
            <a:r>
              <a:rPr lang="zh-CN" altLang="en-US" b="1" dirty="0"/>
              <a:t>美元</a:t>
            </a:r>
            <a:r>
              <a:rPr lang="zh-CN" altLang="en-US" dirty="0"/>
              <a:t>（约 </a:t>
            </a:r>
            <a:r>
              <a:rPr lang="en-US" altLang="zh-CN" b="1" dirty="0"/>
              <a:t>¥108,000 </a:t>
            </a:r>
            <a:r>
              <a:rPr lang="zh-CN" altLang="en-US" b="1" dirty="0"/>
              <a:t>人民币</a:t>
            </a:r>
            <a:r>
              <a:rPr lang="zh-CN" altLang="en-US" dirty="0"/>
              <a:t>）</a:t>
            </a:r>
            <a:endParaRPr lang="en-US" altLang="zh-CN" dirty="0"/>
          </a:p>
          <a:p>
            <a:pPr lvl="2"/>
            <a:endParaRPr lang="zh-CN" altLang="en-US" dirty="0"/>
          </a:p>
          <a:p>
            <a:pPr marL="800100" lvl="1" indent="-342900">
              <a:buFont typeface="Arial" panose="020B0604020202020204" pitchFamily="34" charset="0"/>
              <a:buChar char="•"/>
            </a:pPr>
            <a:r>
              <a:rPr lang="zh-CN" altLang="en-US" dirty="0"/>
              <a:t>计算总成本： </a:t>
            </a:r>
            <a:endParaRPr lang="en-US" altLang="zh-CN" dirty="0"/>
          </a:p>
          <a:p>
            <a:pPr lvl="2"/>
            <a:r>
              <a:rPr lang="zh-CN" altLang="en-US" b="1" dirty="0"/>
              <a:t>总成本</a:t>
            </a:r>
            <a:r>
              <a:rPr lang="en-US" altLang="zh-CN" b="1" dirty="0"/>
              <a:t>=10,830×15,000 USD≈1.62</a:t>
            </a:r>
            <a:r>
              <a:rPr lang="zh-CN" altLang="en-US" b="1" dirty="0"/>
              <a:t>亿 </a:t>
            </a:r>
            <a:r>
              <a:rPr lang="en-US" altLang="zh-CN" b="1" dirty="0"/>
              <a:t>USD</a:t>
            </a:r>
          </a:p>
          <a:p>
            <a:pPr>
              <a:buFont typeface="Arial" panose="020B0604020202020204" pitchFamily="34" charset="0"/>
              <a:buChar char="•"/>
            </a:pPr>
            <a:endParaRPr lang="en-US" altLang="zh-CN" dirty="0"/>
          </a:p>
          <a:p>
            <a:pPr>
              <a:buFont typeface="Arial" panose="020B0604020202020204" pitchFamily="34" charset="0"/>
              <a:buChar char="•"/>
            </a:pPr>
            <a:endParaRPr lang="zh-CN" altLang="en-US" dirty="0"/>
          </a:p>
        </p:txBody>
      </p:sp>
      <p:sp>
        <p:nvSpPr>
          <p:cNvPr id="11" name="TextBox 10">
            <a:extLst>
              <a:ext uri="{FF2B5EF4-FFF2-40B4-BE49-F238E27FC236}">
                <a16:creationId xmlns:a16="http://schemas.microsoft.com/office/drawing/2014/main" id="{A0F552D9-03BB-FA2F-8C9A-561889EEF44E}"/>
              </a:ext>
            </a:extLst>
          </p:cNvPr>
          <p:cNvSpPr txBox="1"/>
          <p:nvPr/>
        </p:nvSpPr>
        <p:spPr>
          <a:xfrm>
            <a:off x="5013295" y="5693644"/>
            <a:ext cx="5569889" cy="523220"/>
          </a:xfrm>
          <a:prstGeom prst="rect">
            <a:avLst/>
          </a:prstGeom>
          <a:noFill/>
        </p:spPr>
        <p:txBody>
          <a:bodyPr wrap="square">
            <a:spAutoFit/>
          </a:bodyPr>
          <a:lstStyle/>
          <a:p>
            <a:pPr algn="ctr"/>
            <a:r>
              <a:rPr lang="zh-CN" altLang="en-US" sz="2800" b="1" i="1" dirty="0">
                <a:solidFill>
                  <a:srgbClr val="C00000"/>
                </a:solidFill>
                <a:latin typeface="Arial Black" panose="020B0A04020102020204" pitchFamily="34" charset="0"/>
              </a:rPr>
              <a:t>千亿参数模型的训练成本极高</a:t>
            </a:r>
            <a:r>
              <a:rPr lang="en-US" altLang="zh-CN" sz="2800" b="1" i="1" dirty="0">
                <a:solidFill>
                  <a:srgbClr val="C00000"/>
                </a:solidFill>
                <a:latin typeface="Arial Black" panose="020B0A04020102020204" pitchFamily="34" charset="0"/>
              </a:rPr>
              <a:t>!!!</a:t>
            </a:r>
            <a:endParaRPr lang="zh-CN" altLang="en-US" sz="2800" b="1" i="1" dirty="0">
              <a:solidFill>
                <a:srgbClr val="C00000"/>
              </a:solidFill>
              <a:latin typeface="Arial Black" panose="020B0A04020102020204" pitchFamily="34" charset="0"/>
            </a:endParaRPr>
          </a:p>
        </p:txBody>
      </p:sp>
      <p:sp>
        <p:nvSpPr>
          <p:cNvPr id="7" name="标题 1">
            <a:extLst>
              <a:ext uri="{FF2B5EF4-FFF2-40B4-BE49-F238E27FC236}">
                <a16:creationId xmlns:a16="http://schemas.microsoft.com/office/drawing/2014/main" id="{BA18DE57-D428-3B24-BAA1-BCCEB1DE94E2}"/>
              </a:ext>
            </a:extLst>
          </p:cNvPr>
          <p:cNvSpPr txBox="1">
            <a:spLocks/>
          </p:cNvSpPr>
          <p:nvPr/>
        </p:nvSpPr>
        <p:spPr>
          <a:xfrm>
            <a:off x="493106" y="246678"/>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13.4.2 </a:t>
            </a:r>
            <a:r>
              <a:rPr lang="zh-CN" altLang="en-US" dirty="0">
                <a:latin typeface="微软雅黑" panose="020B0503020204020204" charset="-122"/>
                <a:ea typeface="微软雅黑" panose="020B0503020204020204" charset="-122"/>
              </a:rPr>
              <a:t>计算成本高昂</a:t>
            </a:r>
            <a:endParaRPr kumimoji="1" lang="zh-CN" altLang="en-US" dirty="0"/>
          </a:p>
        </p:txBody>
      </p:sp>
    </p:spTree>
    <p:extLst>
      <p:ext uri="{BB962C8B-B14F-4D97-AF65-F5344CB8AC3E}">
        <p14:creationId xmlns:p14="http://schemas.microsoft.com/office/powerpoint/2010/main" val="12223044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2">
            <a:extLst>
              <a:ext uri="{FF2B5EF4-FFF2-40B4-BE49-F238E27FC236}">
                <a16:creationId xmlns:a16="http://schemas.microsoft.com/office/drawing/2014/main" id="{813C0D15-0360-3A1F-9122-C6CA6DA27241}"/>
              </a:ext>
            </a:extLst>
          </p:cNvPr>
          <p:cNvSpPr>
            <a:spLocks noGrp="1"/>
          </p:cNvSpPr>
          <p:nvPr>
            <p:ph idx="1"/>
          </p:nvPr>
        </p:nvSpPr>
        <p:spPr>
          <a:xfrm>
            <a:off x="552356" y="1283930"/>
            <a:ext cx="11030044" cy="5269270"/>
          </a:xfrm>
          <a:solidFill>
            <a:schemeClr val="accent1">
              <a:lumMod val="20000"/>
              <a:lumOff val="80000"/>
            </a:schemeClr>
          </a:solidFill>
        </p:spPr>
        <p:txBody>
          <a:bodyPr>
            <a:normAutofit fontScale="77500" lnSpcReduction="20000"/>
          </a:bodyPr>
          <a:lstStyle/>
          <a:p>
            <a:r>
              <a:rPr kumimoji="1" lang="zh-CN" altLang="en-US" sz="2400" b="1" dirty="0">
                <a:solidFill>
                  <a:schemeClr val="tx1">
                    <a:lumMod val="95000"/>
                    <a:lumOff val="5000"/>
                  </a:schemeClr>
                </a:solidFill>
                <a:latin typeface="+mn-ea"/>
              </a:rPr>
              <a:t>时效性差</a:t>
            </a:r>
            <a:endParaRPr kumimoji="1" lang="en-US" altLang="zh-CN" sz="2400" b="1" dirty="0">
              <a:solidFill>
                <a:schemeClr val="tx1">
                  <a:lumMod val="95000"/>
                  <a:lumOff val="5000"/>
                </a:schemeClr>
              </a:solidFill>
              <a:latin typeface="+mn-ea"/>
            </a:endParaRPr>
          </a:p>
          <a:p>
            <a:pPr lvl="1"/>
            <a:r>
              <a:rPr kumimoji="1" lang="zh-CN" altLang="en-US" sz="2200" dirty="0">
                <a:solidFill>
                  <a:schemeClr val="tx1">
                    <a:lumMod val="95000"/>
                    <a:lumOff val="5000"/>
                  </a:schemeClr>
                </a:solidFill>
                <a:latin typeface="+mn-ea"/>
              </a:rPr>
              <a:t>归根结底是训练数据集时效性的问题</a:t>
            </a:r>
            <a:endParaRPr kumimoji="1" lang="en-US" altLang="zh-CN" sz="2200" dirty="0">
              <a:solidFill>
                <a:schemeClr val="tx1">
                  <a:lumMod val="95000"/>
                  <a:lumOff val="5000"/>
                </a:schemeClr>
              </a:solidFill>
              <a:latin typeface="+mn-ea"/>
            </a:endParaRPr>
          </a:p>
          <a:p>
            <a:pPr lvl="1"/>
            <a:r>
              <a:rPr kumimoji="1" lang="zh-CN" altLang="en-US" sz="2200" dirty="0">
                <a:solidFill>
                  <a:schemeClr val="tx1">
                    <a:lumMod val="95000"/>
                    <a:lumOff val="5000"/>
                  </a:schemeClr>
                </a:solidFill>
                <a:latin typeface="+mn-ea"/>
              </a:rPr>
              <a:t>括更新训练数据集、迁移学习、结合其他技术以及建立用户反馈和改进机制</a:t>
            </a:r>
            <a:endParaRPr kumimoji="1" lang="en-US" altLang="zh-CN" sz="2200" dirty="0">
              <a:solidFill>
                <a:schemeClr val="tx1">
                  <a:lumMod val="95000"/>
                  <a:lumOff val="5000"/>
                </a:schemeClr>
              </a:solidFill>
              <a:latin typeface="+mn-ea"/>
            </a:endParaRPr>
          </a:p>
          <a:p>
            <a:pPr lvl="1"/>
            <a:endParaRPr kumimoji="1" lang="en-US" altLang="zh-CN" sz="2200" dirty="0">
              <a:solidFill>
                <a:schemeClr val="tx1">
                  <a:lumMod val="95000"/>
                  <a:lumOff val="5000"/>
                </a:schemeClr>
              </a:solidFill>
              <a:latin typeface="+mn-ea"/>
            </a:endParaRPr>
          </a:p>
          <a:p>
            <a:r>
              <a:rPr kumimoji="1" lang="zh-CN" altLang="en-US" sz="2400" b="1" dirty="0">
                <a:solidFill>
                  <a:schemeClr val="tx1">
                    <a:lumMod val="95000"/>
                    <a:lumOff val="5000"/>
                  </a:schemeClr>
                </a:solidFill>
                <a:latin typeface="+mn-ea"/>
              </a:rPr>
              <a:t>专业领域表现欠佳</a:t>
            </a:r>
            <a:endParaRPr kumimoji="1" lang="en-US" altLang="zh-CN" sz="2400" b="1" dirty="0">
              <a:solidFill>
                <a:schemeClr val="tx1">
                  <a:lumMod val="95000"/>
                  <a:lumOff val="5000"/>
                </a:schemeClr>
              </a:solidFill>
              <a:latin typeface="+mn-ea"/>
            </a:endParaRPr>
          </a:p>
          <a:p>
            <a:pPr lvl="1"/>
            <a:r>
              <a:rPr kumimoji="1" lang="zh-CN" altLang="en-US" sz="2200" dirty="0">
                <a:solidFill>
                  <a:schemeClr val="tx1">
                    <a:lumMod val="95000"/>
                    <a:lumOff val="5000"/>
                  </a:schemeClr>
                </a:solidFill>
                <a:latin typeface="+mn-ea"/>
              </a:rPr>
              <a:t>作为</a:t>
            </a:r>
            <a:r>
              <a:rPr kumimoji="1" lang="en-US" altLang="zh-CN" sz="2200" dirty="0">
                <a:solidFill>
                  <a:schemeClr val="tx1">
                    <a:lumMod val="95000"/>
                    <a:lumOff val="5000"/>
                  </a:schemeClr>
                </a:solidFill>
                <a:latin typeface="+mn-ea"/>
              </a:rPr>
              <a:t>AGI</a:t>
            </a:r>
            <a:r>
              <a:rPr kumimoji="1" lang="zh-CN" altLang="en-US" sz="2200" dirty="0">
                <a:solidFill>
                  <a:schemeClr val="tx1">
                    <a:lumMod val="95000"/>
                    <a:lumOff val="5000"/>
                  </a:schemeClr>
                </a:solidFill>
                <a:latin typeface="+mn-ea"/>
              </a:rPr>
              <a:t>的成果，</a:t>
            </a:r>
            <a:r>
              <a:rPr kumimoji="1" lang="en-US" altLang="zh-CN" sz="2200" dirty="0">
                <a:solidFill>
                  <a:schemeClr val="tx1">
                    <a:lumMod val="95000"/>
                    <a:lumOff val="5000"/>
                  </a:schemeClr>
                </a:solidFill>
                <a:latin typeface="+mn-ea"/>
              </a:rPr>
              <a:t>LLM</a:t>
            </a:r>
            <a:r>
              <a:rPr kumimoji="1" lang="zh-CN" altLang="en-US" sz="2200" dirty="0">
                <a:solidFill>
                  <a:schemeClr val="tx1">
                    <a:lumMod val="95000"/>
                    <a:lumOff val="5000"/>
                  </a:schemeClr>
                </a:solidFill>
                <a:latin typeface="+mn-ea"/>
              </a:rPr>
              <a:t>的通用性既是优点也是缺点。</a:t>
            </a:r>
            <a:endParaRPr kumimoji="1" lang="en-US" altLang="zh-CN" sz="2200" dirty="0">
              <a:solidFill>
                <a:schemeClr val="tx1">
                  <a:lumMod val="95000"/>
                  <a:lumOff val="5000"/>
                </a:schemeClr>
              </a:solidFill>
              <a:latin typeface="+mn-ea"/>
            </a:endParaRPr>
          </a:p>
          <a:p>
            <a:pPr lvl="1"/>
            <a:r>
              <a:rPr kumimoji="1" lang="zh-CN" altLang="en-US" sz="2200" dirty="0">
                <a:solidFill>
                  <a:schemeClr val="tx1">
                    <a:lumMod val="95000"/>
                    <a:lumOff val="5000"/>
                  </a:schemeClr>
                </a:solidFill>
                <a:latin typeface="+mn-ea"/>
              </a:rPr>
              <a:t>由于数据集的多样性，</a:t>
            </a:r>
            <a:r>
              <a:rPr kumimoji="1" lang="en-US" altLang="zh-CN" sz="2200" dirty="0">
                <a:solidFill>
                  <a:schemeClr val="tx1">
                    <a:lumMod val="95000"/>
                    <a:lumOff val="5000"/>
                  </a:schemeClr>
                </a:solidFill>
                <a:latin typeface="+mn-ea"/>
              </a:rPr>
              <a:t>LLMs</a:t>
            </a:r>
            <a:r>
              <a:rPr kumimoji="1" lang="zh-CN" altLang="en-US" sz="2200" dirty="0">
                <a:solidFill>
                  <a:schemeClr val="tx1">
                    <a:lumMod val="95000"/>
                    <a:lumOff val="5000"/>
                  </a:schemeClr>
                </a:solidFill>
                <a:latin typeface="+mn-ea"/>
              </a:rPr>
              <a:t>能够更好地应对不同提问者的各种问题；</a:t>
            </a:r>
            <a:endParaRPr kumimoji="1" lang="en-US" altLang="zh-CN" sz="2200" dirty="0">
              <a:solidFill>
                <a:schemeClr val="tx1">
                  <a:lumMod val="95000"/>
                  <a:lumOff val="5000"/>
                </a:schemeClr>
              </a:solidFill>
              <a:latin typeface="+mn-ea"/>
            </a:endParaRPr>
          </a:p>
          <a:p>
            <a:pPr lvl="1"/>
            <a:r>
              <a:rPr kumimoji="1" lang="zh-CN" altLang="en-US" sz="2200" dirty="0">
                <a:solidFill>
                  <a:schemeClr val="tx1">
                    <a:lumMod val="95000"/>
                    <a:lumOff val="5000"/>
                  </a:schemeClr>
                </a:solidFill>
                <a:latin typeface="+mn-ea"/>
              </a:rPr>
              <a:t>缺点在于，为了保证</a:t>
            </a:r>
            <a:r>
              <a:rPr kumimoji="1" lang="en-US" altLang="zh-CN" sz="2200" dirty="0">
                <a:solidFill>
                  <a:schemeClr val="tx1">
                    <a:lumMod val="95000"/>
                    <a:lumOff val="5000"/>
                  </a:schemeClr>
                </a:solidFill>
                <a:latin typeface="+mn-ea"/>
              </a:rPr>
              <a:t>LLMs</a:t>
            </a:r>
            <a:r>
              <a:rPr kumimoji="1" lang="zh-CN" altLang="en-US" sz="2200" dirty="0">
                <a:solidFill>
                  <a:schemeClr val="tx1">
                    <a:lumMod val="95000"/>
                    <a:lumOff val="5000"/>
                  </a:schemeClr>
                </a:solidFill>
                <a:latin typeface="+mn-ea"/>
              </a:rPr>
              <a:t>的通用性，训练者必须确保训练数据集涵盖足够的通用数据，而对于特定领域的专业数据，则需要相对较少。</a:t>
            </a:r>
            <a:endParaRPr kumimoji="1" lang="en-US" altLang="zh-CN" sz="2200" dirty="0">
              <a:solidFill>
                <a:schemeClr val="tx1">
                  <a:lumMod val="95000"/>
                  <a:lumOff val="5000"/>
                </a:schemeClr>
              </a:solidFill>
              <a:latin typeface="+mn-ea"/>
            </a:endParaRPr>
          </a:p>
          <a:p>
            <a:pPr lvl="1"/>
            <a:endParaRPr kumimoji="1" lang="en-US" altLang="zh-CN" sz="2200" dirty="0">
              <a:solidFill>
                <a:schemeClr val="tx1">
                  <a:lumMod val="95000"/>
                  <a:lumOff val="5000"/>
                </a:schemeClr>
              </a:solidFill>
              <a:latin typeface="+mn-ea"/>
            </a:endParaRPr>
          </a:p>
          <a:p>
            <a:r>
              <a:rPr kumimoji="1" lang="zh-CN" altLang="en-US" sz="2400" b="1" dirty="0">
                <a:solidFill>
                  <a:schemeClr val="tx1">
                    <a:lumMod val="95000"/>
                    <a:lumOff val="5000"/>
                  </a:schemeClr>
                </a:solidFill>
                <a:latin typeface="+mn-ea"/>
              </a:rPr>
              <a:t>输出不稳定</a:t>
            </a:r>
            <a:endParaRPr kumimoji="1" lang="en-US" altLang="zh-CN" sz="2400" b="1" dirty="0">
              <a:solidFill>
                <a:schemeClr val="tx1">
                  <a:lumMod val="95000"/>
                  <a:lumOff val="5000"/>
                </a:schemeClr>
              </a:solidFill>
              <a:latin typeface="+mn-ea"/>
            </a:endParaRPr>
          </a:p>
          <a:p>
            <a:pPr lvl="1"/>
            <a:r>
              <a:rPr kumimoji="1" lang="zh-CN" altLang="en-US" sz="2200" dirty="0">
                <a:solidFill>
                  <a:schemeClr val="tx1">
                    <a:lumMod val="95000"/>
                    <a:lumOff val="5000"/>
                  </a:schemeClr>
                </a:solidFill>
                <a:latin typeface="+mn-ea"/>
              </a:rPr>
              <a:t>由于</a:t>
            </a:r>
            <a:r>
              <a:rPr kumimoji="1" lang="en-US" altLang="zh-CN" sz="2200" dirty="0">
                <a:solidFill>
                  <a:schemeClr val="tx1">
                    <a:lumMod val="95000"/>
                    <a:lumOff val="5000"/>
                  </a:schemeClr>
                </a:solidFill>
                <a:latin typeface="+mn-ea"/>
              </a:rPr>
              <a:t>LLM</a:t>
            </a:r>
            <a:r>
              <a:rPr kumimoji="1" lang="zh-CN" altLang="en-US" sz="2200" dirty="0">
                <a:solidFill>
                  <a:schemeClr val="tx1">
                    <a:lumMod val="95000"/>
                    <a:lumOff val="5000"/>
                  </a:schemeClr>
                </a:solidFill>
                <a:latin typeface="+mn-ea"/>
              </a:rPr>
              <a:t>每次采样和分析的过程可能略有不同，因此对于相同的用户输入，</a:t>
            </a:r>
            <a:r>
              <a:rPr kumimoji="1" lang="en-US" altLang="zh-CN" sz="2200" dirty="0">
                <a:solidFill>
                  <a:schemeClr val="tx1">
                    <a:lumMod val="95000"/>
                    <a:lumOff val="5000"/>
                  </a:schemeClr>
                </a:solidFill>
                <a:latin typeface="+mn-ea"/>
              </a:rPr>
              <a:t>LLMs</a:t>
            </a:r>
            <a:r>
              <a:rPr kumimoji="1" lang="zh-CN" altLang="en-US" sz="2200" dirty="0">
                <a:solidFill>
                  <a:schemeClr val="tx1">
                    <a:lumMod val="95000"/>
                    <a:lumOff val="5000"/>
                  </a:schemeClr>
                </a:solidFill>
                <a:latin typeface="+mn-ea"/>
              </a:rPr>
              <a:t>每次给出的回答可能会有细微的差异，导致生成文本的稳定性较差</a:t>
            </a:r>
            <a:endParaRPr kumimoji="1" lang="en-US" altLang="zh-CN" sz="2200" dirty="0">
              <a:solidFill>
                <a:schemeClr val="tx1">
                  <a:lumMod val="95000"/>
                  <a:lumOff val="5000"/>
                </a:schemeClr>
              </a:solidFill>
              <a:latin typeface="+mn-ea"/>
            </a:endParaRPr>
          </a:p>
          <a:p>
            <a:pPr lvl="1"/>
            <a:r>
              <a:rPr kumimoji="1" lang="zh-CN" altLang="en-US" sz="2200" dirty="0">
                <a:solidFill>
                  <a:schemeClr val="tx1">
                    <a:lumMod val="95000"/>
                    <a:lumOff val="5000"/>
                  </a:schemeClr>
                </a:solidFill>
                <a:latin typeface="+mn-ea"/>
              </a:rPr>
              <a:t>该特性使得</a:t>
            </a:r>
            <a:r>
              <a:rPr kumimoji="1" lang="en-US" altLang="zh-CN" sz="2200" dirty="0">
                <a:solidFill>
                  <a:schemeClr val="tx1">
                    <a:lumMod val="95000"/>
                    <a:lumOff val="5000"/>
                  </a:schemeClr>
                </a:solidFill>
                <a:latin typeface="+mn-ea"/>
              </a:rPr>
              <a:t>LLMs</a:t>
            </a:r>
            <a:r>
              <a:rPr kumimoji="1" lang="zh-CN" altLang="en-US" sz="2200" dirty="0">
                <a:solidFill>
                  <a:schemeClr val="tx1">
                    <a:lumMod val="95000"/>
                    <a:lumOff val="5000"/>
                  </a:schemeClr>
                </a:solidFill>
                <a:latin typeface="+mn-ea"/>
              </a:rPr>
              <a:t>的输出具有不可复现性</a:t>
            </a:r>
            <a:endParaRPr kumimoji="1" lang="en-US" altLang="zh-CN" sz="2200" dirty="0">
              <a:solidFill>
                <a:schemeClr val="tx1">
                  <a:lumMod val="95000"/>
                  <a:lumOff val="5000"/>
                </a:schemeClr>
              </a:solidFill>
              <a:latin typeface="+mn-ea"/>
            </a:endParaRPr>
          </a:p>
        </p:txBody>
      </p:sp>
      <p:sp>
        <p:nvSpPr>
          <p:cNvPr id="3" name="标题 1">
            <a:extLst>
              <a:ext uri="{FF2B5EF4-FFF2-40B4-BE49-F238E27FC236}">
                <a16:creationId xmlns:a16="http://schemas.microsoft.com/office/drawing/2014/main" id="{1F3A9862-4679-B6A9-4569-04245120F4B5}"/>
              </a:ext>
            </a:extLst>
          </p:cNvPr>
          <p:cNvSpPr txBox="1">
            <a:spLocks/>
          </p:cNvSpPr>
          <p:nvPr/>
        </p:nvSpPr>
        <p:spPr>
          <a:xfrm>
            <a:off x="493106" y="246678"/>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13.4.3 </a:t>
            </a:r>
            <a:r>
              <a:rPr lang="zh-CN" altLang="en-US" dirty="0">
                <a:latin typeface="微软雅黑" panose="020B0503020204020204" charset="-122"/>
                <a:ea typeface="微软雅黑" panose="020B0503020204020204" charset="-122"/>
              </a:rPr>
              <a:t>大模型的其他挑战</a:t>
            </a:r>
            <a:endParaRPr kumimoji="1" lang="zh-CN" altLang="en-US" dirty="0"/>
          </a:p>
        </p:txBody>
      </p:sp>
      <p:pic>
        <p:nvPicPr>
          <p:cNvPr id="8" name="图片 7">
            <a:extLst>
              <a:ext uri="{FF2B5EF4-FFF2-40B4-BE49-F238E27FC236}">
                <a16:creationId xmlns:a16="http://schemas.microsoft.com/office/drawing/2014/main" id="{709F8B84-BD39-A6FB-16C7-D515913E8ABC}"/>
              </a:ext>
            </a:extLst>
          </p:cNvPr>
          <p:cNvPicPr>
            <a:picLocks noChangeAspect="1"/>
          </p:cNvPicPr>
          <p:nvPr/>
        </p:nvPicPr>
        <p:blipFill>
          <a:blip r:embed="rId2"/>
          <a:stretch>
            <a:fillRect/>
          </a:stretch>
        </p:blipFill>
        <p:spPr>
          <a:xfrm>
            <a:off x="3465444" y="-196323"/>
            <a:ext cx="8116956" cy="7250646"/>
          </a:xfrm>
          <a:prstGeom prst="rect">
            <a:avLst/>
          </a:prstGeom>
        </p:spPr>
      </p:pic>
    </p:spTree>
    <p:extLst>
      <p:ext uri="{BB962C8B-B14F-4D97-AF65-F5344CB8AC3E}">
        <p14:creationId xmlns:p14="http://schemas.microsoft.com/office/powerpoint/2010/main" val="304894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5FC6D-6F35-0FB8-539D-CD9987012136}"/>
            </a:ext>
          </a:extLst>
        </p:cNvPr>
        <p:cNvGrpSpPr/>
        <p:nvPr/>
      </p:nvGrpSpPr>
      <p:grpSpPr>
        <a:xfrm>
          <a:off x="0" y="0"/>
          <a:ext cx="0" cy="0"/>
          <a:chOff x="0" y="0"/>
          <a:chExt cx="0" cy="0"/>
        </a:xfrm>
      </p:grpSpPr>
      <p:sp>
        <p:nvSpPr>
          <p:cNvPr id="17" name="object 3">
            <a:extLst>
              <a:ext uri="{FF2B5EF4-FFF2-40B4-BE49-F238E27FC236}">
                <a16:creationId xmlns:a16="http://schemas.microsoft.com/office/drawing/2014/main" id="{5DADC124-4C66-F795-93D3-C92A96ACEE07}"/>
              </a:ext>
            </a:extLst>
          </p:cNvPr>
          <p:cNvSpPr txBox="1">
            <a:spLocks noGrp="1"/>
          </p:cNvSpPr>
          <p:nvPr>
            <p:ph type="title"/>
          </p:nvPr>
        </p:nvSpPr>
        <p:spPr>
          <a:xfrm>
            <a:off x="643619" y="914784"/>
            <a:ext cx="10112188" cy="7130350"/>
          </a:xfrm>
          <a:prstGeom prst="rect">
            <a:avLst/>
          </a:prstGeom>
        </p:spPr>
        <p:txBody>
          <a:bodyPr vert="horz" wrap="square" lIns="0" tIns="15240" rIns="0" bIns="0" rtlCol="0" anchor="ctr" anchorCtr="0">
            <a:spAutoFit/>
          </a:bodyPr>
          <a:lstStyle/>
          <a:p>
            <a:pPr>
              <a:lnSpc>
                <a:spcPct val="150000"/>
              </a:lnSpc>
              <a:tabLst>
                <a:tab pos="425958" algn="l"/>
                <a:tab pos="426720" algn="l"/>
              </a:tabLst>
            </a:pPr>
            <a:r>
              <a:rPr lang="en-US" altLang="zh-CN" sz="2800" dirty="0">
                <a:latin typeface="微软雅黑" panose="020B0503020204020204" pitchFamily="34" charset="-122"/>
                <a:ea typeface="微软雅黑" panose="020B0503020204020204" pitchFamily="34" charset="-122"/>
              </a:rPr>
              <a:t>13.1 </a:t>
            </a:r>
            <a:r>
              <a:rPr lang="zh-CN" altLang="en-US" sz="2800" dirty="0">
                <a:latin typeface="微软雅黑" panose="020B0503020204020204" pitchFamily="34" charset="-122"/>
                <a:ea typeface="微软雅黑" panose="020B0503020204020204" pitchFamily="34" charset="-122"/>
              </a:rPr>
              <a:t>概述</a:t>
            </a:r>
            <a:br>
              <a:rPr lang="en-US" altLang="zh-CN" sz="2800" b="1" dirty="0">
                <a:solidFill>
                  <a:srgbClr val="0070C0"/>
                </a:solidFill>
                <a:latin typeface="微软雅黑" panose="020B0503020204020204" pitchFamily="34" charset="-122"/>
                <a:ea typeface="微软雅黑" panose="020B0503020204020204" pitchFamily="34" charset="-122"/>
              </a:rPr>
            </a:br>
            <a:r>
              <a:rPr lang="en-US" altLang="zh-CN" sz="2800" b="1" dirty="0">
                <a:solidFill>
                  <a:srgbClr val="0070C0"/>
                </a:solidFill>
                <a:latin typeface="微软雅黑" panose="020B0503020204020204" pitchFamily="34" charset="-122"/>
                <a:ea typeface="微软雅黑" panose="020B0503020204020204" pitchFamily="34" charset="-122"/>
              </a:rPr>
              <a:t>13.2 </a:t>
            </a:r>
            <a:r>
              <a:rPr lang="zh-CN" altLang="en-US" sz="2800" b="1" dirty="0">
                <a:latin typeface="微软雅黑" panose="020B0503020204020204" pitchFamily="34" charset="-122"/>
                <a:ea typeface="微软雅黑" panose="020B0503020204020204" pitchFamily="34" charset="-122"/>
              </a:rPr>
              <a:t>基于大模型的智能体和具身智能</a:t>
            </a:r>
            <a:br>
              <a:rPr lang="en-US" altLang="zh-CN" sz="2800" b="1" dirty="0">
                <a:solidFill>
                  <a:srgbClr val="0070C0"/>
                </a:solidFill>
                <a:latin typeface="微软雅黑" panose="020B0503020204020204" pitchFamily="34" charset="-122"/>
                <a:ea typeface="微软雅黑" panose="020B0503020204020204" pitchFamily="34" charset="-122"/>
              </a:rPr>
            </a:br>
            <a:r>
              <a:rPr lang="en-US" altLang="zh-CN" sz="2800" dirty="0">
                <a:latin typeface="微软雅黑" panose="020B0503020204020204" pitchFamily="34" charset="-122"/>
                <a:ea typeface="微软雅黑" panose="020B0503020204020204" pitchFamily="34" charset="-122"/>
              </a:rPr>
              <a:t>13.3 </a:t>
            </a:r>
            <a:r>
              <a:rPr lang="zh-CN" altLang="en-US" sz="2800" dirty="0">
                <a:latin typeface="微软雅黑" panose="020B0503020204020204" pitchFamily="34" charset="-122"/>
                <a:ea typeface="微软雅黑" panose="020B0503020204020204" pitchFamily="34" charset="-122"/>
              </a:rPr>
              <a:t>大模型垂直领域应用</a:t>
            </a:r>
            <a:br>
              <a:rPr lang="en-US" altLang="zh-CN" sz="2800" b="1" dirty="0">
                <a:solidFill>
                  <a:srgbClr val="0070C0"/>
                </a:solidFill>
                <a:latin typeface="微软雅黑" panose="020B0503020204020204" pitchFamily="34" charset="-122"/>
                <a:ea typeface="微软雅黑" panose="020B0503020204020204" pitchFamily="34" charset="-122"/>
              </a:rPr>
            </a:br>
            <a:r>
              <a:rPr lang="en-US" altLang="zh-CN" sz="2800" dirty="0">
                <a:latin typeface="微软雅黑" panose="020B0503020204020204" pitchFamily="34" charset="-122"/>
                <a:ea typeface="微软雅黑" panose="020B0503020204020204" pitchFamily="34" charset="-122"/>
              </a:rPr>
              <a:t>13.4</a:t>
            </a:r>
            <a:r>
              <a:rPr lang="zh-CN" altLang="en-US" sz="2800" dirty="0">
                <a:latin typeface="微软雅黑" panose="020B0503020204020204" pitchFamily="34" charset="-122"/>
                <a:ea typeface="微软雅黑" panose="020B0503020204020204" pitchFamily="34" charset="-122"/>
              </a:rPr>
              <a:t> 大模型的挑战与局限</a:t>
            </a:r>
            <a:br>
              <a:rPr lang="en-US" altLang="zh-CN" sz="2800" dirty="0">
                <a:solidFill>
                  <a:srgbClr val="0070C0"/>
                </a:solidFill>
                <a:latin typeface="微软雅黑" panose="020B0503020204020204" pitchFamily="34" charset="-122"/>
                <a:ea typeface="微软雅黑" panose="020B0503020204020204" pitchFamily="34" charset="-122"/>
              </a:rPr>
            </a:br>
            <a:r>
              <a:rPr lang="en-US" altLang="zh-CN" sz="2800" dirty="0">
                <a:solidFill>
                  <a:schemeClr val="accent4">
                    <a:lumMod val="50000"/>
                  </a:schemeClr>
                </a:solidFill>
                <a:latin typeface="微软雅黑" panose="020B0503020204020204" pitchFamily="34" charset="-122"/>
                <a:ea typeface="微软雅黑" panose="020B0503020204020204" pitchFamily="34" charset="-122"/>
              </a:rPr>
              <a:t>13.5 </a:t>
            </a:r>
            <a:r>
              <a:rPr lang="zh-CN" altLang="en-US" sz="2800" dirty="0">
                <a:solidFill>
                  <a:schemeClr val="accent4">
                    <a:lumMod val="50000"/>
                  </a:schemeClr>
                </a:solidFill>
                <a:latin typeface="微软雅黑" panose="020B0503020204020204" pitchFamily="34" charset="-122"/>
                <a:ea typeface="微软雅黑" panose="020B0503020204020204" pitchFamily="34" charset="-122"/>
              </a:rPr>
              <a:t>大模型的社会影响</a:t>
            </a:r>
            <a:br>
              <a:rPr lang="en-US" altLang="zh-CN" sz="2800" dirty="0">
                <a:solidFill>
                  <a:schemeClr val="accent4">
                    <a:lumMod val="50000"/>
                  </a:schemeClr>
                </a:solidFill>
                <a:latin typeface="微软雅黑" panose="020B0503020204020204" pitchFamily="34" charset="-122"/>
                <a:ea typeface="微软雅黑" panose="020B0503020204020204" pitchFamily="34" charset="-122"/>
              </a:rPr>
            </a:br>
            <a:r>
              <a:rPr lang="en-US" altLang="zh-CN" sz="2800" dirty="0">
                <a:solidFill>
                  <a:schemeClr val="accent4">
                    <a:lumMod val="50000"/>
                  </a:schemeClr>
                </a:solidFill>
                <a:latin typeface="微软雅黑" panose="020B0503020204020204" pitchFamily="34" charset="-122"/>
                <a:ea typeface="微软雅黑" panose="020B0503020204020204" pitchFamily="34" charset="-122"/>
              </a:rPr>
              <a:t>    13.5.1 </a:t>
            </a:r>
            <a:r>
              <a:rPr lang="zh-CN" altLang="en-US" sz="2800" dirty="0">
                <a:solidFill>
                  <a:schemeClr val="accent4">
                    <a:lumMod val="50000"/>
                  </a:schemeClr>
                </a:solidFill>
                <a:latin typeface="微软雅黑" panose="020B0503020204020204" pitchFamily="34" charset="-122"/>
                <a:ea typeface="微软雅黑" panose="020B0503020204020204" pitchFamily="34" charset="-122"/>
              </a:rPr>
              <a:t>虚构事实</a:t>
            </a:r>
            <a:br>
              <a:rPr lang="en-US" altLang="zh-CN" sz="2800" dirty="0">
                <a:solidFill>
                  <a:schemeClr val="accent4">
                    <a:lumMod val="50000"/>
                  </a:schemeClr>
                </a:solidFill>
                <a:latin typeface="微软雅黑" panose="020B0503020204020204" pitchFamily="34" charset="-122"/>
                <a:ea typeface="微软雅黑" panose="020B0503020204020204" pitchFamily="34" charset="-122"/>
              </a:rPr>
            </a:br>
            <a:r>
              <a:rPr lang="en-US" altLang="zh-CN" sz="2800" dirty="0">
                <a:solidFill>
                  <a:schemeClr val="accent4">
                    <a:lumMod val="50000"/>
                  </a:schemeClr>
                </a:solidFill>
                <a:latin typeface="微软雅黑" panose="020B0503020204020204" pitchFamily="34" charset="-122"/>
                <a:ea typeface="微软雅黑" panose="020B0503020204020204" pitchFamily="34" charset="-122"/>
              </a:rPr>
              <a:t>    13.5.2 </a:t>
            </a:r>
            <a:r>
              <a:rPr lang="zh-CN" altLang="en-US" sz="2800" dirty="0">
                <a:solidFill>
                  <a:schemeClr val="accent4">
                    <a:lumMod val="50000"/>
                  </a:schemeClr>
                </a:solidFill>
                <a:latin typeface="微软雅黑" panose="020B0503020204020204" pitchFamily="34" charset="-122"/>
                <a:ea typeface="微软雅黑" panose="020B0503020204020204" pitchFamily="34" charset="-122"/>
              </a:rPr>
              <a:t>毒性与偏见</a:t>
            </a:r>
            <a:br>
              <a:rPr lang="en-US" altLang="zh-CN" sz="2800" dirty="0">
                <a:solidFill>
                  <a:schemeClr val="accent4">
                    <a:lumMod val="50000"/>
                  </a:schemeClr>
                </a:solidFill>
                <a:latin typeface="微软雅黑" panose="020B0503020204020204" pitchFamily="34" charset="-122"/>
                <a:ea typeface="微软雅黑" panose="020B0503020204020204" pitchFamily="34" charset="-122"/>
              </a:rPr>
            </a:br>
            <a:r>
              <a:rPr lang="en-US" altLang="zh-CN" sz="2800" dirty="0">
                <a:solidFill>
                  <a:schemeClr val="accent4">
                    <a:lumMod val="50000"/>
                  </a:schemeClr>
                </a:solidFill>
                <a:latin typeface="微软雅黑" panose="020B0503020204020204" pitchFamily="34" charset="-122"/>
                <a:ea typeface="微软雅黑" panose="020B0503020204020204" pitchFamily="34" charset="-122"/>
              </a:rPr>
              <a:t>    13.5.3 </a:t>
            </a:r>
            <a:r>
              <a:rPr lang="zh-CN" altLang="en-US" sz="2800" dirty="0">
                <a:solidFill>
                  <a:schemeClr val="accent4">
                    <a:lumMod val="50000"/>
                  </a:schemeClr>
                </a:solidFill>
                <a:latin typeface="微软雅黑" panose="020B0503020204020204" pitchFamily="34" charset="-122"/>
                <a:ea typeface="微软雅黑" panose="020B0503020204020204" pitchFamily="34" charset="-122"/>
              </a:rPr>
              <a:t>学术造假</a:t>
            </a:r>
            <a:br>
              <a:rPr lang="en-US" altLang="zh-CN" sz="2800" dirty="0">
                <a:solidFill>
                  <a:schemeClr val="accent4">
                    <a:lumMod val="50000"/>
                  </a:schemeClr>
                </a:solidFill>
                <a:latin typeface="微软雅黑" panose="020B0503020204020204" pitchFamily="34" charset="-122"/>
                <a:ea typeface="微软雅黑" panose="020B0503020204020204" pitchFamily="34" charset="-122"/>
              </a:rPr>
            </a:br>
            <a:r>
              <a:rPr lang="en-US" altLang="zh-CN" sz="2800" dirty="0">
                <a:solidFill>
                  <a:schemeClr val="accent4">
                    <a:lumMod val="50000"/>
                  </a:schemeClr>
                </a:solidFill>
                <a:latin typeface="微软雅黑" panose="020B0503020204020204" pitchFamily="34" charset="-122"/>
                <a:ea typeface="微软雅黑" panose="020B0503020204020204" pitchFamily="34" charset="-122"/>
              </a:rPr>
              <a:t>    13.5.4</a:t>
            </a:r>
            <a:r>
              <a:rPr lang="zh-CN" altLang="en-US" sz="2800" dirty="0">
                <a:solidFill>
                  <a:schemeClr val="accent4">
                    <a:lumMod val="50000"/>
                  </a:schemeClr>
                </a:solidFill>
                <a:latin typeface="微软雅黑" panose="020B0503020204020204" pitchFamily="34" charset="-122"/>
                <a:ea typeface="微软雅黑" panose="020B0503020204020204" pitchFamily="34" charset="-122"/>
              </a:rPr>
              <a:t> 其他社会影响</a:t>
            </a:r>
            <a:br>
              <a:rPr lang="en-US" altLang="zh-CN" sz="2800" dirty="0">
                <a:solidFill>
                  <a:schemeClr val="accent4">
                    <a:lumMod val="50000"/>
                  </a:schemeClr>
                </a:solidFill>
                <a:latin typeface="微软雅黑" panose="020B0503020204020204" pitchFamily="34" charset="-122"/>
                <a:ea typeface="微软雅黑" panose="020B0503020204020204" pitchFamily="34" charset="-122"/>
              </a:rPr>
            </a:br>
            <a:r>
              <a:rPr lang="en-US" altLang="zh-CN" sz="2800" dirty="0">
                <a:solidFill>
                  <a:schemeClr val="accent4">
                    <a:lumMod val="50000"/>
                  </a:schemeClr>
                </a:solidFill>
                <a:latin typeface="微软雅黑" panose="020B0503020204020204" pitchFamily="34" charset="-122"/>
                <a:ea typeface="微软雅黑" panose="020B0503020204020204" pitchFamily="34" charset="-122"/>
              </a:rPr>
              <a:t>    </a:t>
            </a:r>
            <a:br>
              <a:rPr lang="en-US" altLang="zh-CN" sz="3200" dirty="0">
                <a:solidFill>
                  <a:srgbClr val="0070C0"/>
                </a:solidFill>
                <a:latin typeface="微软雅黑" panose="020B0503020204020204" pitchFamily="34" charset="-122"/>
                <a:ea typeface="微软雅黑" panose="020B0503020204020204" pitchFamily="34" charset="-122"/>
              </a:rPr>
            </a:br>
            <a:r>
              <a:rPr lang="en-US" altLang="zh-CN" sz="3200" dirty="0">
                <a:solidFill>
                  <a:srgbClr val="0070C0"/>
                </a:solidFill>
                <a:latin typeface="微软雅黑" panose="020B0503020204020204" pitchFamily="34" charset="-122"/>
                <a:ea typeface="微软雅黑" panose="020B0503020204020204" pitchFamily="34" charset="-122"/>
              </a:rPr>
              <a:t>   </a:t>
            </a:r>
            <a:endParaRPr lang="zh-CN" altLang="en-US" sz="3200" dirty="0">
              <a:solidFill>
                <a:srgbClr val="0070C0"/>
              </a:solidFill>
              <a:latin typeface="微软雅黑" panose="020B0503020204020204" pitchFamily="34" charset="-122"/>
              <a:ea typeface="微软雅黑" panose="020B0503020204020204" pitchFamily="34" charset="-122"/>
            </a:endParaRPr>
          </a:p>
        </p:txBody>
      </p:sp>
      <p:sp>
        <p:nvSpPr>
          <p:cNvPr id="6" name="object 3">
            <a:extLst>
              <a:ext uri="{FF2B5EF4-FFF2-40B4-BE49-F238E27FC236}">
                <a16:creationId xmlns:a16="http://schemas.microsoft.com/office/drawing/2014/main" id="{73A77CE2-4F19-846B-19A4-7744E92CE4E2}"/>
              </a:ext>
            </a:extLst>
          </p:cNvPr>
          <p:cNvSpPr txBox="1">
            <a:spLocks/>
          </p:cNvSpPr>
          <p:nvPr/>
        </p:nvSpPr>
        <p:spPr>
          <a:xfrm>
            <a:off x="643619" y="301090"/>
            <a:ext cx="6672072" cy="613694"/>
          </a:xfrm>
          <a:prstGeom prst="rect">
            <a:avLst/>
          </a:prstGeom>
        </p:spPr>
        <p:txBody>
          <a:bodyPr vert="horz" wrap="square" lIns="0" tIns="1524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5240">
              <a:spcBef>
                <a:spcPts val="120"/>
              </a:spcBef>
            </a:pPr>
            <a:r>
              <a:rPr lang="zh-CN" altLang="en-US" sz="4320" b="1" dirty="0">
                <a:solidFill>
                  <a:srgbClr val="0070C0"/>
                </a:solidFill>
                <a:latin typeface="微软雅黑" panose="020B0503020204020204" pitchFamily="34" charset="-122"/>
                <a:ea typeface="微软雅黑" panose="020B0503020204020204" pitchFamily="34" charset="-122"/>
              </a:rPr>
              <a:t>目录</a:t>
            </a:r>
          </a:p>
        </p:txBody>
      </p:sp>
    </p:spTree>
    <p:extLst>
      <p:ext uri="{BB962C8B-B14F-4D97-AF65-F5344CB8AC3E}">
        <p14:creationId xmlns:p14="http://schemas.microsoft.com/office/powerpoint/2010/main" val="32949694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34694-1BD8-CF79-6401-0A5447E8E3DD}"/>
            </a:ext>
          </a:extLst>
        </p:cNvPr>
        <p:cNvGrpSpPr/>
        <p:nvPr/>
      </p:nvGrpSpPr>
      <p:grpSpPr>
        <a:xfrm>
          <a:off x="0" y="0"/>
          <a:ext cx="0" cy="0"/>
          <a:chOff x="0" y="0"/>
          <a:chExt cx="0" cy="0"/>
        </a:xfrm>
      </p:grpSpPr>
      <p:sp>
        <p:nvSpPr>
          <p:cNvPr id="20" name="矩形 19">
            <a:extLst>
              <a:ext uri="{FF2B5EF4-FFF2-40B4-BE49-F238E27FC236}">
                <a16:creationId xmlns:a16="http://schemas.microsoft.com/office/drawing/2014/main" id="{3C04D665-F987-CB2F-856A-5E2DAA2F7D77}"/>
              </a:ext>
            </a:extLst>
          </p:cNvPr>
          <p:cNvSpPr/>
          <p:nvPr/>
        </p:nvSpPr>
        <p:spPr>
          <a:xfrm>
            <a:off x="617669" y="3442961"/>
            <a:ext cx="4669948" cy="219583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7" name="标题 1">
            <a:extLst>
              <a:ext uri="{FF2B5EF4-FFF2-40B4-BE49-F238E27FC236}">
                <a16:creationId xmlns:a16="http://schemas.microsoft.com/office/drawing/2014/main" id="{F23DD53A-B838-07C6-F208-60973A87C584}"/>
              </a:ext>
            </a:extLst>
          </p:cNvPr>
          <p:cNvSpPr txBox="1">
            <a:spLocks/>
          </p:cNvSpPr>
          <p:nvPr/>
        </p:nvSpPr>
        <p:spPr>
          <a:xfrm>
            <a:off x="493106" y="246678"/>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13.5.1 </a:t>
            </a:r>
            <a:r>
              <a:rPr lang="zh-CN" altLang="en-US" dirty="0">
                <a:latin typeface="微软雅黑" panose="020B0503020204020204" charset="-122"/>
                <a:ea typeface="微软雅黑" panose="020B0503020204020204" charset="-122"/>
              </a:rPr>
              <a:t>虚构事实</a:t>
            </a:r>
            <a:endParaRPr kumimoji="1" lang="zh-CN" altLang="en-US" dirty="0"/>
          </a:p>
        </p:txBody>
      </p:sp>
      <p:sp>
        <p:nvSpPr>
          <p:cNvPr id="8" name="文本框 7">
            <a:extLst>
              <a:ext uri="{FF2B5EF4-FFF2-40B4-BE49-F238E27FC236}">
                <a16:creationId xmlns:a16="http://schemas.microsoft.com/office/drawing/2014/main" id="{BD238D8B-4F0B-2A96-97C9-806864DA4881}"/>
              </a:ext>
            </a:extLst>
          </p:cNvPr>
          <p:cNvSpPr txBox="1"/>
          <p:nvPr/>
        </p:nvSpPr>
        <p:spPr>
          <a:xfrm>
            <a:off x="841513" y="1135965"/>
            <a:ext cx="10227366" cy="400110"/>
          </a:xfrm>
          <a:prstGeom prst="rect">
            <a:avLst/>
          </a:prstGeom>
          <a:noFill/>
        </p:spPr>
        <p:txBody>
          <a:bodyPr wrap="square">
            <a:spAutoFit/>
          </a:bodyPr>
          <a:lstStyle/>
          <a:p>
            <a:pPr marL="342900" indent="-342900">
              <a:buFont typeface="Wingdings" panose="05000000000000000000" pitchFamily="2" charset="2"/>
              <a:buChar char="n"/>
            </a:pPr>
            <a:r>
              <a:rPr lang="zh-CN" altLang="en-US" sz="2000" b="1" dirty="0">
                <a:solidFill>
                  <a:srgbClr val="000000"/>
                </a:solidFill>
                <a:effectLst/>
                <a:latin typeface="+mn-ea"/>
              </a:rPr>
              <a:t>虚构事实是指编造不真实或虚有的情节、事件、细节或描述。</a:t>
            </a:r>
            <a:endParaRPr lang="en-US" altLang="zh-CN" sz="2000" b="1" dirty="0">
              <a:solidFill>
                <a:srgbClr val="000000"/>
              </a:solidFill>
              <a:effectLst/>
              <a:latin typeface="+mn-ea"/>
            </a:endParaRPr>
          </a:p>
        </p:txBody>
      </p:sp>
      <p:sp>
        <p:nvSpPr>
          <p:cNvPr id="13" name="文本框 12">
            <a:extLst>
              <a:ext uri="{FF2B5EF4-FFF2-40B4-BE49-F238E27FC236}">
                <a16:creationId xmlns:a16="http://schemas.microsoft.com/office/drawing/2014/main" id="{6FA4211E-79C8-2DCD-AAAB-58C1E50FB745}"/>
              </a:ext>
            </a:extLst>
          </p:cNvPr>
          <p:cNvSpPr txBox="1"/>
          <p:nvPr/>
        </p:nvSpPr>
        <p:spPr>
          <a:xfrm>
            <a:off x="675861" y="3571635"/>
            <a:ext cx="4326835" cy="1754326"/>
          </a:xfrm>
          <a:prstGeom prst="rect">
            <a:avLst/>
          </a:prstGeom>
          <a:noFill/>
        </p:spPr>
        <p:txBody>
          <a:bodyPr wrap="square">
            <a:spAutoFit/>
          </a:bodyPr>
          <a:lstStyle/>
          <a:p>
            <a:pPr marL="285750" indent="-285750">
              <a:buFont typeface="Wingdings" panose="05000000000000000000" pitchFamily="2" charset="2"/>
              <a:buChar char="n"/>
            </a:pPr>
            <a:r>
              <a:rPr lang="zh-CN" altLang="en-US" sz="1800" b="1" dirty="0">
                <a:solidFill>
                  <a:srgbClr val="000000"/>
                </a:solidFill>
                <a:effectLst/>
                <a:latin typeface="仿宋" panose="02010609060101010101" pitchFamily="49" charset="-122"/>
                <a:ea typeface="仿宋" panose="02010609060101010101" pitchFamily="49" charset="-122"/>
              </a:rPr>
              <a:t>有网友分享了一次与 </a:t>
            </a:r>
            <a:r>
              <a:rPr lang="en-US" altLang="zh-CN" sz="1800" b="1" dirty="0">
                <a:solidFill>
                  <a:srgbClr val="000000"/>
                </a:solidFill>
                <a:effectLst/>
                <a:latin typeface="仿宋" panose="02010609060101010101" pitchFamily="49" charset="-122"/>
                <a:ea typeface="仿宋" panose="02010609060101010101" pitchFamily="49" charset="-122"/>
              </a:rPr>
              <a:t>ChatGPT </a:t>
            </a:r>
            <a:r>
              <a:rPr lang="zh-CN" altLang="en-US" sz="1800" b="1" dirty="0">
                <a:solidFill>
                  <a:srgbClr val="000000"/>
                </a:solidFill>
                <a:effectLst/>
                <a:latin typeface="仿宋" panose="02010609060101010101" pitchFamily="49" charset="-122"/>
                <a:ea typeface="仿宋" panose="02010609060101010101" pitchFamily="49" charset="-122"/>
              </a:rPr>
              <a:t>的对话。他问：“韩国的历史有 多长？”</a:t>
            </a:r>
            <a:r>
              <a:rPr lang="en-US" altLang="zh-CN" sz="1800" b="1" dirty="0">
                <a:solidFill>
                  <a:srgbClr val="000000"/>
                </a:solidFill>
                <a:effectLst/>
                <a:latin typeface="仿宋" panose="02010609060101010101" pitchFamily="49" charset="-122"/>
                <a:ea typeface="仿宋" panose="02010609060101010101" pitchFamily="49" charset="-122"/>
              </a:rPr>
              <a:t>ChatGPT </a:t>
            </a:r>
            <a:r>
              <a:rPr lang="zh-CN" altLang="en-US" sz="1800" b="1" dirty="0">
                <a:solidFill>
                  <a:srgbClr val="000000"/>
                </a:solidFill>
                <a:effectLst/>
                <a:latin typeface="仿宋" panose="02010609060101010101" pitchFamily="49" charset="-122"/>
                <a:ea typeface="仿宋" panose="02010609060101010101" pitchFamily="49" charset="-122"/>
              </a:rPr>
              <a:t>回答：“韩国的历史可以追溯到公元前 </a:t>
            </a:r>
            <a:r>
              <a:rPr lang="en-US" altLang="zh-CN" sz="1800" b="1" dirty="0">
                <a:solidFill>
                  <a:srgbClr val="000000"/>
                </a:solidFill>
                <a:effectLst/>
                <a:latin typeface="仿宋" panose="02010609060101010101" pitchFamily="49" charset="-122"/>
                <a:ea typeface="仿宋" panose="02010609060101010101" pitchFamily="49" charset="-122"/>
              </a:rPr>
              <a:t>2333 </a:t>
            </a:r>
            <a:r>
              <a:rPr lang="zh-CN" altLang="en-US" sz="1800" b="1" dirty="0">
                <a:solidFill>
                  <a:srgbClr val="000000"/>
                </a:solidFill>
                <a:effectLst/>
                <a:latin typeface="仿宋" panose="02010609060101010101" pitchFamily="49" charset="-122"/>
                <a:ea typeface="仿宋" panose="02010609060101010101" pitchFamily="49" charset="-122"/>
              </a:rPr>
              <a:t>年，当时由韩 国的传奇开国者丹官建立了第一个王国。”</a:t>
            </a:r>
            <a:endParaRPr lang="zh-CN" altLang="en-US" b="1" dirty="0">
              <a:latin typeface="仿宋" panose="02010609060101010101" pitchFamily="49" charset="-122"/>
              <a:ea typeface="仿宋" panose="02010609060101010101" pitchFamily="49" charset="-122"/>
            </a:endParaRPr>
          </a:p>
        </p:txBody>
      </p:sp>
      <p:sp>
        <p:nvSpPr>
          <p:cNvPr id="15" name="文本框 14">
            <a:extLst>
              <a:ext uri="{FF2B5EF4-FFF2-40B4-BE49-F238E27FC236}">
                <a16:creationId xmlns:a16="http://schemas.microsoft.com/office/drawing/2014/main" id="{344F7671-31A1-4D6F-A159-371853D9497B}"/>
              </a:ext>
            </a:extLst>
          </p:cNvPr>
          <p:cNvSpPr txBox="1"/>
          <p:nvPr/>
        </p:nvSpPr>
        <p:spPr>
          <a:xfrm>
            <a:off x="841513" y="2169402"/>
            <a:ext cx="8958469" cy="400110"/>
          </a:xfrm>
          <a:prstGeom prst="rect">
            <a:avLst/>
          </a:prstGeom>
          <a:noFill/>
        </p:spPr>
        <p:txBody>
          <a:bodyPr wrap="square">
            <a:spAutoFit/>
          </a:bodyPr>
          <a:lstStyle/>
          <a:p>
            <a:pPr marL="342900" indent="-342900">
              <a:buFont typeface="Wingdings" panose="05000000000000000000" pitchFamily="2" charset="2"/>
              <a:buChar char="n"/>
            </a:pPr>
            <a:r>
              <a:rPr lang="en-US" altLang="zh-CN" sz="2000" b="1" dirty="0">
                <a:solidFill>
                  <a:srgbClr val="000000"/>
                </a:solidFill>
                <a:effectLst/>
                <a:latin typeface="LMRoman10-Regular"/>
              </a:rPr>
              <a:t>LLMs</a:t>
            </a:r>
            <a:r>
              <a:rPr lang="zh-CN" altLang="en-US" sz="2000" b="1" dirty="0">
                <a:solidFill>
                  <a:srgbClr val="000000"/>
                </a:solidFill>
                <a:effectLst/>
                <a:latin typeface="FandolSong-Regular"/>
              </a:rPr>
              <a:t>产生的错误信息包括假新闻、 谣言、阴谋论、标题党、误导性声明等</a:t>
            </a:r>
            <a:endParaRPr lang="zh-CN" altLang="en-US" sz="2000" b="1" dirty="0"/>
          </a:p>
        </p:txBody>
      </p:sp>
      <p:sp>
        <p:nvSpPr>
          <p:cNvPr id="17" name="文本框 16">
            <a:extLst>
              <a:ext uri="{FF2B5EF4-FFF2-40B4-BE49-F238E27FC236}">
                <a16:creationId xmlns:a16="http://schemas.microsoft.com/office/drawing/2014/main" id="{F12B990E-73CF-C75D-FB06-91593750A2D7}"/>
              </a:ext>
            </a:extLst>
          </p:cNvPr>
          <p:cNvSpPr txBox="1"/>
          <p:nvPr/>
        </p:nvSpPr>
        <p:spPr>
          <a:xfrm>
            <a:off x="7726017" y="6153186"/>
            <a:ext cx="3558209" cy="369332"/>
          </a:xfrm>
          <a:prstGeom prst="rect">
            <a:avLst/>
          </a:prstGeom>
          <a:noFill/>
        </p:spPr>
        <p:txBody>
          <a:bodyPr wrap="square">
            <a:spAutoFit/>
          </a:bodyPr>
          <a:lstStyle/>
          <a:p>
            <a:r>
              <a:rPr lang="zh-CN" altLang="en-US" sz="1800" b="0" dirty="0">
                <a:solidFill>
                  <a:srgbClr val="000000"/>
                </a:solidFill>
                <a:effectLst/>
                <a:latin typeface="FandolSong-Regular"/>
              </a:rPr>
              <a:t>大模型生成一个假新闻 示例</a:t>
            </a:r>
            <a:endParaRPr lang="zh-CN" altLang="en-US" dirty="0"/>
          </a:p>
        </p:txBody>
      </p:sp>
      <p:sp>
        <p:nvSpPr>
          <p:cNvPr id="19" name="文本框 18">
            <a:extLst>
              <a:ext uri="{FF2B5EF4-FFF2-40B4-BE49-F238E27FC236}">
                <a16:creationId xmlns:a16="http://schemas.microsoft.com/office/drawing/2014/main" id="{0B993071-20B7-0297-E450-5B8470B30AE1}"/>
              </a:ext>
            </a:extLst>
          </p:cNvPr>
          <p:cNvSpPr txBox="1"/>
          <p:nvPr/>
        </p:nvSpPr>
        <p:spPr>
          <a:xfrm>
            <a:off x="841513" y="1660279"/>
            <a:ext cx="6096000" cy="400110"/>
          </a:xfrm>
          <a:prstGeom prst="rect">
            <a:avLst/>
          </a:prstGeom>
          <a:noFill/>
        </p:spPr>
        <p:txBody>
          <a:bodyPr wrap="square">
            <a:spAutoFit/>
          </a:bodyPr>
          <a:lstStyle/>
          <a:p>
            <a:pPr marL="342900" indent="-342900">
              <a:buFont typeface="Wingdings" panose="05000000000000000000" pitchFamily="2" charset="2"/>
              <a:buChar char="n"/>
            </a:pPr>
            <a:r>
              <a:rPr lang="zh-CN" altLang="en-US" sz="2000" b="1" dirty="0">
                <a:solidFill>
                  <a:srgbClr val="000000"/>
                </a:solidFill>
                <a:effectLst/>
                <a:latin typeface="+mn-ea"/>
              </a:rPr>
              <a:t>大模型有时可能会因为幻觉现象生成虚构事实。</a:t>
            </a:r>
            <a:endParaRPr lang="zh-CN" altLang="en-US" sz="2000" b="1" dirty="0">
              <a:latin typeface="+mn-ea"/>
            </a:endParaRPr>
          </a:p>
        </p:txBody>
      </p:sp>
      <p:pic>
        <p:nvPicPr>
          <p:cNvPr id="22" name="图片 21">
            <a:extLst>
              <a:ext uri="{FF2B5EF4-FFF2-40B4-BE49-F238E27FC236}">
                <a16:creationId xmlns:a16="http://schemas.microsoft.com/office/drawing/2014/main" id="{70498BA4-F3F7-5694-AC17-61C659575643}"/>
              </a:ext>
            </a:extLst>
          </p:cNvPr>
          <p:cNvPicPr>
            <a:picLocks noChangeAspect="1"/>
          </p:cNvPicPr>
          <p:nvPr/>
        </p:nvPicPr>
        <p:blipFill>
          <a:blip r:embed="rId2"/>
          <a:stretch>
            <a:fillRect/>
          </a:stretch>
        </p:blipFill>
        <p:spPr>
          <a:xfrm>
            <a:off x="5345809" y="161341"/>
            <a:ext cx="6500620" cy="5956381"/>
          </a:xfrm>
          <a:prstGeom prst="rect">
            <a:avLst/>
          </a:prstGeom>
        </p:spPr>
      </p:pic>
      <p:sp>
        <p:nvSpPr>
          <p:cNvPr id="23" name="文本框 22">
            <a:extLst>
              <a:ext uri="{FF2B5EF4-FFF2-40B4-BE49-F238E27FC236}">
                <a16:creationId xmlns:a16="http://schemas.microsoft.com/office/drawing/2014/main" id="{D75463F4-779F-7D42-8907-7316646A4093}"/>
              </a:ext>
            </a:extLst>
          </p:cNvPr>
          <p:cNvSpPr txBox="1"/>
          <p:nvPr/>
        </p:nvSpPr>
        <p:spPr>
          <a:xfrm>
            <a:off x="241853" y="6296549"/>
            <a:ext cx="7294412" cy="400110"/>
          </a:xfrm>
          <a:prstGeom prst="rect">
            <a:avLst/>
          </a:prstGeom>
          <a:solidFill>
            <a:schemeClr val="accent1">
              <a:lumMod val="20000"/>
              <a:lumOff val="80000"/>
            </a:schemeClr>
          </a:solidFill>
        </p:spPr>
        <p:txBody>
          <a:bodyPr wrap="square">
            <a:spAutoFit/>
          </a:bodyPr>
          <a:lstStyle/>
          <a:p>
            <a:pPr marL="342900" indent="-342900" algn="ctr">
              <a:buFont typeface="Wingdings" panose="05000000000000000000" pitchFamily="2" charset="2"/>
              <a:buChar char="n"/>
            </a:pPr>
            <a:r>
              <a:rPr lang="zh-CN" altLang="en-US" sz="2000" b="1" dirty="0"/>
              <a:t>课堂探讨：分析导致虚构事实的原因以及如何改善</a:t>
            </a:r>
            <a:endParaRPr lang="en-US" altLang="zh-CN" sz="2000" b="1" dirty="0"/>
          </a:p>
        </p:txBody>
      </p:sp>
    </p:spTree>
    <p:extLst>
      <p:ext uri="{BB962C8B-B14F-4D97-AF65-F5344CB8AC3E}">
        <p14:creationId xmlns:p14="http://schemas.microsoft.com/office/powerpoint/2010/main" val="110430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EC3E0-8FD5-2E4A-2084-F6116D60734D}"/>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9240A085-C13C-A343-C931-4E38EA54857D}"/>
              </a:ext>
            </a:extLst>
          </p:cNvPr>
          <p:cNvSpPr/>
          <p:nvPr/>
        </p:nvSpPr>
        <p:spPr>
          <a:xfrm>
            <a:off x="716442" y="1058297"/>
            <a:ext cx="10256358" cy="2672192"/>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7" name="标题 1">
            <a:extLst>
              <a:ext uri="{FF2B5EF4-FFF2-40B4-BE49-F238E27FC236}">
                <a16:creationId xmlns:a16="http://schemas.microsoft.com/office/drawing/2014/main" id="{B05813FC-66A1-E8DE-72FE-9A65689474F2}"/>
              </a:ext>
            </a:extLst>
          </p:cNvPr>
          <p:cNvSpPr txBox="1">
            <a:spLocks/>
          </p:cNvSpPr>
          <p:nvPr/>
        </p:nvSpPr>
        <p:spPr>
          <a:xfrm>
            <a:off x="493106" y="246678"/>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13.5.2 </a:t>
            </a:r>
            <a:r>
              <a:rPr lang="zh-CN" altLang="en-US" dirty="0">
                <a:latin typeface="微软雅黑" panose="020B0503020204020204" charset="-122"/>
                <a:ea typeface="微软雅黑" panose="020B0503020204020204" charset="-122"/>
              </a:rPr>
              <a:t>毒性与偏见</a:t>
            </a:r>
            <a:endParaRPr kumimoji="1" lang="zh-CN" altLang="en-US" dirty="0"/>
          </a:p>
        </p:txBody>
      </p:sp>
      <p:sp>
        <p:nvSpPr>
          <p:cNvPr id="3" name="文本框 2">
            <a:extLst>
              <a:ext uri="{FF2B5EF4-FFF2-40B4-BE49-F238E27FC236}">
                <a16:creationId xmlns:a16="http://schemas.microsoft.com/office/drawing/2014/main" id="{940135D4-4123-3F93-E8DB-7BDF82FC02E8}"/>
              </a:ext>
            </a:extLst>
          </p:cNvPr>
          <p:cNvSpPr txBox="1"/>
          <p:nvPr/>
        </p:nvSpPr>
        <p:spPr>
          <a:xfrm>
            <a:off x="781878" y="1347186"/>
            <a:ext cx="9601200" cy="2104872"/>
          </a:xfrm>
          <a:prstGeom prst="rect">
            <a:avLst/>
          </a:prstGeom>
          <a:noFill/>
        </p:spPr>
        <p:txBody>
          <a:bodyPr wrap="square">
            <a:spAutoFit/>
          </a:bodyPr>
          <a:lstStyle/>
          <a:p>
            <a:pPr marL="285750" indent="-285750">
              <a:lnSpc>
                <a:spcPct val="150000"/>
              </a:lnSpc>
              <a:buFont typeface="Wingdings" panose="05000000000000000000" pitchFamily="2" charset="2"/>
              <a:buChar char="n"/>
            </a:pPr>
            <a:r>
              <a:rPr lang="en-US" altLang="zh-CN" sz="1800" b="1" dirty="0">
                <a:solidFill>
                  <a:srgbClr val="000000"/>
                </a:solidFill>
                <a:effectLst/>
                <a:latin typeface="仿宋" panose="02010609060101010101" pitchFamily="49" charset="-122"/>
                <a:ea typeface="仿宋" panose="02010609060101010101" pitchFamily="49" charset="-122"/>
              </a:rPr>
              <a:t>2022 </a:t>
            </a:r>
            <a:r>
              <a:rPr lang="zh-CN" altLang="en-US" sz="1800" b="1" dirty="0">
                <a:solidFill>
                  <a:srgbClr val="000000"/>
                </a:solidFill>
                <a:effectLst/>
                <a:latin typeface="仿宋" panose="02010609060101010101" pitchFamily="49" charset="-122"/>
                <a:ea typeface="仿宋" panose="02010609060101010101" pitchFamily="49" charset="-122"/>
              </a:rPr>
              <a:t>年 </a:t>
            </a:r>
            <a:r>
              <a:rPr lang="en-US" altLang="zh-CN" sz="1800" b="1" dirty="0">
                <a:solidFill>
                  <a:srgbClr val="000000"/>
                </a:solidFill>
                <a:effectLst/>
                <a:latin typeface="仿宋" panose="02010609060101010101" pitchFamily="49" charset="-122"/>
                <a:ea typeface="仿宋" panose="02010609060101010101" pitchFamily="49" charset="-122"/>
              </a:rPr>
              <a:t>12 </a:t>
            </a:r>
            <a:r>
              <a:rPr lang="zh-CN" altLang="en-US" sz="1800" b="1" dirty="0">
                <a:solidFill>
                  <a:srgbClr val="000000"/>
                </a:solidFill>
                <a:effectLst/>
                <a:latin typeface="仿宋" panose="02010609060101010101" pitchFamily="49" charset="-122"/>
                <a:ea typeface="仿宋" panose="02010609060101010101" pitchFamily="49" charset="-122"/>
              </a:rPr>
              <a:t>月，来自美国加州大学伯克利分校的计算神经学家 </a:t>
            </a:r>
            <a:r>
              <a:rPr lang="en-US" altLang="zh-CN" sz="1800" b="1" dirty="0">
                <a:solidFill>
                  <a:srgbClr val="000000"/>
                </a:solidFill>
                <a:effectLst/>
                <a:latin typeface="仿宋" panose="02010609060101010101" pitchFamily="49" charset="-122"/>
                <a:ea typeface="仿宋" panose="02010609060101010101" pitchFamily="49" charset="-122"/>
              </a:rPr>
              <a:t>Steven Piantadosi </a:t>
            </a:r>
            <a:r>
              <a:rPr lang="zh-CN" altLang="en-US" sz="1800" b="1" dirty="0">
                <a:solidFill>
                  <a:srgbClr val="000000"/>
                </a:solidFill>
                <a:effectLst/>
                <a:latin typeface="仿宋" panose="02010609060101010101" pitchFamily="49" charset="-122"/>
                <a:ea typeface="仿宋" panose="02010609060101010101" pitchFamily="49" charset="-122"/>
              </a:rPr>
              <a:t>设计了一个实验，询问 </a:t>
            </a:r>
            <a:r>
              <a:rPr lang="en-US" altLang="zh-CN" sz="1800" b="1" dirty="0">
                <a:solidFill>
                  <a:srgbClr val="000000"/>
                </a:solidFill>
                <a:effectLst/>
                <a:latin typeface="仿宋" panose="02010609060101010101" pitchFamily="49" charset="-122"/>
                <a:ea typeface="仿宋" panose="02010609060101010101" pitchFamily="49" charset="-122"/>
              </a:rPr>
              <a:t>ChatGPT </a:t>
            </a:r>
            <a:r>
              <a:rPr lang="zh-CN" altLang="en-US" sz="1800" b="1" dirty="0">
                <a:solidFill>
                  <a:srgbClr val="000000"/>
                </a:solidFill>
                <a:effectLst/>
                <a:latin typeface="仿宋" panose="02010609060101010101" pitchFamily="49" charset="-122"/>
                <a:ea typeface="仿宋" panose="02010609060101010101" pitchFamily="49" charset="-122"/>
              </a:rPr>
              <a:t>能否编写一个程序用于判断一个 人是否应该因为他们的国籍而遭受折磨。当 </a:t>
            </a:r>
            <a:r>
              <a:rPr lang="en-US" altLang="zh-CN" sz="1800" b="1" dirty="0">
                <a:solidFill>
                  <a:srgbClr val="000000"/>
                </a:solidFill>
                <a:effectLst/>
                <a:latin typeface="仿宋" panose="02010609060101010101" pitchFamily="49" charset="-122"/>
                <a:ea typeface="仿宋" panose="02010609060101010101" pitchFamily="49" charset="-122"/>
              </a:rPr>
              <a:t>ChatGPT </a:t>
            </a:r>
            <a:r>
              <a:rPr lang="zh-CN" altLang="en-US" sz="1800" b="1" dirty="0">
                <a:solidFill>
                  <a:srgbClr val="000000"/>
                </a:solidFill>
                <a:effectLst/>
                <a:latin typeface="仿宋" panose="02010609060101010101" pitchFamily="49" charset="-122"/>
                <a:ea typeface="仿宋" panose="02010609060101010101" pitchFamily="49" charset="-122"/>
              </a:rPr>
              <a:t>生成了一段程序后，它便让 </a:t>
            </a:r>
            <a:r>
              <a:rPr lang="en-US" altLang="zh-CN" sz="1800" b="1" dirty="0">
                <a:solidFill>
                  <a:srgbClr val="000000"/>
                </a:solidFill>
                <a:effectLst/>
                <a:latin typeface="仿宋" panose="02010609060101010101" pitchFamily="49" charset="-122"/>
                <a:ea typeface="仿宋" panose="02010609060101010101" pitchFamily="49" charset="-122"/>
              </a:rPr>
              <a:t>Steven Piantadosi </a:t>
            </a:r>
            <a:r>
              <a:rPr lang="zh-CN" altLang="en-US" sz="1800" b="1" dirty="0">
                <a:solidFill>
                  <a:srgbClr val="000000"/>
                </a:solidFill>
                <a:effectLst/>
                <a:latin typeface="仿宋" panose="02010609060101010101" pitchFamily="49" charset="-122"/>
                <a:ea typeface="仿宋" panose="02010609060101010101" pitchFamily="49" charset="-122"/>
              </a:rPr>
              <a:t>输入一个国家名称。经 </a:t>
            </a:r>
            <a:r>
              <a:rPr lang="en-US" altLang="zh-CN" sz="1800" b="1" dirty="0">
                <a:solidFill>
                  <a:srgbClr val="000000"/>
                </a:solidFill>
                <a:effectLst/>
                <a:latin typeface="仿宋" panose="02010609060101010101" pitchFamily="49" charset="-122"/>
                <a:ea typeface="仿宋" panose="02010609060101010101" pitchFamily="49" charset="-122"/>
              </a:rPr>
              <a:t>Steven Piantadosi </a:t>
            </a:r>
            <a:r>
              <a:rPr lang="zh-CN" altLang="en-US" sz="1800" b="1" dirty="0">
                <a:solidFill>
                  <a:srgbClr val="000000"/>
                </a:solidFill>
                <a:effectLst/>
                <a:latin typeface="仿宋" panose="02010609060101010101" pitchFamily="49" charset="-122"/>
                <a:ea typeface="仿宋" panose="02010609060101010101" pitchFamily="49" charset="-122"/>
              </a:rPr>
              <a:t>多次验证后 发现，若他输入的国家是朝鲜、苏丹、伊朗或是叙利亚之一的话，</a:t>
            </a:r>
            <a:r>
              <a:rPr lang="en-US" altLang="zh-CN" sz="1800" b="1" dirty="0">
                <a:solidFill>
                  <a:srgbClr val="000000"/>
                </a:solidFill>
                <a:effectLst/>
                <a:latin typeface="仿宋" panose="02010609060101010101" pitchFamily="49" charset="-122"/>
                <a:ea typeface="仿宋" panose="02010609060101010101" pitchFamily="49" charset="-122"/>
              </a:rPr>
              <a:t>ChatGPT </a:t>
            </a:r>
            <a:r>
              <a:rPr lang="zh-CN" altLang="en-US" sz="1800" b="1" dirty="0">
                <a:solidFill>
                  <a:srgbClr val="000000"/>
                </a:solidFill>
                <a:effectLst/>
                <a:latin typeface="仿宋" panose="02010609060101010101" pitchFamily="49" charset="-122"/>
                <a:ea typeface="仿宋" panose="02010609060101010101" pitchFamily="49" charset="-122"/>
              </a:rPr>
              <a:t>便会回复：此人应该被折磨。</a:t>
            </a:r>
            <a:endParaRPr lang="zh-CN" altLang="en-US" b="1" dirty="0">
              <a:latin typeface="仿宋" panose="02010609060101010101" pitchFamily="49" charset="-122"/>
              <a:ea typeface="仿宋" panose="02010609060101010101" pitchFamily="49" charset="-122"/>
            </a:endParaRPr>
          </a:p>
        </p:txBody>
      </p:sp>
      <p:sp>
        <p:nvSpPr>
          <p:cNvPr id="6" name="文本框 5">
            <a:extLst>
              <a:ext uri="{FF2B5EF4-FFF2-40B4-BE49-F238E27FC236}">
                <a16:creationId xmlns:a16="http://schemas.microsoft.com/office/drawing/2014/main" id="{C52B4EC0-DF0A-0FC0-DE38-56BEB77BEBA1}"/>
              </a:ext>
            </a:extLst>
          </p:cNvPr>
          <p:cNvSpPr txBox="1"/>
          <p:nvPr/>
        </p:nvSpPr>
        <p:spPr>
          <a:xfrm>
            <a:off x="1806584" y="4031479"/>
            <a:ext cx="8342244" cy="965970"/>
          </a:xfrm>
          <a:prstGeom prst="rect">
            <a:avLst/>
          </a:prstGeom>
          <a:solidFill>
            <a:schemeClr val="accent6">
              <a:lumMod val="40000"/>
              <a:lumOff val="60000"/>
            </a:schemeClr>
          </a:solidFill>
          <a:ln>
            <a:solidFill>
              <a:srgbClr val="C00000"/>
            </a:solidFill>
          </a:ln>
        </p:spPr>
        <p:txBody>
          <a:bodyPr wrap="square">
            <a:spAutoFit/>
          </a:bodyPr>
          <a:lstStyle/>
          <a:p>
            <a:pPr algn="ctr">
              <a:lnSpc>
                <a:spcPct val="150000"/>
              </a:lnSpc>
            </a:pPr>
            <a:r>
              <a:rPr lang="zh-CN" altLang="en-US" sz="2000" b="1" dirty="0">
                <a:solidFill>
                  <a:srgbClr val="000000"/>
                </a:solidFill>
                <a:effectLst/>
                <a:latin typeface="FandolSong-Regular"/>
              </a:rPr>
              <a:t>偏见通常是基于个人过往经历或成长背景形成的不公正刻板印象，而毒 性在 </a:t>
            </a:r>
            <a:r>
              <a:rPr lang="en-US" altLang="zh-CN" sz="2000" b="1" dirty="0">
                <a:solidFill>
                  <a:srgbClr val="000000"/>
                </a:solidFill>
                <a:effectLst/>
                <a:latin typeface="LMRoman10-Regular"/>
              </a:rPr>
              <a:t>LLMs</a:t>
            </a:r>
            <a:r>
              <a:rPr lang="zh-CN" altLang="en-US" sz="2000" b="1" dirty="0">
                <a:solidFill>
                  <a:srgbClr val="000000"/>
                </a:solidFill>
                <a:effectLst/>
                <a:latin typeface="FandolSong-Regular"/>
              </a:rPr>
              <a:t>领域指的是生成文本中包含的攻击性、人身侮辱的粗鄙言论。</a:t>
            </a:r>
            <a:endParaRPr lang="zh-CN" altLang="en-US" sz="2000" b="1" dirty="0"/>
          </a:p>
        </p:txBody>
      </p:sp>
      <p:sp>
        <p:nvSpPr>
          <p:cNvPr id="8" name="矩形 7">
            <a:extLst>
              <a:ext uri="{FF2B5EF4-FFF2-40B4-BE49-F238E27FC236}">
                <a16:creationId xmlns:a16="http://schemas.microsoft.com/office/drawing/2014/main" id="{680AB1B2-EADB-339C-8B79-55112B548303}"/>
              </a:ext>
            </a:extLst>
          </p:cNvPr>
          <p:cNvSpPr/>
          <p:nvPr/>
        </p:nvSpPr>
        <p:spPr>
          <a:xfrm>
            <a:off x="716442" y="3836508"/>
            <a:ext cx="10282921" cy="2837032"/>
          </a:xfrm>
          <a:prstGeom prst="rect">
            <a:avLst/>
          </a:prstGeom>
          <a:noFill/>
          <a:ln w="19050">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FD8E50FF-9C8C-4B9A-3567-041DD0FE76CD}"/>
              </a:ext>
            </a:extLst>
          </p:cNvPr>
          <p:cNvSpPr txBox="1"/>
          <p:nvPr/>
        </p:nvSpPr>
        <p:spPr>
          <a:xfrm>
            <a:off x="1498471" y="5152667"/>
            <a:ext cx="8958469" cy="1294072"/>
          </a:xfrm>
          <a:prstGeom prst="rect">
            <a:avLst/>
          </a:prstGeom>
          <a:noFill/>
        </p:spPr>
        <p:txBody>
          <a:bodyPr wrap="square">
            <a:spAutoFit/>
          </a:bodyPr>
          <a:lstStyle/>
          <a:p>
            <a:pPr marL="342900" indent="-342900">
              <a:lnSpc>
                <a:spcPct val="150000"/>
              </a:lnSpc>
              <a:buFont typeface="Wingdings" panose="05000000000000000000" pitchFamily="2" charset="2"/>
              <a:buChar char="n"/>
            </a:pPr>
            <a:r>
              <a:rPr lang="zh-CN" altLang="en-US" sz="1800" b="1" dirty="0">
                <a:solidFill>
                  <a:srgbClr val="000000"/>
                </a:solidFill>
                <a:effectLst/>
                <a:latin typeface="FandolSong-Regular"/>
              </a:rPr>
              <a:t>互联网用户的教育水平、成 长环境和个人经历的不同，这些文本中可能包含脏话、人身攻击和暴力言论等内容</a:t>
            </a:r>
            <a:endParaRPr lang="en-US" altLang="zh-CN" sz="1800" b="1" dirty="0">
              <a:solidFill>
                <a:srgbClr val="000000"/>
              </a:solidFill>
              <a:effectLst/>
              <a:latin typeface="FandolSong-Regular"/>
            </a:endParaRPr>
          </a:p>
          <a:p>
            <a:pPr marL="342900" indent="-342900">
              <a:lnSpc>
                <a:spcPct val="150000"/>
              </a:lnSpc>
              <a:buFont typeface="Wingdings" panose="05000000000000000000" pitchFamily="2" charset="2"/>
              <a:buChar char="n"/>
            </a:pPr>
            <a:r>
              <a:rPr lang="zh-CN" altLang="en-US" sz="1800" b="1" dirty="0">
                <a:solidFill>
                  <a:srgbClr val="000000"/>
                </a:solidFill>
                <a:effectLst/>
                <a:latin typeface="FandolSong-Regular"/>
              </a:rPr>
              <a:t>基于这样的训练数据，</a:t>
            </a:r>
            <a:r>
              <a:rPr lang="en-US" altLang="zh-CN" sz="1800" b="1" dirty="0">
                <a:solidFill>
                  <a:srgbClr val="000000"/>
                </a:solidFill>
                <a:effectLst/>
                <a:latin typeface="LMRoman10-Regular"/>
              </a:rPr>
              <a:t>LLMs</a:t>
            </a:r>
            <a:r>
              <a:rPr lang="zh-CN" altLang="en-US" sz="1800" b="1" dirty="0">
                <a:solidFill>
                  <a:srgbClr val="000000"/>
                </a:solidFill>
                <a:effectLst/>
                <a:latin typeface="FandolSong-Regular"/>
              </a:rPr>
              <a:t>生成的文本很可能带有毒性和偏见。</a:t>
            </a:r>
            <a:endParaRPr lang="zh-CN" altLang="en-US" sz="2000" b="1" dirty="0"/>
          </a:p>
        </p:txBody>
      </p:sp>
    </p:spTree>
    <p:extLst>
      <p:ext uri="{BB962C8B-B14F-4D97-AF65-F5344CB8AC3E}">
        <p14:creationId xmlns:p14="http://schemas.microsoft.com/office/powerpoint/2010/main" val="23597085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31ADB-A981-B5EB-6A9F-1AB65002EDBE}"/>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C950A70-D179-0BCB-82E8-43897BB0D301}"/>
              </a:ext>
            </a:extLst>
          </p:cNvPr>
          <p:cNvSpPr txBox="1">
            <a:spLocks/>
          </p:cNvSpPr>
          <p:nvPr/>
        </p:nvSpPr>
        <p:spPr>
          <a:xfrm>
            <a:off x="493106" y="246678"/>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13.5.2 </a:t>
            </a:r>
            <a:r>
              <a:rPr lang="zh-CN" altLang="en-US" dirty="0">
                <a:latin typeface="微软雅黑" panose="020B0503020204020204" charset="-122"/>
                <a:ea typeface="微软雅黑" panose="020B0503020204020204" charset="-122"/>
              </a:rPr>
              <a:t>毒性与偏见</a:t>
            </a:r>
            <a:endParaRPr kumimoji="1" lang="zh-CN" altLang="en-US" dirty="0"/>
          </a:p>
        </p:txBody>
      </p:sp>
      <p:sp>
        <p:nvSpPr>
          <p:cNvPr id="3" name="矩形 2">
            <a:extLst>
              <a:ext uri="{FF2B5EF4-FFF2-40B4-BE49-F238E27FC236}">
                <a16:creationId xmlns:a16="http://schemas.microsoft.com/office/drawing/2014/main" id="{651D1E5F-6D0C-18DB-C644-DADAF14FF252}"/>
              </a:ext>
            </a:extLst>
          </p:cNvPr>
          <p:cNvSpPr/>
          <p:nvPr/>
        </p:nvSpPr>
        <p:spPr>
          <a:xfrm>
            <a:off x="782512" y="1267017"/>
            <a:ext cx="10626976" cy="5407210"/>
          </a:xfrm>
          <a:prstGeom prst="rect">
            <a:avLst/>
          </a:prstGeom>
          <a:noFill/>
          <a:ln w="19050">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a:extLst>
              <a:ext uri="{FF2B5EF4-FFF2-40B4-BE49-F238E27FC236}">
                <a16:creationId xmlns:a16="http://schemas.microsoft.com/office/drawing/2014/main" id="{A914D8A2-A94F-C20A-107B-4971D321F62E}"/>
              </a:ext>
            </a:extLst>
          </p:cNvPr>
          <p:cNvSpPr/>
          <p:nvPr/>
        </p:nvSpPr>
        <p:spPr>
          <a:xfrm>
            <a:off x="4499114" y="952278"/>
            <a:ext cx="2120348" cy="62947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rPr>
              <a:t>现有策略</a:t>
            </a:r>
          </a:p>
        </p:txBody>
      </p:sp>
      <p:sp>
        <p:nvSpPr>
          <p:cNvPr id="5" name="文本框 4">
            <a:extLst>
              <a:ext uri="{FF2B5EF4-FFF2-40B4-BE49-F238E27FC236}">
                <a16:creationId xmlns:a16="http://schemas.microsoft.com/office/drawing/2014/main" id="{6410D6CA-0026-EC67-CBD9-062C3362DD9F}"/>
              </a:ext>
            </a:extLst>
          </p:cNvPr>
          <p:cNvSpPr txBox="1"/>
          <p:nvPr/>
        </p:nvSpPr>
        <p:spPr>
          <a:xfrm>
            <a:off x="978203" y="1457656"/>
            <a:ext cx="2069797" cy="738664"/>
          </a:xfrm>
          <a:prstGeom prst="rect">
            <a:avLst/>
          </a:prstGeom>
          <a:noFill/>
        </p:spPr>
        <p:txBody>
          <a:bodyPr wrap="none" rtlCol="0">
            <a:spAutoFit/>
          </a:bodyPr>
          <a:lstStyle/>
          <a:p>
            <a:pPr marL="342900" indent="-342900">
              <a:buFont typeface="Wingdings" panose="05000000000000000000" pitchFamily="2" charset="2"/>
              <a:buChar char="n"/>
            </a:pPr>
            <a:r>
              <a:rPr lang="zh-CN" altLang="en-US" sz="2400" b="1" i="0" dirty="0">
                <a:solidFill>
                  <a:srgbClr val="05073B"/>
                </a:solidFill>
                <a:effectLst/>
                <a:latin typeface="-apple-system"/>
              </a:rPr>
              <a:t>数据过滤</a:t>
            </a:r>
            <a:r>
              <a:rPr lang="zh-CN" altLang="en-US" sz="2400" b="0" i="0" dirty="0">
                <a:solidFill>
                  <a:srgbClr val="05073B"/>
                </a:solidFill>
                <a:effectLst/>
                <a:latin typeface="PingFang-SC-Regular"/>
              </a:rPr>
              <a:t>：</a:t>
            </a:r>
          </a:p>
          <a:p>
            <a:endParaRPr lang="zh-CN" altLang="en-US" dirty="0"/>
          </a:p>
        </p:txBody>
      </p:sp>
      <p:sp>
        <p:nvSpPr>
          <p:cNvPr id="10" name="文本框 9">
            <a:extLst>
              <a:ext uri="{FF2B5EF4-FFF2-40B4-BE49-F238E27FC236}">
                <a16:creationId xmlns:a16="http://schemas.microsoft.com/office/drawing/2014/main" id="{216052EF-7485-5CB1-40EE-2D98C54C0F05}"/>
              </a:ext>
            </a:extLst>
          </p:cNvPr>
          <p:cNvSpPr txBox="1"/>
          <p:nvPr/>
        </p:nvSpPr>
        <p:spPr>
          <a:xfrm>
            <a:off x="978203" y="3731013"/>
            <a:ext cx="2993127" cy="738664"/>
          </a:xfrm>
          <a:prstGeom prst="rect">
            <a:avLst/>
          </a:prstGeom>
          <a:noFill/>
        </p:spPr>
        <p:txBody>
          <a:bodyPr wrap="none" rtlCol="0">
            <a:spAutoFit/>
          </a:bodyPr>
          <a:lstStyle/>
          <a:p>
            <a:pPr marL="342900" indent="-342900" algn="l">
              <a:spcBef>
                <a:spcPts val="450"/>
              </a:spcBef>
              <a:buFont typeface="Wingdings" panose="05000000000000000000" pitchFamily="2" charset="2"/>
              <a:buChar char="n"/>
            </a:pPr>
            <a:r>
              <a:rPr lang="zh-CN" altLang="en-US" sz="2400" b="1" i="0" dirty="0">
                <a:solidFill>
                  <a:srgbClr val="05073B"/>
                </a:solidFill>
                <a:effectLst/>
                <a:latin typeface="-apple-system"/>
              </a:rPr>
              <a:t>属性敏感性控制</a:t>
            </a:r>
            <a:r>
              <a:rPr lang="zh-CN" altLang="en-US" sz="2400" b="0" i="0" dirty="0">
                <a:solidFill>
                  <a:srgbClr val="05073B"/>
                </a:solidFill>
                <a:effectLst/>
                <a:latin typeface="PingFang-SC-Regular"/>
              </a:rPr>
              <a:t>：</a:t>
            </a:r>
          </a:p>
          <a:p>
            <a:endParaRPr lang="zh-CN" altLang="en-US" dirty="0"/>
          </a:p>
        </p:txBody>
      </p:sp>
      <p:sp>
        <p:nvSpPr>
          <p:cNvPr id="12" name="文本框 11">
            <a:extLst>
              <a:ext uri="{FF2B5EF4-FFF2-40B4-BE49-F238E27FC236}">
                <a16:creationId xmlns:a16="http://schemas.microsoft.com/office/drawing/2014/main" id="{A2C3C384-85E9-55BE-4923-45AEDC3D285E}"/>
              </a:ext>
            </a:extLst>
          </p:cNvPr>
          <p:cNvSpPr txBox="1"/>
          <p:nvPr/>
        </p:nvSpPr>
        <p:spPr>
          <a:xfrm>
            <a:off x="834887" y="1776242"/>
            <a:ext cx="10282920" cy="1948739"/>
          </a:xfrm>
          <a:prstGeom prst="rect">
            <a:avLst/>
          </a:prstGeom>
          <a:noFill/>
        </p:spPr>
        <p:txBody>
          <a:bodyPr wrap="square">
            <a:spAutoFit/>
          </a:bodyPr>
          <a:lstStyle/>
          <a:p>
            <a:pPr marL="742950" lvl="1" indent="-285750" algn="l">
              <a:lnSpc>
                <a:spcPct val="150000"/>
              </a:lnSpc>
              <a:spcBef>
                <a:spcPts val="1050"/>
              </a:spcBef>
              <a:buFont typeface="Wingdings" panose="05000000000000000000" pitchFamily="2" charset="2"/>
              <a:buChar char="Ø"/>
            </a:pPr>
            <a:r>
              <a:rPr lang="en-US" altLang="zh-CN" sz="2000" b="1" i="0" dirty="0">
                <a:solidFill>
                  <a:srgbClr val="05073B"/>
                </a:solidFill>
                <a:effectLst/>
                <a:latin typeface="+mn-ea"/>
              </a:rPr>
              <a:t>Perspective API</a:t>
            </a:r>
            <a:r>
              <a:rPr lang="zh-CN" altLang="en-US" sz="2000" b="0" i="0" dirty="0">
                <a:solidFill>
                  <a:srgbClr val="05073B"/>
                </a:solidFill>
                <a:effectLst/>
                <a:latin typeface="+mn-ea"/>
              </a:rPr>
              <a:t>：采用交叉标注方法，通过不同社会文化背景的志愿者对训练数据进行评分，以识别并过滤有毒数据。</a:t>
            </a:r>
          </a:p>
          <a:p>
            <a:pPr marL="742950" lvl="1" indent="-285750" algn="l">
              <a:lnSpc>
                <a:spcPct val="150000"/>
              </a:lnSpc>
              <a:spcBef>
                <a:spcPts val="450"/>
              </a:spcBef>
              <a:buFont typeface="Wingdings" panose="05000000000000000000" pitchFamily="2" charset="2"/>
              <a:buChar char="Ø"/>
            </a:pPr>
            <a:r>
              <a:rPr lang="zh-CN" altLang="en-US" sz="2000" b="1" i="0" dirty="0">
                <a:solidFill>
                  <a:srgbClr val="05073B"/>
                </a:solidFill>
                <a:effectLst/>
                <a:latin typeface="+mn-ea"/>
              </a:rPr>
              <a:t>毒性阈值设定</a:t>
            </a:r>
            <a:r>
              <a:rPr lang="zh-CN" altLang="en-US" sz="2000" b="0" i="0" dirty="0">
                <a:solidFill>
                  <a:srgbClr val="05073B"/>
                </a:solidFill>
                <a:effectLst/>
                <a:latin typeface="+mn-ea"/>
              </a:rPr>
              <a:t>：如您所述，如果有一定比例的标注者认为某数据段有毒性，则将该数据段的毒性值记录下来，并据此进行过滤。</a:t>
            </a:r>
          </a:p>
        </p:txBody>
      </p:sp>
      <p:sp>
        <p:nvSpPr>
          <p:cNvPr id="14" name="文本框 13">
            <a:extLst>
              <a:ext uri="{FF2B5EF4-FFF2-40B4-BE49-F238E27FC236}">
                <a16:creationId xmlns:a16="http://schemas.microsoft.com/office/drawing/2014/main" id="{741213D3-D03E-A9A1-1E34-2EB1290E12CA}"/>
              </a:ext>
            </a:extLst>
          </p:cNvPr>
          <p:cNvSpPr txBox="1"/>
          <p:nvPr/>
        </p:nvSpPr>
        <p:spPr>
          <a:xfrm>
            <a:off x="834887" y="4191696"/>
            <a:ext cx="10204174" cy="2253822"/>
          </a:xfrm>
          <a:prstGeom prst="rect">
            <a:avLst/>
          </a:prstGeom>
          <a:noFill/>
        </p:spPr>
        <p:txBody>
          <a:bodyPr wrap="square">
            <a:spAutoFit/>
          </a:bodyPr>
          <a:lstStyle/>
          <a:p>
            <a:pPr marL="742950" lvl="1" indent="-285750" algn="l">
              <a:lnSpc>
                <a:spcPct val="150000"/>
              </a:lnSpc>
              <a:spcBef>
                <a:spcPts val="1050"/>
              </a:spcBef>
              <a:buFont typeface="Wingdings" panose="05000000000000000000" pitchFamily="2" charset="2"/>
              <a:buChar char="Ø"/>
            </a:pPr>
            <a:r>
              <a:rPr lang="zh-CN" altLang="en-US" b="1" i="0" dirty="0">
                <a:solidFill>
                  <a:srgbClr val="05073B"/>
                </a:solidFill>
                <a:effectLst/>
                <a:latin typeface="-apple-system"/>
              </a:rPr>
              <a:t>将道德问题视为属性</a:t>
            </a:r>
            <a:r>
              <a:rPr lang="zh-CN" altLang="en-US" b="0" i="0" dirty="0">
                <a:solidFill>
                  <a:srgbClr val="05073B"/>
                </a:solidFill>
                <a:effectLst/>
                <a:latin typeface="PingFang-SC-Regular"/>
              </a:rPr>
              <a:t>：通过设计多个变量来衡量不同属性的敏感性，如性别、种族、宗教等。</a:t>
            </a:r>
          </a:p>
          <a:p>
            <a:pPr marL="742950" lvl="1" indent="-285750" algn="l">
              <a:lnSpc>
                <a:spcPct val="150000"/>
              </a:lnSpc>
              <a:spcBef>
                <a:spcPts val="450"/>
              </a:spcBef>
              <a:buFont typeface="Wingdings" panose="05000000000000000000" pitchFamily="2" charset="2"/>
              <a:buChar char="Ø"/>
            </a:pPr>
            <a:r>
              <a:rPr lang="zh-CN" altLang="en-US" b="1" i="0" dirty="0">
                <a:solidFill>
                  <a:srgbClr val="05073B"/>
                </a:solidFill>
                <a:effectLst/>
                <a:latin typeface="-apple-system"/>
              </a:rPr>
              <a:t>相对矩阵控制</a:t>
            </a:r>
            <a:r>
              <a:rPr lang="zh-CN" altLang="en-US" b="0" i="0" dirty="0">
                <a:solidFill>
                  <a:srgbClr val="05073B"/>
                </a:solidFill>
                <a:effectLst/>
                <a:latin typeface="PingFang-SC-Regular"/>
              </a:rPr>
              <a:t>：使用最小化的相对矩阵来控制生成文本的敏感度，确保模型在保持高速度和高质量的同时，减少偏见和毒性的输出。</a:t>
            </a:r>
          </a:p>
          <a:p>
            <a:pPr marL="742950" lvl="1" indent="-285750" algn="l">
              <a:lnSpc>
                <a:spcPct val="150000"/>
              </a:lnSpc>
              <a:spcBef>
                <a:spcPts val="450"/>
              </a:spcBef>
              <a:buFont typeface="Wingdings" panose="05000000000000000000" pitchFamily="2" charset="2"/>
              <a:buChar char="Ø"/>
            </a:pPr>
            <a:r>
              <a:rPr lang="zh-CN" altLang="en-US" b="1" i="0" dirty="0">
                <a:solidFill>
                  <a:srgbClr val="05073B"/>
                </a:solidFill>
                <a:effectLst/>
                <a:latin typeface="-apple-system"/>
              </a:rPr>
              <a:t>轻量级文件类</a:t>
            </a:r>
            <a:r>
              <a:rPr lang="zh-CN" altLang="en-US" b="0" i="0" dirty="0">
                <a:solidFill>
                  <a:srgbClr val="05073B"/>
                </a:solidFill>
                <a:effectLst/>
                <a:latin typeface="PingFang-SC-Regular"/>
              </a:rPr>
              <a:t>：用户只需一些轻量级的文件类来生成文本，只有在模型输出具有较高属性极性时，才进行参数修正，以减少不必要的计算成本和模型输出修改。</a:t>
            </a:r>
          </a:p>
        </p:txBody>
      </p:sp>
    </p:spTree>
    <p:extLst>
      <p:ext uri="{BB962C8B-B14F-4D97-AF65-F5344CB8AC3E}">
        <p14:creationId xmlns:p14="http://schemas.microsoft.com/office/powerpoint/2010/main" val="9400149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3BE24-F2F2-7520-FE65-99DB18E4FB8A}"/>
            </a:ext>
          </a:extLst>
        </p:cNvPr>
        <p:cNvGrpSpPr/>
        <p:nvPr/>
      </p:nvGrpSpPr>
      <p:grpSpPr>
        <a:xfrm>
          <a:off x="0" y="0"/>
          <a:ext cx="0" cy="0"/>
          <a:chOff x="0" y="0"/>
          <a:chExt cx="0" cy="0"/>
        </a:xfrm>
      </p:grpSpPr>
      <p:sp>
        <p:nvSpPr>
          <p:cNvPr id="11" name="矩形 10">
            <a:extLst>
              <a:ext uri="{FF2B5EF4-FFF2-40B4-BE49-F238E27FC236}">
                <a16:creationId xmlns:a16="http://schemas.microsoft.com/office/drawing/2014/main" id="{F272AA2F-8D05-AA2A-4180-D4A751EF4C6B}"/>
              </a:ext>
            </a:extLst>
          </p:cNvPr>
          <p:cNvSpPr/>
          <p:nvPr/>
        </p:nvSpPr>
        <p:spPr>
          <a:xfrm>
            <a:off x="909214" y="2733132"/>
            <a:ext cx="10182856" cy="205090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7" name="标题 1">
            <a:extLst>
              <a:ext uri="{FF2B5EF4-FFF2-40B4-BE49-F238E27FC236}">
                <a16:creationId xmlns:a16="http://schemas.microsoft.com/office/drawing/2014/main" id="{5DF0F034-980F-E7A6-1CB2-C1A07AF619B1}"/>
              </a:ext>
            </a:extLst>
          </p:cNvPr>
          <p:cNvSpPr txBox="1">
            <a:spLocks/>
          </p:cNvSpPr>
          <p:nvPr/>
        </p:nvSpPr>
        <p:spPr>
          <a:xfrm>
            <a:off x="493106" y="246678"/>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13.5.3 </a:t>
            </a:r>
            <a:r>
              <a:rPr lang="zh-CN" altLang="en-US" dirty="0">
                <a:latin typeface="微软雅黑" panose="020B0503020204020204" charset="-122"/>
                <a:ea typeface="微软雅黑" panose="020B0503020204020204" charset="-122"/>
              </a:rPr>
              <a:t>学术造假</a:t>
            </a:r>
            <a:endParaRPr kumimoji="1" lang="zh-CN" altLang="en-US" dirty="0"/>
          </a:p>
        </p:txBody>
      </p:sp>
      <p:sp>
        <p:nvSpPr>
          <p:cNvPr id="3" name="文本框 2">
            <a:extLst>
              <a:ext uri="{FF2B5EF4-FFF2-40B4-BE49-F238E27FC236}">
                <a16:creationId xmlns:a16="http://schemas.microsoft.com/office/drawing/2014/main" id="{C2071063-E026-7772-9B82-1EEC6751535D}"/>
              </a:ext>
            </a:extLst>
          </p:cNvPr>
          <p:cNvSpPr txBox="1"/>
          <p:nvPr/>
        </p:nvSpPr>
        <p:spPr>
          <a:xfrm>
            <a:off x="788504" y="1076102"/>
            <a:ext cx="9859617" cy="400110"/>
          </a:xfrm>
          <a:prstGeom prst="rect">
            <a:avLst/>
          </a:prstGeom>
          <a:noFill/>
        </p:spPr>
        <p:txBody>
          <a:bodyPr wrap="square">
            <a:spAutoFit/>
          </a:bodyPr>
          <a:lstStyle/>
          <a:p>
            <a:pPr marL="342900" indent="-342900">
              <a:buFont typeface="Wingdings" panose="05000000000000000000" pitchFamily="2" charset="2"/>
              <a:buChar char="n"/>
            </a:pPr>
            <a:r>
              <a:rPr lang="zh-CN" altLang="en-US" sz="2000" b="1" dirty="0">
                <a:solidFill>
                  <a:srgbClr val="000000"/>
                </a:solidFill>
                <a:effectLst/>
                <a:latin typeface="FandolSong-Regular"/>
              </a:rPr>
              <a:t>常见的学术造假行为包括： 数据造假、抄袭、实验结果篡改等。</a:t>
            </a:r>
            <a:endParaRPr lang="zh-CN" altLang="en-US" sz="2000" b="1" dirty="0"/>
          </a:p>
        </p:txBody>
      </p:sp>
      <p:sp>
        <p:nvSpPr>
          <p:cNvPr id="5" name="文本框 4">
            <a:extLst>
              <a:ext uri="{FF2B5EF4-FFF2-40B4-BE49-F238E27FC236}">
                <a16:creationId xmlns:a16="http://schemas.microsoft.com/office/drawing/2014/main" id="{6A2C3A39-F6E9-C09D-EE56-BEE6A785C1B0}"/>
              </a:ext>
            </a:extLst>
          </p:cNvPr>
          <p:cNvSpPr txBox="1"/>
          <p:nvPr/>
        </p:nvSpPr>
        <p:spPr>
          <a:xfrm>
            <a:off x="788504" y="1621335"/>
            <a:ext cx="10969200" cy="1323439"/>
          </a:xfrm>
          <a:prstGeom prst="rect">
            <a:avLst/>
          </a:prstGeom>
          <a:noFill/>
        </p:spPr>
        <p:txBody>
          <a:bodyPr wrap="square">
            <a:spAutoFit/>
          </a:bodyPr>
          <a:lstStyle/>
          <a:p>
            <a:pPr marL="285750" indent="-285750">
              <a:lnSpc>
                <a:spcPct val="150000"/>
              </a:lnSpc>
              <a:buFont typeface="Wingdings" panose="05000000000000000000" pitchFamily="2" charset="2"/>
              <a:buChar char="n"/>
            </a:pPr>
            <a:r>
              <a:rPr lang="en-US" altLang="zh-CN" sz="2000" b="1" dirty="0">
                <a:solidFill>
                  <a:srgbClr val="000000"/>
                </a:solidFill>
                <a:effectLst/>
                <a:latin typeface="FandolSong-Regular"/>
              </a:rPr>
              <a:t>LLMs</a:t>
            </a:r>
            <a:r>
              <a:rPr lang="zh-CN" altLang="en-US" sz="2000" b="1" dirty="0">
                <a:solidFill>
                  <a:srgbClr val="000000"/>
                </a:solidFill>
                <a:effectLst/>
                <a:latin typeface="FandolSong-Regular"/>
              </a:rPr>
              <a:t>主要优势在于生成文本，可以辅助科研人员撰写科学论文，进行文章润色</a:t>
            </a:r>
            <a:r>
              <a:rPr lang="en-US" altLang="zh-CN" sz="2000" b="1" dirty="0">
                <a:solidFill>
                  <a:srgbClr val="000000"/>
                </a:solidFill>
                <a:effectLst/>
                <a:latin typeface="FandolSong-Regular"/>
              </a:rPr>
              <a:t>;</a:t>
            </a:r>
            <a:r>
              <a:rPr lang="zh-CN" altLang="en-US" sz="2000" b="1" dirty="0">
                <a:solidFill>
                  <a:srgbClr val="000000"/>
                </a:solidFill>
                <a:effectLst/>
                <a:latin typeface="FandolSong-Regular"/>
              </a:rPr>
              <a:t>同时它也可能会 被滥用于学术造假行为，例如自动产生伪造的研究结果或抄袭他人的工作等</a:t>
            </a:r>
            <a:endParaRPr lang="zh-CN" altLang="en-US" sz="2000" b="1" dirty="0"/>
          </a:p>
          <a:p>
            <a:pPr marL="285750" indent="-285750">
              <a:buFont typeface="Wingdings" panose="05000000000000000000" pitchFamily="2" charset="2"/>
              <a:buChar char="n"/>
            </a:pPr>
            <a:endParaRPr lang="zh-CN" altLang="en-US" sz="2000" b="1" dirty="0"/>
          </a:p>
        </p:txBody>
      </p:sp>
      <p:sp>
        <p:nvSpPr>
          <p:cNvPr id="10" name="文本框 9">
            <a:extLst>
              <a:ext uri="{FF2B5EF4-FFF2-40B4-BE49-F238E27FC236}">
                <a16:creationId xmlns:a16="http://schemas.microsoft.com/office/drawing/2014/main" id="{6B13071A-BFEC-752D-7FA8-10B0002D9866}"/>
              </a:ext>
            </a:extLst>
          </p:cNvPr>
          <p:cNvSpPr txBox="1"/>
          <p:nvPr/>
        </p:nvSpPr>
        <p:spPr>
          <a:xfrm>
            <a:off x="955598" y="2864886"/>
            <a:ext cx="9546750" cy="1631216"/>
          </a:xfrm>
          <a:prstGeom prst="rect">
            <a:avLst/>
          </a:prstGeom>
          <a:noFill/>
        </p:spPr>
        <p:txBody>
          <a:bodyPr wrap="square">
            <a:spAutoFit/>
          </a:bodyPr>
          <a:lstStyle/>
          <a:p>
            <a:pPr marL="285750" indent="-285750">
              <a:buFont typeface="Wingdings" panose="05000000000000000000" pitchFamily="2" charset="2"/>
              <a:buChar char="u"/>
            </a:pPr>
            <a:r>
              <a:rPr lang="en-US" altLang="zh-CN" sz="2000" b="0" dirty="0">
                <a:solidFill>
                  <a:srgbClr val="000000"/>
                </a:solidFill>
                <a:effectLst/>
                <a:latin typeface="仿宋" panose="02010609060101010101" pitchFamily="49" charset="-122"/>
                <a:ea typeface="仿宋" panose="02010609060101010101" pitchFamily="49" charset="-122"/>
              </a:rPr>
              <a:t>2022 </a:t>
            </a:r>
            <a:r>
              <a:rPr lang="zh-CN" altLang="en-US" sz="2000" b="0" dirty="0">
                <a:solidFill>
                  <a:srgbClr val="000000"/>
                </a:solidFill>
                <a:effectLst/>
                <a:latin typeface="仿宋" panose="02010609060101010101" pitchFamily="49" charset="-122"/>
                <a:ea typeface="仿宋" panose="02010609060101010101" pitchFamily="49" charset="-122"/>
              </a:rPr>
              <a:t>年 </a:t>
            </a:r>
            <a:r>
              <a:rPr lang="en-US" altLang="zh-CN" sz="2000" b="0" dirty="0">
                <a:solidFill>
                  <a:srgbClr val="000000"/>
                </a:solidFill>
                <a:effectLst/>
                <a:latin typeface="仿宋" panose="02010609060101010101" pitchFamily="49" charset="-122"/>
                <a:ea typeface="仿宋" panose="02010609060101010101" pitchFamily="49" charset="-122"/>
              </a:rPr>
              <a:t>12 </a:t>
            </a:r>
            <a:r>
              <a:rPr lang="zh-CN" altLang="en-US" sz="2000" b="0" dirty="0">
                <a:solidFill>
                  <a:srgbClr val="000000"/>
                </a:solidFill>
                <a:effectLst/>
                <a:latin typeface="仿宋" panose="02010609060101010101" pitchFamily="49" charset="-122"/>
                <a:ea typeface="仿宋" panose="02010609060101010101" pitchFamily="49" charset="-122"/>
              </a:rPr>
              <a:t>月 </a:t>
            </a:r>
            <a:r>
              <a:rPr lang="en-US" altLang="zh-CN" sz="2000" b="0" dirty="0">
                <a:solidFill>
                  <a:srgbClr val="000000"/>
                </a:solidFill>
                <a:effectLst/>
                <a:latin typeface="仿宋" panose="02010609060101010101" pitchFamily="49" charset="-122"/>
                <a:ea typeface="仿宋" panose="02010609060101010101" pitchFamily="49" charset="-122"/>
              </a:rPr>
              <a:t>27 </a:t>
            </a:r>
            <a:r>
              <a:rPr lang="zh-CN" altLang="en-US" sz="2000" b="0" dirty="0">
                <a:solidFill>
                  <a:srgbClr val="000000"/>
                </a:solidFill>
                <a:effectLst/>
                <a:latin typeface="仿宋" panose="02010609060101010101" pitchFamily="49" charset="-122"/>
                <a:ea typeface="仿宋" panose="02010609060101010101" pitchFamily="49" charset="-122"/>
              </a:rPr>
              <a:t>日，美国西北大学的 </a:t>
            </a:r>
            <a:r>
              <a:rPr lang="en-US" altLang="zh-CN" sz="2000" b="0" dirty="0">
                <a:solidFill>
                  <a:srgbClr val="000000"/>
                </a:solidFill>
                <a:effectLst/>
                <a:latin typeface="仿宋" panose="02010609060101010101" pitchFamily="49" charset="-122"/>
                <a:ea typeface="仿宋" panose="02010609060101010101" pitchFamily="49" charset="-122"/>
              </a:rPr>
              <a:t>Catherine Gao </a:t>
            </a:r>
            <a:r>
              <a:rPr lang="zh-CN" altLang="en-US" sz="2000" b="0" dirty="0">
                <a:solidFill>
                  <a:srgbClr val="000000"/>
                </a:solidFill>
                <a:effectLst/>
                <a:latin typeface="仿宋" panose="02010609060101010101" pitchFamily="49" charset="-122"/>
                <a:ea typeface="仿宋" panose="02010609060101010101" pitchFamily="49" charset="-122"/>
              </a:rPr>
              <a:t>等人在预印本 </a:t>
            </a:r>
            <a:r>
              <a:rPr lang="en-US" altLang="zh-CN" sz="2000" b="0" dirty="0" err="1">
                <a:solidFill>
                  <a:srgbClr val="000000"/>
                </a:solidFill>
                <a:effectLst/>
                <a:latin typeface="仿宋" panose="02010609060101010101" pitchFamily="49" charset="-122"/>
                <a:ea typeface="仿宋" panose="02010609060101010101" pitchFamily="49" charset="-122"/>
              </a:rPr>
              <a:t>bioRxiv</a:t>
            </a:r>
            <a:r>
              <a:rPr lang="en-US" altLang="zh-CN" sz="2000" b="0" dirty="0">
                <a:solidFill>
                  <a:srgbClr val="000000"/>
                </a:solidFill>
                <a:effectLst/>
                <a:latin typeface="仿宋" panose="02010609060101010101" pitchFamily="49" charset="-122"/>
                <a:ea typeface="仿宋" panose="02010609060101010101" pitchFamily="49" charset="-122"/>
              </a:rPr>
              <a:t> </a:t>
            </a:r>
            <a:r>
              <a:rPr lang="zh-CN" altLang="en-US" sz="2000" b="0" dirty="0">
                <a:solidFill>
                  <a:srgbClr val="000000"/>
                </a:solidFill>
                <a:effectLst/>
                <a:latin typeface="仿宋" panose="02010609060101010101" pitchFamily="49" charset="-122"/>
                <a:ea typeface="仿宋" panose="02010609060101010101" pitchFamily="49" charset="-122"/>
              </a:rPr>
              <a:t>上发表了一篇研究论文</a:t>
            </a:r>
            <a:r>
              <a:rPr lang="en-US" altLang="zh-CN" sz="900" b="0" dirty="0">
                <a:solidFill>
                  <a:srgbClr val="000000"/>
                </a:solidFill>
                <a:effectLst/>
                <a:latin typeface="仿宋" panose="02010609060101010101" pitchFamily="49" charset="-122"/>
                <a:ea typeface="仿宋" panose="02010609060101010101" pitchFamily="49" charset="-122"/>
              </a:rPr>
              <a:t>1</a:t>
            </a:r>
            <a:r>
              <a:rPr lang="zh-CN" altLang="en-US" sz="2000" b="0" dirty="0">
                <a:solidFill>
                  <a:srgbClr val="000000"/>
                </a:solidFill>
                <a:effectLst/>
                <a:latin typeface="仿宋" panose="02010609060101010101" pitchFamily="49" charset="-122"/>
                <a:ea typeface="仿宋" panose="02010609060101010101" pitchFamily="49" charset="-122"/>
              </a:rPr>
              <a:t>，论文主要内容为作者的研究团队使用 </a:t>
            </a:r>
            <a:r>
              <a:rPr lang="en-US" altLang="zh-CN" sz="2000" b="0" dirty="0">
                <a:solidFill>
                  <a:srgbClr val="000000"/>
                </a:solidFill>
                <a:effectLst/>
                <a:latin typeface="仿宋" panose="02010609060101010101" pitchFamily="49" charset="-122"/>
                <a:ea typeface="仿宋" panose="02010609060101010101" pitchFamily="49" charset="-122"/>
              </a:rPr>
              <a:t>ChatGPT </a:t>
            </a:r>
            <a:r>
              <a:rPr lang="zh-CN" altLang="en-US" sz="2000" b="0" dirty="0">
                <a:solidFill>
                  <a:srgbClr val="000000"/>
                </a:solidFill>
                <a:effectLst/>
                <a:latin typeface="仿宋" panose="02010609060101010101" pitchFamily="49" charset="-122"/>
                <a:ea typeface="仿宋" panose="02010609060101010101" pitchFamily="49" charset="-122"/>
              </a:rPr>
              <a:t>生成了</a:t>
            </a:r>
            <a:r>
              <a:rPr lang="en-US" altLang="zh-CN" sz="2000" b="0" dirty="0">
                <a:solidFill>
                  <a:srgbClr val="000000"/>
                </a:solidFill>
                <a:effectLst/>
                <a:latin typeface="仿宋" panose="02010609060101010101" pitchFamily="49" charset="-122"/>
                <a:ea typeface="仿宋" panose="02010609060101010101" pitchFamily="49" charset="-122"/>
              </a:rPr>
              <a:t>50</a:t>
            </a:r>
            <a:r>
              <a:rPr lang="zh-CN" altLang="en-US" sz="2000" b="0" dirty="0">
                <a:solidFill>
                  <a:srgbClr val="000000"/>
                </a:solidFill>
                <a:effectLst/>
                <a:latin typeface="仿宋" panose="02010609060101010101" pitchFamily="49" charset="-122"/>
                <a:ea typeface="仿宋" panose="02010609060101010101" pitchFamily="49" charset="-122"/>
              </a:rPr>
              <a:t>篇医学研究摘要，并通过论文剽窃检测器和人工智能输出检 测器进行了比较。</a:t>
            </a:r>
            <a:r>
              <a:rPr lang="zh-CN" altLang="en-US" sz="2000" b="1" dirty="0">
                <a:solidFill>
                  <a:srgbClr val="C00000"/>
                </a:solidFill>
                <a:effectLst/>
                <a:latin typeface="仿宋" panose="02010609060101010101" pitchFamily="49" charset="-122"/>
                <a:ea typeface="仿宋" panose="02010609060101010101" pitchFamily="49" charset="-122"/>
              </a:rPr>
              <a:t>结果显示，</a:t>
            </a:r>
            <a:r>
              <a:rPr lang="en-US" altLang="zh-CN" sz="2000" b="1" dirty="0">
                <a:solidFill>
                  <a:srgbClr val="C00000"/>
                </a:solidFill>
                <a:effectLst/>
                <a:latin typeface="仿宋" panose="02010609060101010101" pitchFamily="49" charset="-122"/>
                <a:ea typeface="仿宋" panose="02010609060101010101" pitchFamily="49" charset="-122"/>
              </a:rPr>
              <a:t>ChatGPT </a:t>
            </a:r>
            <a:r>
              <a:rPr lang="zh-CN" altLang="en-US" sz="2000" b="1" dirty="0">
                <a:solidFill>
                  <a:srgbClr val="C00000"/>
                </a:solidFill>
                <a:effectLst/>
                <a:latin typeface="仿宋" panose="02010609060101010101" pitchFamily="49" charset="-122"/>
                <a:ea typeface="仿宋" panose="02010609060101010101" pitchFamily="49" charset="-122"/>
              </a:rPr>
              <a:t>所编写的摘要在原创性检测中得分为 </a:t>
            </a:r>
            <a:r>
              <a:rPr lang="en-US" altLang="zh-CN" sz="2000" b="1" dirty="0">
                <a:solidFill>
                  <a:srgbClr val="C00000"/>
                </a:solidFill>
                <a:effectLst/>
                <a:latin typeface="仿宋" panose="02010609060101010101" pitchFamily="49" charset="-122"/>
                <a:ea typeface="仿宋" panose="02010609060101010101" pitchFamily="49" charset="-122"/>
              </a:rPr>
              <a:t>100%</a:t>
            </a:r>
            <a:r>
              <a:rPr lang="zh-CN" altLang="en-US" sz="2000" b="1" dirty="0">
                <a:solidFill>
                  <a:srgbClr val="C00000"/>
                </a:solidFill>
                <a:effectLst/>
                <a:latin typeface="仿宋" panose="02010609060101010101" pitchFamily="49" charset="-122"/>
                <a:ea typeface="仿宋" panose="02010609060101010101" pitchFamily="49" charset="-122"/>
              </a:rPr>
              <a:t>，未被检测到抄袭。人类审稿人只能正确识别出 </a:t>
            </a:r>
            <a:r>
              <a:rPr lang="en-US" altLang="zh-CN" sz="2000" b="1" dirty="0">
                <a:solidFill>
                  <a:srgbClr val="C00000"/>
                </a:solidFill>
                <a:effectLst/>
                <a:latin typeface="仿宋" panose="02010609060101010101" pitchFamily="49" charset="-122"/>
                <a:ea typeface="仿宋" panose="02010609060101010101" pitchFamily="49" charset="-122"/>
              </a:rPr>
              <a:t>68% </a:t>
            </a:r>
            <a:r>
              <a:rPr lang="zh-CN" altLang="en-US" sz="2000" b="1" dirty="0">
                <a:solidFill>
                  <a:srgbClr val="C00000"/>
                </a:solidFill>
                <a:effectLst/>
                <a:latin typeface="仿宋" panose="02010609060101010101" pitchFamily="49" charset="-122"/>
                <a:ea typeface="仿宋" panose="02010609060101010101" pitchFamily="49" charset="-122"/>
              </a:rPr>
              <a:t>的 </a:t>
            </a:r>
            <a:r>
              <a:rPr lang="en-US" altLang="zh-CN" sz="2000" b="1" dirty="0">
                <a:solidFill>
                  <a:srgbClr val="C00000"/>
                </a:solidFill>
                <a:effectLst/>
                <a:latin typeface="仿宋" panose="02010609060101010101" pitchFamily="49" charset="-122"/>
                <a:ea typeface="仿宋" panose="02010609060101010101" pitchFamily="49" charset="-122"/>
              </a:rPr>
              <a:t>ChatGPT </a:t>
            </a:r>
            <a:r>
              <a:rPr lang="zh-CN" altLang="en-US" sz="2000" b="1" dirty="0">
                <a:solidFill>
                  <a:srgbClr val="C00000"/>
                </a:solidFill>
                <a:effectLst/>
                <a:latin typeface="仿宋" panose="02010609060101010101" pitchFamily="49" charset="-122"/>
                <a:ea typeface="仿宋" panose="02010609060101010101" pitchFamily="49" charset="-122"/>
              </a:rPr>
              <a:t>编造 摘要和 </a:t>
            </a:r>
            <a:r>
              <a:rPr lang="en-US" altLang="zh-CN" sz="2000" b="1" dirty="0">
                <a:solidFill>
                  <a:srgbClr val="C00000"/>
                </a:solidFill>
                <a:effectLst/>
                <a:latin typeface="仿宋" panose="02010609060101010101" pitchFamily="49" charset="-122"/>
                <a:ea typeface="仿宋" panose="02010609060101010101" pitchFamily="49" charset="-122"/>
              </a:rPr>
              <a:t>86% </a:t>
            </a:r>
            <a:r>
              <a:rPr lang="zh-CN" altLang="en-US" sz="2000" b="1" dirty="0">
                <a:solidFill>
                  <a:srgbClr val="C00000"/>
                </a:solidFill>
                <a:effectLst/>
                <a:latin typeface="仿宋" panose="02010609060101010101" pitchFamily="49" charset="-122"/>
                <a:ea typeface="仿宋" panose="02010609060101010101" pitchFamily="49" charset="-122"/>
              </a:rPr>
              <a:t>的真实论文摘要。</a:t>
            </a:r>
            <a:endParaRPr lang="zh-CN" altLang="en-US" sz="2000" b="1" dirty="0">
              <a:solidFill>
                <a:srgbClr val="C00000"/>
              </a:solidFill>
              <a:latin typeface="仿宋" panose="02010609060101010101" pitchFamily="49" charset="-122"/>
              <a:ea typeface="仿宋" panose="02010609060101010101" pitchFamily="49" charset="-122"/>
            </a:endParaRPr>
          </a:p>
        </p:txBody>
      </p:sp>
      <p:sp>
        <p:nvSpPr>
          <p:cNvPr id="13" name="文本框 12">
            <a:extLst>
              <a:ext uri="{FF2B5EF4-FFF2-40B4-BE49-F238E27FC236}">
                <a16:creationId xmlns:a16="http://schemas.microsoft.com/office/drawing/2014/main" id="{66583A11-D2B7-DB3D-6180-3EF31534C98D}"/>
              </a:ext>
            </a:extLst>
          </p:cNvPr>
          <p:cNvSpPr txBox="1"/>
          <p:nvPr/>
        </p:nvSpPr>
        <p:spPr>
          <a:xfrm>
            <a:off x="2032231" y="5189631"/>
            <a:ext cx="7771680" cy="400110"/>
          </a:xfrm>
          <a:prstGeom prst="rect">
            <a:avLst/>
          </a:prstGeom>
          <a:solidFill>
            <a:schemeClr val="accent1">
              <a:lumMod val="20000"/>
              <a:lumOff val="80000"/>
            </a:schemeClr>
          </a:solidFill>
        </p:spPr>
        <p:txBody>
          <a:bodyPr wrap="square">
            <a:spAutoFit/>
          </a:bodyPr>
          <a:lstStyle/>
          <a:p>
            <a:pPr algn="ctr"/>
            <a:r>
              <a:rPr lang="en-US" altLang="zh-CN" sz="2000" b="1" dirty="0">
                <a:solidFill>
                  <a:srgbClr val="000000"/>
                </a:solidFill>
                <a:effectLst/>
                <a:latin typeface="+mn-ea"/>
              </a:rPr>
              <a:t>LLMs</a:t>
            </a:r>
            <a:r>
              <a:rPr lang="zh-CN" altLang="en-US" sz="2000" b="1" dirty="0">
                <a:solidFill>
                  <a:srgbClr val="000000"/>
                </a:solidFill>
                <a:effectLst/>
                <a:latin typeface="+mn-ea"/>
              </a:rPr>
              <a:t>在编写研究论文摘要方面达到了人类专家都难辨真假的程度</a:t>
            </a:r>
            <a:endParaRPr lang="zh-CN" altLang="en-US" sz="2000" b="1" dirty="0">
              <a:latin typeface="+mn-ea"/>
            </a:endParaRPr>
          </a:p>
        </p:txBody>
      </p:sp>
      <p:pic>
        <p:nvPicPr>
          <p:cNvPr id="14" name="图形 13" descr="一个灯泡">
            <a:extLst>
              <a:ext uri="{FF2B5EF4-FFF2-40B4-BE49-F238E27FC236}">
                <a16:creationId xmlns:a16="http://schemas.microsoft.com/office/drawing/2014/main" id="{1E319E6F-A7F5-ADD5-2B60-BBEDD39AABC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58891" y="5625627"/>
            <a:ext cx="1099555" cy="1099555"/>
          </a:xfrm>
          <a:prstGeom prst="rect">
            <a:avLst/>
          </a:prstGeom>
        </p:spPr>
      </p:pic>
      <p:sp>
        <p:nvSpPr>
          <p:cNvPr id="15" name="文本框 14">
            <a:extLst>
              <a:ext uri="{FF2B5EF4-FFF2-40B4-BE49-F238E27FC236}">
                <a16:creationId xmlns:a16="http://schemas.microsoft.com/office/drawing/2014/main" id="{DAED77E5-D2B4-667B-6089-A139816025B4}"/>
              </a:ext>
            </a:extLst>
          </p:cNvPr>
          <p:cNvSpPr txBox="1"/>
          <p:nvPr/>
        </p:nvSpPr>
        <p:spPr>
          <a:xfrm>
            <a:off x="3326297" y="6005075"/>
            <a:ext cx="6096000" cy="461665"/>
          </a:xfrm>
          <a:prstGeom prst="rect">
            <a:avLst/>
          </a:prstGeom>
          <a:noFill/>
        </p:spPr>
        <p:txBody>
          <a:bodyPr wrap="square">
            <a:spAutoFit/>
          </a:bodyPr>
          <a:lstStyle/>
          <a:p>
            <a:r>
              <a:rPr lang="zh-CN" altLang="en-US" sz="2400" b="1" dirty="0"/>
              <a:t>课堂探讨：如何应对学术造假</a:t>
            </a:r>
          </a:p>
        </p:txBody>
      </p:sp>
    </p:spTree>
    <p:extLst>
      <p:ext uri="{BB962C8B-B14F-4D97-AF65-F5344CB8AC3E}">
        <p14:creationId xmlns:p14="http://schemas.microsoft.com/office/powerpoint/2010/main" val="32223214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410C6-05DF-5E7B-0F34-166F0CEF6B86}"/>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id="{BEF83AD8-EAFA-30F7-A568-BFFD2F4365EC}"/>
              </a:ext>
            </a:extLst>
          </p:cNvPr>
          <p:cNvSpPr/>
          <p:nvPr/>
        </p:nvSpPr>
        <p:spPr>
          <a:xfrm>
            <a:off x="861708" y="1410489"/>
            <a:ext cx="10468584" cy="2693722"/>
          </a:xfrm>
          <a:prstGeom prst="rect">
            <a:avLst/>
          </a:prstGeom>
          <a:noFill/>
          <a:ln w="19050">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C4B76D3D-9EBA-5004-76AF-E43F96511932}"/>
              </a:ext>
            </a:extLst>
          </p:cNvPr>
          <p:cNvSpPr txBox="1"/>
          <p:nvPr/>
        </p:nvSpPr>
        <p:spPr>
          <a:xfrm>
            <a:off x="2991678" y="1131039"/>
            <a:ext cx="6208644" cy="461665"/>
          </a:xfrm>
          <a:prstGeom prst="rect">
            <a:avLst/>
          </a:prstGeom>
          <a:solidFill>
            <a:schemeClr val="accent1"/>
          </a:solidFill>
        </p:spPr>
        <p:txBody>
          <a:bodyPr wrap="square">
            <a:spAutoFit/>
          </a:bodyPr>
          <a:lstStyle/>
          <a:p>
            <a:r>
              <a:rPr lang="zh-CN" altLang="en-US" sz="2400" b="1" dirty="0">
                <a:solidFill>
                  <a:srgbClr val="000000"/>
                </a:solidFill>
                <a:effectLst/>
                <a:latin typeface="FandolSong-Regular"/>
              </a:rPr>
              <a:t>大模型的存在也可以用于应对学术造假</a:t>
            </a:r>
            <a:endParaRPr lang="zh-CN" altLang="en-US" sz="2400" b="1" dirty="0"/>
          </a:p>
        </p:txBody>
      </p:sp>
      <p:sp>
        <p:nvSpPr>
          <p:cNvPr id="2" name="标题 1">
            <a:extLst>
              <a:ext uri="{FF2B5EF4-FFF2-40B4-BE49-F238E27FC236}">
                <a16:creationId xmlns:a16="http://schemas.microsoft.com/office/drawing/2014/main" id="{4F7FFAC3-4D3E-CEE0-BE4C-8C7280AD4C19}"/>
              </a:ext>
            </a:extLst>
          </p:cNvPr>
          <p:cNvSpPr txBox="1">
            <a:spLocks/>
          </p:cNvSpPr>
          <p:nvPr/>
        </p:nvSpPr>
        <p:spPr>
          <a:xfrm>
            <a:off x="645506" y="399078"/>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13.5.3 </a:t>
            </a:r>
            <a:r>
              <a:rPr lang="zh-CN" altLang="en-US" dirty="0">
                <a:latin typeface="微软雅黑" panose="020B0503020204020204" charset="-122"/>
                <a:ea typeface="微软雅黑" panose="020B0503020204020204" charset="-122"/>
              </a:rPr>
              <a:t>学术造假</a:t>
            </a:r>
            <a:endParaRPr kumimoji="1" lang="zh-CN" altLang="en-US" dirty="0"/>
          </a:p>
        </p:txBody>
      </p:sp>
      <p:sp>
        <p:nvSpPr>
          <p:cNvPr id="6" name="文本框 5">
            <a:extLst>
              <a:ext uri="{FF2B5EF4-FFF2-40B4-BE49-F238E27FC236}">
                <a16:creationId xmlns:a16="http://schemas.microsoft.com/office/drawing/2014/main" id="{F07DABF0-CEAE-188C-11D2-AFC91F26D0EC}"/>
              </a:ext>
            </a:extLst>
          </p:cNvPr>
          <p:cNvSpPr txBox="1"/>
          <p:nvPr/>
        </p:nvSpPr>
        <p:spPr>
          <a:xfrm>
            <a:off x="1729408" y="1612218"/>
            <a:ext cx="8388626" cy="2346283"/>
          </a:xfrm>
          <a:prstGeom prst="rect">
            <a:avLst/>
          </a:prstGeom>
          <a:noFill/>
        </p:spPr>
        <p:txBody>
          <a:bodyPr wrap="square">
            <a:spAutoFit/>
          </a:bodyPr>
          <a:lstStyle/>
          <a:p>
            <a:pPr marL="285750" indent="-285750">
              <a:lnSpc>
                <a:spcPct val="150000"/>
              </a:lnSpc>
              <a:buFont typeface="Wingdings" panose="05000000000000000000" pitchFamily="2" charset="2"/>
              <a:buChar char="u"/>
            </a:pPr>
            <a:r>
              <a:rPr lang="zh-CN" altLang="en-US" sz="2000" b="0" dirty="0">
                <a:solidFill>
                  <a:srgbClr val="000000"/>
                </a:solidFill>
                <a:effectLst/>
                <a:latin typeface="+mn-ea"/>
              </a:rPr>
              <a:t>大模型自动检测和识别学术文本中的抄袭行为。</a:t>
            </a:r>
            <a:endParaRPr lang="en-US" altLang="zh-CN" sz="2000" b="0" dirty="0">
              <a:solidFill>
                <a:srgbClr val="000000"/>
              </a:solidFill>
              <a:effectLst/>
              <a:latin typeface="+mn-ea"/>
            </a:endParaRPr>
          </a:p>
          <a:p>
            <a:pPr marL="285750" indent="-285750">
              <a:lnSpc>
                <a:spcPct val="150000"/>
              </a:lnSpc>
              <a:buFont typeface="Wingdings" panose="05000000000000000000" pitchFamily="2" charset="2"/>
              <a:buChar char="u"/>
            </a:pPr>
            <a:r>
              <a:rPr lang="zh-CN" altLang="en-US" sz="2000" b="0" dirty="0">
                <a:solidFill>
                  <a:srgbClr val="000000"/>
                </a:solidFill>
                <a:effectLst/>
                <a:latin typeface="+mn-ea"/>
              </a:rPr>
              <a:t>通过训练大模型来分析和比较文本的相 似性，可以帮助检测出可能存在的学术抄袭行为。</a:t>
            </a:r>
            <a:endParaRPr lang="en-US" altLang="zh-CN" sz="2000" b="0" dirty="0">
              <a:solidFill>
                <a:srgbClr val="000000"/>
              </a:solidFill>
              <a:effectLst/>
              <a:latin typeface="+mn-ea"/>
            </a:endParaRPr>
          </a:p>
          <a:p>
            <a:pPr marL="285750" indent="-285750">
              <a:lnSpc>
                <a:spcPct val="150000"/>
              </a:lnSpc>
              <a:buFont typeface="Wingdings" panose="05000000000000000000" pitchFamily="2" charset="2"/>
              <a:buChar char="u"/>
            </a:pPr>
            <a:r>
              <a:rPr lang="zh-CN" altLang="en-US" sz="2000" b="0" dirty="0">
                <a:solidFill>
                  <a:srgbClr val="000000"/>
                </a:solidFill>
                <a:effectLst/>
                <a:latin typeface="+mn-ea"/>
              </a:rPr>
              <a:t>用于识 别和分析学术文本中的语言模式和特征，辅助鉴别真实的研究成果与伪造的结 果之间的差异。</a:t>
            </a:r>
            <a:endParaRPr lang="zh-CN" altLang="en-US" sz="2000" dirty="0">
              <a:latin typeface="+mn-ea"/>
            </a:endParaRPr>
          </a:p>
        </p:txBody>
      </p:sp>
      <p:sp>
        <p:nvSpPr>
          <p:cNvPr id="10" name="文本框 9">
            <a:extLst>
              <a:ext uri="{FF2B5EF4-FFF2-40B4-BE49-F238E27FC236}">
                <a16:creationId xmlns:a16="http://schemas.microsoft.com/office/drawing/2014/main" id="{904485D1-A308-6BE9-1FE1-E3373B11344B}"/>
              </a:ext>
            </a:extLst>
          </p:cNvPr>
          <p:cNvSpPr txBox="1"/>
          <p:nvPr/>
        </p:nvSpPr>
        <p:spPr>
          <a:xfrm>
            <a:off x="987285" y="4383661"/>
            <a:ext cx="6937514" cy="400110"/>
          </a:xfrm>
          <a:prstGeom prst="rect">
            <a:avLst/>
          </a:prstGeom>
          <a:noFill/>
        </p:spPr>
        <p:txBody>
          <a:bodyPr wrap="square">
            <a:spAutoFit/>
          </a:bodyPr>
          <a:lstStyle/>
          <a:p>
            <a:pPr marL="342900" indent="-342900">
              <a:buFont typeface="Wingdings" panose="05000000000000000000" pitchFamily="2" charset="2"/>
              <a:buChar char="n"/>
            </a:pPr>
            <a:r>
              <a:rPr lang="zh-CN" altLang="en-US" sz="2000" b="1" dirty="0">
                <a:solidFill>
                  <a:srgbClr val="000000"/>
                </a:solidFill>
                <a:effectLst/>
                <a:latin typeface="FandolSong-Regular"/>
              </a:rPr>
              <a:t>目前两种较好的方法可以以较高的概率识别文本信息来源</a:t>
            </a:r>
            <a:r>
              <a:rPr lang="zh-CN" altLang="en-US" sz="2000" b="1" dirty="0">
                <a:solidFill>
                  <a:srgbClr val="000000"/>
                </a:solidFill>
                <a:latin typeface="LMRoman10-Regular"/>
              </a:rPr>
              <a:t>：</a:t>
            </a:r>
            <a:endParaRPr lang="zh-CN" altLang="en-US" sz="2000" b="1" dirty="0"/>
          </a:p>
        </p:txBody>
      </p:sp>
      <p:sp>
        <p:nvSpPr>
          <p:cNvPr id="15" name="矩形: 圆角 14">
            <a:extLst>
              <a:ext uri="{FF2B5EF4-FFF2-40B4-BE49-F238E27FC236}">
                <a16:creationId xmlns:a16="http://schemas.microsoft.com/office/drawing/2014/main" id="{4343D19D-9D26-63FF-B599-171AD00553B1}"/>
              </a:ext>
            </a:extLst>
          </p:cNvPr>
          <p:cNvSpPr/>
          <p:nvPr/>
        </p:nvSpPr>
        <p:spPr>
          <a:xfrm>
            <a:off x="3538331" y="5237077"/>
            <a:ext cx="1663148" cy="6824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800" b="1" dirty="0" err="1">
                <a:solidFill>
                  <a:srgbClr val="000000"/>
                </a:solidFill>
                <a:effectLst/>
                <a:latin typeface="LMRoman10-Regular"/>
              </a:rPr>
              <a:t>GPTZero</a:t>
            </a:r>
            <a:endParaRPr lang="zh-CN" altLang="en-US" b="1" dirty="0"/>
          </a:p>
        </p:txBody>
      </p:sp>
      <p:sp>
        <p:nvSpPr>
          <p:cNvPr id="16" name="矩形: 圆角 15">
            <a:extLst>
              <a:ext uri="{FF2B5EF4-FFF2-40B4-BE49-F238E27FC236}">
                <a16:creationId xmlns:a16="http://schemas.microsoft.com/office/drawing/2014/main" id="{EAEA61FE-6FDA-49A5-ADC0-87C3E87C713B}"/>
              </a:ext>
            </a:extLst>
          </p:cNvPr>
          <p:cNvSpPr/>
          <p:nvPr/>
        </p:nvSpPr>
        <p:spPr>
          <a:xfrm>
            <a:off x="6158949" y="5222533"/>
            <a:ext cx="1663148" cy="6824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水印方法</a:t>
            </a:r>
          </a:p>
        </p:txBody>
      </p:sp>
      <p:pic>
        <p:nvPicPr>
          <p:cNvPr id="17" name="图形 16" descr="一个灯泡">
            <a:extLst>
              <a:ext uri="{FF2B5EF4-FFF2-40B4-BE49-F238E27FC236}">
                <a16:creationId xmlns:a16="http://schemas.microsoft.com/office/drawing/2014/main" id="{5ADE5960-82AA-C454-E7DC-0C46145892C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92123" y="5625627"/>
            <a:ext cx="1099555" cy="1099555"/>
          </a:xfrm>
          <a:prstGeom prst="rect">
            <a:avLst/>
          </a:prstGeom>
        </p:spPr>
      </p:pic>
      <p:sp>
        <p:nvSpPr>
          <p:cNvPr id="18" name="文本框 17">
            <a:extLst>
              <a:ext uri="{FF2B5EF4-FFF2-40B4-BE49-F238E27FC236}">
                <a16:creationId xmlns:a16="http://schemas.microsoft.com/office/drawing/2014/main" id="{03328426-25AF-60FF-511F-367CA4848363}"/>
              </a:ext>
            </a:extLst>
          </p:cNvPr>
          <p:cNvSpPr txBox="1"/>
          <p:nvPr/>
        </p:nvSpPr>
        <p:spPr>
          <a:xfrm>
            <a:off x="2703445" y="5997257"/>
            <a:ext cx="7288694" cy="461665"/>
          </a:xfrm>
          <a:prstGeom prst="rect">
            <a:avLst/>
          </a:prstGeom>
          <a:noFill/>
        </p:spPr>
        <p:txBody>
          <a:bodyPr wrap="square">
            <a:spAutoFit/>
          </a:bodyPr>
          <a:lstStyle/>
          <a:p>
            <a:r>
              <a:rPr lang="zh-CN" altLang="en-US" sz="2400" b="1" dirty="0"/>
              <a:t>课堂探讨：探讨该两种方式，简要分析其有效性</a:t>
            </a:r>
          </a:p>
        </p:txBody>
      </p:sp>
    </p:spTree>
    <p:extLst>
      <p:ext uri="{BB962C8B-B14F-4D97-AF65-F5344CB8AC3E}">
        <p14:creationId xmlns:p14="http://schemas.microsoft.com/office/powerpoint/2010/main" val="34448478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CF8C5-C1B3-17B9-AEF4-69E6105A53F3}"/>
            </a:ext>
          </a:extLst>
        </p:cNvPr>
        <p:cNvGrpSpPr/>
        <p:nvPr/>
      </p:nvGrpSpPr>
      <p:grpSpPr>
        <a:xfrm>
          <a:off x="0" y="0"/>
          <a:ext cx="0" cy="0"/>
          <a:chOff x="0" y="0"/>
          <a:chExt cx="0" cy="0"/>
        </a:xfrm>
      </p:grpSpPr>
      <p:sp>
        <p:nvSpPr>
          <p:cNvPr id="7" name="标题 1">
            <a:extLst>
              <a:ext uri="{FF2B5EF4-FFF2-40B4-BE49-F238E27FC236}">
                <a16:creationId xmlns:a16="http://schemas.microsoft.com/office/drawing/2014/main" id="{669385D3-C69C-8006-DEA7-380CDB6EDCB4}"/>
              </a:ext>
            </a:extLst>
          </p:cNvPr>
          <p:cNvSpPr txBox="1">
            <a:spLocks/>
          </p:cNvSpPr>
          <p:nvPr/>
        </p:nvSpPr>
        <p:spPr>
          <a:xfrm>
            <a:off x="493106" y="246678"/>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4000" b="1" u="none" strike="noStrike" kern="1200" cap="none" spc="300" normalizeH="0" baseline="0">
                <a:solidFill>
                  <a:srgbClr val="0070C0"/>
                </a:solidFill>
                <a:uFillTx/>
                <a:latin typeface="+mj-lt"/>
                <a:ea typeface="+mj-ea"/>
                <a:cs typeface="+mj-cs"/>
              </a:defRPr>
            </a:lvl1pPr>
          </a:lstStyle>
          <a:p>
            <a:r>
              <a:rPr lang="en-US" altLang="zh-CN" dirty="0">
                <a:latin typeface="微软雅黑" panose="020B0503020204020204" charset="-122"/>
                <a:ea typeface="微软雅黑" panose="020B0503020204020204" charset="-122"/>
              </a:rPr>
              <a:t>13.5.4 </a:t>
            </a:r>
            <a:r>
              <a:rPr lang="zh-CN" altLang="en-US" dirty="0">
                <a:latin typeface="微软雅黑" panose="020B0503020204020204" charset="-122"/>
                <a:ea typeface="微软雅黑" panose="020B0503020204020204" charset="-122"/>
              </a:rPr>
              <a:t>其他社会影响</a:t>
            </a:r>
            <a:endParaRPr kumimoji="1" lang="zh-CN" altLang="en-US" dirty="0"/>
          </a:p>
        </p:txBody>
      </p:sp>
      <p:sp>
        <p:nvSpPr>
          <p:cNvPr id="2" name="内容占位符 2">
            <a:extLst>
              <a:ext uri="{FF2B5EF4-FFF2-40B4-BE49-F238E27FC236}">
                <a16:creationId xmlns:a16="http://schemas.microsoft.com/office/drawing/2014/main" id="{6B0B42E8-7D4D-F80D-3ABA-E06E9FCA20AB}"/>
              </a:ext>
            </a:extLst>
          </p:cNvPr>
          <p:cNvSpPr>
            <a:spLocks noGrp="1"/>
          </p:cNvSpPr>
          <p:nvPr>
            <p:ph idx="1"/>
          </p:nvPr>
        </p:nvSpPr>
        <p:spPr>
          <a:xfrm>
            <a:off x="580978" y="1224296"/>
            <a:ext cx="11030044" cy="3970556"/>
          </a:xfrm>
          <a:solidFill>
            <a:schemeClr val="accent1">
              <a:lumMod val="20000"/>
              <a:lumOff val="80000"/>
            </a:schemeClr>
          </a:solidFill>
        </p:spPr>
        <p:txBody>
          <a:bodyPr>
            <a:normAutofit/>
          </a:bodyPr>
          <a:lstStyle/>
          <a:p>
            <a:pPr>
              <a:buFont typeface="Wingdings" panose="05000000000000000000" pitchFamily="2" charset="2"/>
              <a:buChar char="n"/>
            </a:pPr>
            <a:r>
              <a:rPr kumimoji="1" lang="zh-CN" altLang="en-US" sz="2400" b="1" dirty="0">
                <a:solidFill>
                  <a:schemeClr val="tx1">
                    <a:lumMod val="95000"/>
                    <a:lumOff val="5000"/>
                  </a:schemeClr>
                </a:solidFill>
                <a:latin typeface="+mn-ea"/>
              </a:rPr>
              <a:t> 环境成本</a:t>
            </a:r>
            <a:endParaRPr kumimoji="1" lang="en-US" altLang="zh-CN" sz="2400" b="1" dirty="0">
              <a:solidFill>
                <a:schemeClr val="tx1">
                  <a:lumMod val="95000"/>
                  <a:lumOff val="5000"/>
                </a:schemeClr>
              </a:solidFill>
              <a:latin typeface="+mn-ea"/>
            </a:endParaRPr>
          </a:p>
          <a:p>
            <a:pPr lvl="1"/>
            <a:r>
              <a:rPr lang="zh-CN" altLang="en-US" sz="2000" b="0" dirty="0">
                <a:solidFill>
                  <a:srgbClr val="000000"/>
                </a:solidFill>
                <a:effectLst/>
                <a:latin typeface="FandolSong-Regular"/>
              </a:rPr>
              <a:t>训练一个大型</a:t>
            </a:r>
            <a:r>
              <a:rPr lang="en-US" altLang="zh-CN" sz="2000" b="0" dirty="0">
                <a:solidFill>
                  <a:srgbClr val="000000"/>
                </a:solidFill>
                <a:effectLst/>
                <a:latin typeface="LMRoman10-Regular"/>
              </a:rPr>
              <a:t>Transformer</a:t>
            </a:r>
            <a:r>
              <a:rPr lang="zh-CN" altLang="en-US" sz="2000" b="0" dirty="0">
                <a:solidFill>
                  <a:srgbClr val="000000"/>
                </a:solidFill>
                <a:effectLst/>
                <a:latin typeface="FandolSong-Regular"/>
              </a:rPr>
              <a:t>模型所需的排放量约为</a:t>
            </a:r>
            <a:r>
              <a:rPr lang="en-US" altLang="zh-CN" sz="2000" b="0" dirty="0">
                <a:solidFill>
                  <a:srgbClr val="000000"/>
                </a:solidFill>
                <a:effectLst/>
                <a:latin typeface="LMRoman10-Regular"/>
              </a:rPr>
              <a:t>284</a:t>
            </a:r>
            <a:r>
              <a:rPr lang="zh-CN" altLang="en-US" sz="2000" b="0" dirty="0">
                <a:solidFill>
                  <a:srgbClr val="000000"/>
                </a:solidFill>
                <a:effectLst/>
                <a:latin typeface="FandolSong-Regular"/>
              </a:rPr>
              <a:t>吨二氧化碳</a:t>
            </a:r>
            <a:endParaRPr kumimoji="1" lang="en-US" altLang="zh-CN" sz="2000" dirty="0">
              <a:solidFill>
                <a:schemeClr val="tx1">
                  <a:lumMod val="95000"/>
                  <a:lumOff val="5000"/>
                </a:schemeClr>
              </a:solidFill>
              <a:latin typeface="+mn-ea"/>
            </a:endParaRPr>
          </a:p>
          <a:p>
            <a:pPr lvl="1"/>
            <a:r>
              <a:rPr lang="zh-CN" altLang="en-US" sz="2000" b="0" dirty="0">
                <a:solidFill>
                  <a:srgbClr val="000000"/>
                </a:solidFill>
                <a:effectLst/>
                <a:latin typeface="FandolSong-Regular"/>
              </a:rPr>
              <a:t>训练一个基础模型如</a:t>
            </a:r>
            <a:r>
              <a:rPr lang="en-US" altLang="zh-CN" sz="2000" b="0" dirty="0">
                <a:solidFill>
                  <a:srgbClr val="000000"/>
                </a:solidFill>
                <a:effectLst/>
                <a:latin typeface="LMRoman10-Regular"/>
              </a:rPr>
              <a:t>BERT</a:t>
            </a:r>
            <a:r>
              <a:rPr lang="zh-CN" altLang="en-US" sz="2000" b="0" dirty="0">
                <a:solidFill>
                  <a:srgbClr val="000000"/>
                </a:solidFill>
                <a:effectLst/>
                <a:latin typeface="FandolSong-Regular"/>
              </a:rPr>
              <a:t>则相当于一次跨美航班的排放量</a:t>
            </a:r>
            <a:endParaRPr kumimoji="1" lang="en-US" altLang="zh-CN" sz="2000" dirty="0">
              <a:solidFill>
                <a:schemeClr val="tx1">
                  <a:lumMod val="95000"/>
                  <a:lumOff val="5000"/>
                </a:schemeClr>
              </a:solidFill>
              <a:latin typeface="+mn-ea"/>
            </a:endParaRPr>
          </a:p>
          <a:p>
            <a:pPr>
              <a:buFont typeface="Wingdings" panose="05000000000000000000" pitchFamily="2" charset="2"/>
              <a:buChar char="n"/>
            </a:pPr>
            <a:r>
              <a:rPr kumimoji="1" lang="zh-CN" altLang="en-US" sz="2400" b="1" dirty="0">
                <a:solidFill>
                  <a:schemeClr val="tx1">
                    <a:lumMod val="95000"/>
                    <a:lumOff val="5000"/>
                  </a:schemeClr>
                </a:solidFill>
                <a:latin typeface="+mn-ea"/>
              </a:rPr>
              <a:t> 主流霸权</a:t>
            </a:r>
            <a:endParaRPr kumimoji="1" lang="en-US" altLang="zh-CN" sz="2400" b="1" dirty="0">
              <a:solidFill>
                <a:schemeClr val="tx1">
                  <a:lumMod val="95000"/>
                  <a:lumOff val="5000"/>
                </a:schemeClr>
              </a:solidFill>
              <a:latin typeface="+mn-ea"/>
            </a:endParaRPr>
          </a:p>
          <a:p>
            <a:pPr lvl="1"/>
            <a:r>
              <a:rPr lang="zh-CN" altLang="en-US" sz="2000" dirty="0">
                <a:solidFill>
                  <a:srgbClr val="000000"/>
                </a:solidFill>
                <a:latin typeface="FandolSong-Regular"/>
              </a:rPr>
              <a:t>大型数据集不能确保观点的多样性，经过筛选和过滤后，主导观点往往更容易被保留，导致数据偏见的出现。</a:t>
            </a:r>
          </a:p>
          <a:p>
            <a:pPr lvl="1"/>
            <a:r>
              <a:rPr lang="zh-CN" altLang="en-US" sz="2000" dirty="0">
                <a:solidFill>
                  <a:srgbClr val="000000"/>
                </a:solidFill>
                <a:latin typeface="FandolSong-Regular"/>
              </a:rPr>
              <a:t>当前互联网的主要用户群大多是年轻用户或发达国家用户，导致互联网上的主流思想代表这些用户的意愿，而非年长用户和来自欠发达国家的用户。</a:t>
            </a:r>
            <a:endParaRPr lang="en-US" altLang="zh-CN" sz="2000" dirty="0">
              <a:solidFill>
                <a:srgbClr val="000000"/>
              </a:solidFill>
              <a:latin typeface="FandolSong-Regular"/>
            </a:endParaRPr>
          </a:p>
        </p:txBody>
      </p:sp>
    </p:spTree>
    <p:extLst>
      <p:ext uri="{BB962C8B-B14F-4D97-AF65-F5344CB8AC3E}">
        <p14:creationId xmlns:p14="http://schemas.microsoft.com/office/powerpoint/2010/main" val="34675308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54534" y="171584"/>
            <a:ext cx="3041015" cy="643436"/>
            <a:chOff x="6096000" y="266700"/>
            <a:chExt cx="3041015" cy="643436"/>
          </a:xfrm>
        </p:grpSpPr>
        <p:pic>
          <p:nvPicPr>
            <p:cNvPr id="5" name="图片 4"/>
            <p:cNvPicPr>
              <a:picLocks noChangeAspect="1"/>
            </p:cNvPicPr>
            <p:nvPr/>
          </p:nvPicPr>
          <p:blipFill>
            <a:blip r:embed="rId3"/>
            <a:stretch>
              <a:fillRect/>
            </a:stretch>
          </p:blipFill>
          <p:spPr>
            <a:xfrm>
              <a:off x="6096000" y="266700"/>
              <a:ext cx="3041015" cy="565044"/>
            </a:xfrm>
            <a:prstGeom prst="rect">
              <a:avLst/>
            </a:prstGeom>
          </p:spPr>
        </p:pic>
        <p:sp>
          <p:nvSpPr>
            <p:cNvPr id="6" name="矩形 5"/>
            <p:cNvSpPr/>
            <p:nvPr userDrawn="1"/>
          </p:nvSpPr>
          <p:spPr>
            <a:xfrm>
              <a:off x="8756015" y="571500"/>
              <a:ext cx="381000" cy="3386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solidFill>
                </a:ln>
                <a:solidFill>
                  <a:schemeClr val="bg1"/>
                </a:solidFill>
              </a:endParaRPr>
            </a:p>
          </p:txBody>
        </p:sp>
      </p:grpSp>
      <p:sp>
        <p:nvSpPr>
          <p:cNvPr id="4" name="文本框 3"/>
          <p:cNvSpPr txBox="1"/>
          <p:nvPr/>
        </p:nvSpPr>
        <p:spPr>
          <a:xfrm>
            <a:off x="422965" y="1184192"/>
            <a:ext cx="10846435" cy="784830"/>
          </a:xfrm>
          <a:prstGeom prst="rect">
            <a:avLst/>
          </a:prstGeom>
          <a:solidFill>
            <a:schemeClr val="tx2">
              <a:lumMod val="10000"/>
              <a:lumOff val="90000"/>
            </a:schemeClr>
          </a:solidFill>
        </p:spPr>
        <p:txBody>
          <a:bodyPr wrap="square" rtlCol="0" anchor="t">
            <a:spAutoFit/>
          </a:bodyPr>
          <a:lstStyle/>
          <a:p>
            <a:pPr marL="285750" indent="-285750" algn="just" fontAlgn="auto">
              <a:lnSpc>
                <a:spcPct val="150000"/>
              </a:lnSpc>
              <a:buFont typeface="Wingdings" panose="05000000000000000000" charset="0"/>
              <a:buChar char="l"/>
            </a:pPr>
            <a:r>
              <a:rPr lang="zh-CN" altLang="en-US"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讨论</a:t>
            </a:r>
            <a:r>
              <a:rPr lang="en-US" altLang="zh-CN"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13.1</a:t>
            </a:r>
            <a:r>
              <a:rPr lang="zh-CN" altLang="en-US"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a:t>
            </a:r>
          </a:p>
          <a:p>
            <a:r>
              <a:rPr lang="zh-CN" altLang="en-US" sz="1800" b="0" dirty="0">
                <a:solidFill>
                  <a:srgbClr val="000000"/>
                </a:solidFill>
                <a:effectLst/>
                <a:latin typeface="FandolSong-Regular"/>
              </a:rPr>
              <a:t>有人认为“</a:t>
            </a:r>
            <a:r>
              <a:rPr lang="en-US" altLang="zh-CN" sz="1800" b="0" dirty="0">
                <a:solidFill>
                  <a:srgbClr val="000000"/>
                </a:solidFill>
                <a:effectLst/>
                <a:latin typeface="LMRoman10-Regular"/>
              </a:rPr>
              <a:t>AI</a:t>
            </a:r>
            <a:r>
              <a:rPr lang="zh-CN" altLang="en-US" sz="1800" b="0" dirty="0">
                <a:solidFill>
                  <a:srgbClr val="000000"/>
                </a:solidFill>
                <a:effectLst/>
                <a:latin typeface="FandolSong-Regular"/>
              </a:rPr>
              <a:t>会取代大量现有职位，导致社会出现失业潮？”，对此你怎么看？</a:t>
            </a:r>
            <a:endParaRPr lang="zh-CN" altLang="en-US" dirty="0"/>
          </a:p>
        </p:txBody>
      </p:sp>
      <p:sp>
        <p:nvSpPr>
          <p:cNvPr id="7" name="标题 6">
            <a:extLst>
              <a:ext uri="{FF2B5EF4-FFF2-40B4-BE49-F238E27FC236}">
                <a16:creationId xmlns:a16="http://schemas.microsoft.com/office/drawing/2014/main" id="{219B7AC4-A9CF-4FB3-8931-0DD6FF4E917C}"/>
              </a:ext>
            </a:extLst>
          </p:cNvPr>
          <p:cNvSpPr>
            <a:spLocks noGrp="1"/>
          </p:cNvSpPr>
          <p:nvPr>
            <p:ph type="title"/>
          </p:nvPr>
        </p:nvSpPr>
        <p:spPr/>
        <p:txBody>
          <a:bodyPr/>
          <a:lstStyle/>
          <a:p>
            <a:r>
              <a:rPr lang="en-US" altLang="zh-CN" sz="4000" dirty="0">
                <a:solidFill>
                  <a:srgbClr val="0070C0"/>
                </a:solidFill>
                <a:latin typeface="微软雅黑" panose="020B0503020204020204" pitchFamily="34" charset="-122"/>
                <a:ea typeface="微软雅黑" panose="020B0503020204020204" pitchFamily="34" charset="-122"/>
              </a:rPr>
              <a:t>13.6</a:t>
            </a:r>
            <a:r>
              <a:rPr lang="zh-CN" altLang="en-US" sz="4000" dirty="0">
                <a:solidFill>
                  <a:srgbClr val="0070C0"/>
                </a:solidFill>
                <a:latin typeface="微软雅黑" panose="020B0503020204020204" pitchFamily="34" charset="-122"/>
                <a:ea typeface="微软雅黑" panose="020B0503020204020204" pitchFamily="34" charset="-122"/>
              </a:rPr>
              <a:t>讨论</a:t>
            </a:r>
            <a:endParaRPr lang="zh-CN" altLang="en-US" dirty="0"/>
          </a:p>
        </p:txBody>
      </p:sp>
      <p:sp>
        <p:nvSpPr>
          <p:cNvPr id="3" name="文本框 2">
            <a:extLst>
              <a:ext uri="{FF2B5EF4-FFF2-40B4-BE49-F238E27FC236}">
                <a16:creationId xmlns:a16="http://schemas.microsoft.com/office/drawing/2014/main" id="{98348D63-4DBD-730E-416E-2EEB8C5DDADB}"/>
              </a:ext>
            </a:extLst>
          </p:cNvPr>
          <p:cNvSpPr txBox="1"/>
          <p:nvPr/>
        </p:nvSpPr>
        <p:spPr>
          <a:xfrm>
            <a:off x="422965" y="2252608"/>
            <a:ext cx="10846435" cy="1704954"/>
          </a:xfrm>
          <a:prstGeom prst="rect">
            <a:avLst/>
          </a:prstGeom>
          <a:solidFill>
            <a:schemeClr val="tx2">
              <a:lumMod val="10000"/>
              <a:lumOff val="90000"/>
            </a:schemeClr>
          </a:solidFill>
        </p:spPr>
        <p:txBody>
          <a:bodyPr wrap="square" rtlCol="0" anchor="t">
            <a:spAutoFit/>
          </a:bodyPr>
          <a:lstStyle/>
          <a:p>
            <a:pPr marL="285750" indent="-285750" algn="just" fontAlgn="auto">
              <a:lnSpc>
                <a:spcPct val="150000"/>
              </a:lnSpc>
              <a:buFont typeface="Wingdings" panose="05000000000000000000" charset="0"/>
              <a:buChar char="l"/>
            </a:pPr>
            <a:r>
              <a:rPr lang="zh-CN" altLang="en-US"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讨论</a:t>
            </a:r>
            <a:r>
              <a:rPr lang="en-US" altLang="zh-CN"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13.2</a:t>
            </a:r>
            <a:r>
              <a:rPr lang="zh-CN" altLang="en-US"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a:t>
            </a:r>
          </a:p>
          <a:p>
            <a:pPr>
              <a:lnSpc>
                <a:spcPct val="150000"/>
              </a:lnSpc>
            </a:pPr>
            <a:r>
              <a:rPr lang="zh-CN" altLang="en-US" sz="1800" b="0" dirty="0">
                <a:solidFill>
                  <a:srgbClr val="000000"/>
                </a:solidFill>
                <a:effectLst/>
                <a:latin typeface="FandolSong-Regular"/>
              </a:rPr>
              <a:t>大模型毒性、偏见与歧视问题一直困扰着广大研究人员，针对该问题有人认为“用整个世界的美好、丑陋与残酷来喂养人工智能，而期望它能够只映射出美好，这本身就是一种不切实际的幻想。”，对此你怎么看？</a:t>
            </a:r>
            <a:endParaRPr lang="zh-CN" altLang="en-US" dirty="0"/>
          </a:p>
        </p:txBody>
      </p:sp>
      <p:sp>
        <p:nvSpPr>
          <p:cNvPr id="9" name="文本框 8">
            <a:extLst>
              <a:ext uri="{FF2B5EF4-FFF2-40B4-BE49-F238E27FC236}">
                <a16:creationId xmlns:a16="http://schemas.microsoft.com/office/drawing/2014/main" id="{5162B278-3769-C1DB-7B23-29E868AA25EB}"/>
              </a:ext>
            </a:extLst>
          </p:cNvPr>
          <p:cNvSpPr txBox="1"/>
          <p:nvPr/>
        </p:nvSpPr>
        <p:spPr>
          <a:xfrm>
            <a:off x="422965" y="4241149"/>
            <a:ext cx="10846435" cy="1704954"/>
          </a:xfrm>
          <a:prstGeom prst="rect">
            <a:avLst/>
          </a:prstGeom>
          <a:solidFill>
            <a:schemeClr val="tx2">
              <a:lumMod val="10000"/>
              <a:lumOff val="90000"/>
            </a:schemeClr>
          </a:solidFill>
        </p:spPr>
        <p:txBody>
          <a:bodyPr wrap="square" rtlCol="0" anchor="t">
            <a:spAutoFit/>
          </a:bodyPr>
          <a:lstStyle/>
          <a:p>
            <a:pPr marL="285750" indent="-285750" algn="just" fontAlgn="auto">
              <a:lnSpc>
                <a:spcPct val="150000"/>
              </a:lnSpc>
              <a:buFont typeface="Wingdings" panose="05000000000000000000" charset="0"/>
              <a:buChar char="l"/>
            </a:pPr>
            <a:r>
              <a:rPr lang="zh-CN" altLang="en-US"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讨论</a:t>
            </a:r>
            <a:r>
              <a:rPr lang="en-US" altLang="zh-CN"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13.2</a:t>
            </a:r>
            <a:r>
              <a:rPr lang="zh-CN" altLang="en-US"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a:t>
            </a:r>
          </a:p>
          <a:p>
            <a:pPr>
              <a:lnSpc>
                <a:spcPct val="150000"/>
              </a:lnSpc>
            </a:pPr>
            <a:r>
              <a:rPr lang="zh-CN" altLang="en-US" sz="1800" b="0" dirty="0">
                <a:solidFill>
                  <a:srgbClr val="000000"/>
                </a:solidFill>
                <a:effectLst/>
                <a:latin typeface="FandolSong-Regular"/>
              </a:rPr>
              <a:t>自</a:t>
            </a:r>
            <a:r>
              <a:rPr lang="en-US" altLang="zh-CN" sz="1800" b="0" dirty="0">
                <a:solidFill>
                  <a:srgbClr val="000000"/>
                </a:solidFill>
                <a:effectLst/>
                <a:latin typeface="LMRoman10-Regular"/>
              </a:rPr>
              <a:t>LLMs</a:t>
            </a:r>
            <a:r>
              <a:rPr lang="zh-CN" altLang="en-US" sz="1800" b="0" dirty="0">
                <a:solidFill>
                  <a:srgbClr val="000000"/>
                </a:solidFill>
                <a:effectLst/>
                <a:latin typeface="FandolSong-Regular"/>
              </a:rPr>
              <a:t>问世以来，国内外的大学生们广泛将其用在结课论文、课后作业甚至毕业论文之中，有人认为</a:t>
            </a:r>
            <a:r>
              <a:rPr lang="en-US" altLang="zh-CN" sz="1800" b="0" dirty="0">
                <a:solidFill>
                  <a:srgbClr val="000000"/>
                </a:solidFill>
                <a:effectLst/>
                <a:latin typeface="LMRoman10-Regular"/>
              </a:rPr>
              <a:t>LLMs</a:t>
            </a:r>
            <a:r>
              <a:rPr lang="zh-CN" altLang="en-US" sz="1800" b="0" dirty="0">
                <a:solidFill>
                  <a:srgbClr val="000000"/>
                </a:solidFill>
                <a:effectLst/>
                <a:latin typeface="FandolSong-Regular"/>
              </a:rPr>
              <a:t>会帮助学生们激发灵感，更加高效地完成作业，也有人认为</a:t>
            </a:r>
            <a:r>
              <a:rPr lang="en-US" altLang="zh-CN" sz="1800" b="0" dirty="0">
                <a:solidFill>
                  <a:srgbClr val="000000"/>
                </a:solidFill>
                <a:effectLst/>
                <a:latin typeface="LMRoman10-Regular"/>
              </a:rPr>
              <a:t>LLMs</a:t>
            </a:r>
            <a:r>
              <a:rPr lang="zh-CN" altLang="en-US" sz="1800" b="0" dirty="0">
                <a:solidFill>
                  <a:srgbClr val="000000"/>
                </a:solidFill>
                <a:effectLst/>
                <a:latin typeface="FandolSong-Regular"/>
              </a:rPr>
              <a:t>只会成为学生们偷懒的工具。关于这个问题，谈谈你自己的看法。</a:t>
            </a:r>
            <a:endParaRPr lang="zh-CN" alt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mU3MDBmYTc3YTVlNWQzZGM1OTdkMjA5Mzc3NTE1MzAifQ=="/>
  <p:tag name="KSO_WPP_MARK_KEY" val="1f4d8506-ffb6-44f2-9842-fc87cbde5fa2"/>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7980</TotalTime>
  <Words>9138</Words>
  <Application>Microsoft Office PowerPoint</Application>
  <PresentationFormat>宽屏</PresentationFormat>
  <Paragraphs>549</Paragraphs>
  <Slides>65</Slides>
  <Notes>51</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65</vt:i4>
      </vt:variant>
    </vt:vector>
  </HeadingPairs>
  <TitlesOfParts>
    <vt:vector size="88" baseType="lpstr">
      <vt:lpstr>-apple-system</vt:lpstr>
      <vt:lpstr>FandolSong-Bold</vt:lpstr>
      <vt:lpstr>FandolSong-Regular</vt:lpstr>
      <vt:lpstr>FandolSong-Regular-Identity-H</vt:lpstr>
      <vt:lpstr>LMMono8-Regular</vt:lpstr>
      <vt:lpstr>LMRoman10-Regular</vt:lpstr>
      <vt:lpstr>LMRoman10-Regular-Identity-H</vt:lpstr>
      <vt:lpstr>LMRoman8-Regular</vt:lpstr>
      <vt:lpstr>Microsoft YaHei UI</vt:lpstr>
      <vt:lpstr>PingFang-SC-Regular</vt:lpstr>
      <vt:lpstr>仿宋</vt:lpstr>
      <vt:lpstr>Microsoft YaHei</vt:lpstr>
      <vt:lpstr>Microsoft YaHei</vt:lpstr>
      <vt:lpstr>微软雅黑 Light</vt:lpstr>
      <vt:lpstr>Arial</vt:lpstr>
      <vt:lpstr>Arial Black</vt:lpstr>
      <vt:lpstr>Calibri</vt:lpstr>
      <vt:lpstr>Cambria Math</vt:lpstr>
      <vt:lpstr>IBM Plex Sans</vt:lpstr>
      <vt:lpstr>Symbol</vt:lpstr>
      <vt:lpstr>Times New Roman</vt:lpstr>
      <vt:lpstr>Wingdings</vt:lpstr>
      <vt:lpstr>Office 主题​​</vt:lpstr>
      <vt:lpstr>第十三章 探讨</vt:lpstr>
      <vt:lpstr>13.1 概述 13.2 基于大模型的智能体和具身智能 13.3 大模型垂直领域应用 13.4 大模型的挑战与局限 13.5 大模型的社会影响    </vt:lpstr>
      <vt:lpstr>13.1 概述</vt:lpstr>
      <vt:lpstr>13.1 概述</vt:lpstr>
      <vt:lpstr>13.1 概述 13.2 基于大模型的智能体和具身智能      13.2.1智能体      13.2.2具身智能 13.3 大模型垂直领域应用 13.4 大模型的挑战与局限 13.5 大模型的社会影响    </vt:lpstr>
      <vt:lpstr>13.2.2 智能体</vt:lpstr>
      <vt:lpstr>13.2.2 智能体</vt:lpstr>
      <vt:lpstr>13.2.2 智能体</vt:lpstr>
      <vt:lpstr>13.2.2 智能体</vt:lpstr>
      <vt:lpstr>13.2.2 智能体</vt:lpstr>
      <vt:lpstr>13.2.2 智能体</vt:lpstr>
      <vt:lpstr>13.2.2 智能体</vt:lpstr>
      <vt:lpstr>13.2.2 智能体</vt:lpstr>
      <vt:lpstr>13.2.2 智能体</vt:lpstr>
      <vt:lpstr>13.2.2 智能体</vt:lpstr>
      <vt:lpstr>13.2.2 智能体</vt:lpstr>
      <vt:lpstr>13.2.2 智能体</vt:lpstr>
      <vt:lpstr>13.2.2 智能体</vt:lpstr>
      <vt:lpstr>13.2.1 智能体</vt:lpstr>
      <vt:lpstr>13.2.1 智能体</vt:lpstr>
      <vt:lpstr>13.2.1 智能体</vt:lpstr>
      <vt:lpstr>13.2.2 具身智能</vt:lpstr>
      <vt:lpstr>13.2.2 具身智能</vt:lpstr>
      <vt:lpstr>13.1 概述 13.2 基于大模型的智能体和具身智能 13.3 大模型垂直领域应用     13.3.1 金融     13.3.2 法律     13.3.3 旅游     13.3.4 医疗 13.4 大模型的挑战与局限 13.5 大模型的社会影响    </vt:lpstr>
      <vt:lpstr>13.3.1 金融</vt:lpstr>
      <vt:lpstr>13.3.1 金融</vt:lpstr>
      <vt:lpstr>13.3.1 金融</vt:lpstr>
      <vt:lpstr>13.3.1 金融</vt:lpstr>
      <vt:lpstr>13.3.1 金融</vt:lpstr>
      <vt:lpstr>13.3.2 法律</vt:lpstr>
      <vt:lpstr>13.3.2 法律</vt:lpstr>
      <vt:lpstr>13.3.2 法律</vt:lpstr>
      <vt:lpstr>13.3.2 法律</vt:lpstr>
      <vt:lpstr>13.3.3 医疗</vt:lpstr>
      <vt:lpstr>13.3.3 医疗</vt:lpstr>
      <vt:lpstr>13.3.3 医疗</vt:lpstr>
      <vt:lpstr>13.3.3 医疗</vt:lpstr>
      <vt:lpstr>13.3.3 医疗</vt:lpstr>
      <vt:lpstr>13.3.3 医疗</vt:lpstr>
      <vt:lpstr>13.3.4 旅游</vt:lpstr>
      <vt:lpstr>13.3.4 旅游</vt:lpstr>
      <vt:lpstr>13.1 概述 13.2 基于大模型的智能体和具身智能 13.3 大模型垂直领域应用 13.4 大模型的挑战与局限      13.4.1 幻觉现象      13.4.2 计算成本高昂      13.4.3 大模型的其他挑战 13.5 大模型的社会影响    </vt:lpstr>
      <vt:lpstr>13.4.1幻觉现象</vt:lpstr>
      <vt:lpstr>13.4.1 幻觉现象</vt:lpstr>
      <vt:lpstr>13.4.1幻觉现象</vt:lpstr>
      <vt:lpstr>13.4.1幻觉现象</vt:lpstr>
      <vt:lpstr>13.4.1幻觉现象</vt:lpstr>
      <vt:lpstr>13.4.1幻觉现象</vt:lpstr>
      <vt:lpstr>13.4.1幻觉现象</vt:lpstr>
      <vt:lpstr>13.4.1幻觉现象</vt:lpstr>
      <vt:lpstr>13.4.1幻觉现象</vt:lpstr>
      <vt:lpstr>PowerPoint 演示文稿</vt:lpstr>
      <vt:lpstr>课堂讨论：幻觉带来的潜在问题和风险</vt:lpstr>
      <vt:lpstr>课堂探讨：针对幻觉问题的解决方案</vt:lpstr>
      <vt:lpstr>PowerPoint 演示文稿</vt:lpstr>
      <vt:lpstr>PowerPoint 演示文稿</vt:lpstr>
      <vt:lpstr>PowerPoint 演示文稿</vt:lpstr>
      <vt:lpstr>13.1 概述 13.2 基于大模型的智能体和具身智能 13.3 大模型垂直领域应用 13.4 大模型的挑战与局限 13.5 大模型的社会影响     13.5.1 虚构事实     13.5.2 毒性与偏见     13.5.3 学术造假     13.5.4 其他社会影响         </vt:lpstr>
      <vt:lpstr>PowerPoint 演示文稿</vt:lpstr>
      <vt:lpstr>PowerPoint 演示文稿</vt:lpstr>
      <vt:lpstr>PowerPoint 演示文稿</vt:lpstr>
      <vt:lpstr>PowerPoint 演示文稿</vt:lpstr>
      <vt:lpstr>PowerPoint 演示文稿</vt:lpstr>
      <vt:lpstr>PowerPoint 演示文稿</vt:lpstr>
      <vt:lpstr>13.6讨论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uglyghost123</dc:creator>
  <cp:lastModifiedBy>Rui Zhang</cp:lastModifiedBy>
  <cp:revision>746</cp:revision>
  <dcterms:created xsi:type="dcterms:W3CDTF">2019-06-19T02:08:00Z</dcterms:created>
  <dcterms:modified xsi:type="dcterms:W3CDTF">2024-12-12T11:23:53Z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D1284E6BAA2C4CE098EE45E73C3C1F0D_11</vt:lpwstr>
  </property>
</Properties>
</file>