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7" r:id="rId2"/>
    <p:sldId id="1981" r:id="rId3"/>
    <p:sldId id="2063" r:id="rId4"/>
    <p:sldId id="2064" r:id="rId5"/>
    <p:sldId id="2065" r:id="rId6"/>
    <p:sldId id="2068" r:id="rId7"/>
    <p:sldId id="2070" r:id="rId8"/>
    <p:sldId id="2058" r:id="rId9"/>
    <p:sldId id="2066" r:id="rId10"/>
    <p:sldId id="2067" r:id="rId11"/>
    <p:sldId id="2071" r:id="rId12"/>
    <p:sldId id="2073" r:id="rId13"/>
    <p:sldId id="2109" r:id="rId14"/>
    <p:sldId id="2074" r:id="rId15"/>
    <p:sldId id="2110" r:id="rId16"/>
    <p:sldId id="2075" r:id="rId17"/>
    <p:sldId id="2076" r:id="rId18"/>
    <p:sldId id="2077" r:id="rId19"/>
    <p:sldId id="2078" r:id="rId20"/>
    <p:sldId id="2059" r:id="rId21"/>
    <p:sldId id="1000" r:id="rId22"/>
    <p:sldId id="1007" r:id="rId23"/>
    <p:sldId id="998" r:id="rId24"/>
    <p:sldId id="2079" r:id="rId25"/>
    <p:sldId id="1002" r:id="rId26"/>
    <p:sldId id="2081" r:id="rId27"/>
    <p:sldId id="2080" r:id="rId28"/>
    <p:sldId id="2082" r:id="rId29"/>
    <p:sldId id="994" r:id="rId30"/>
    <p:sldId id="2083" r:id="rId31"/>
    <p:sldId id="1018" r:id="rId32"/>
    <p:sldId id="1019" r:id="rId33"/>
    <p:sldId id="2112" r:id="rId34"/>
    <p:sldId id="1020" r:id="rId35"/>
    <p:sldId id="2060" r:id="rId36"/>
    <p:sldId id="2096" r:id="rId37"/>
    <p:sldId id="2113" r:id="rId38"/>
    <p:sldId id="2111" r:id="rId39"/>
    <p:sldId id="2114" r:id="rId40"/>
    <p:sldId id="2115" r:id="rId41"/>
    <p:sldId id="2116" r:id="rId42"/>
    <p:sldId id="2117" r:id="rId43"/>
    <p:sldId id="2118" r:id="rId44"/>
    <p:sldId id="2119" r:id="rId45"/>
    <p:sldId id="2120" r:id="rId46"/>
    <p:sldId id="2121" r:id="rId47"/>
    <p:sldId id="2122" r:id="rId48"/>
    <p:sldId id="2061" r:id="rId49"/>
    <p:sldId id="2091" r:id="rId50"/>
    <p:sldId id="2103" r:id="rId51"/>
    <p:sldId id="2104" r:id="rId52"/>
    <p:sldId id="2092" r:id="rId53"/>
    <p:sldId id="2105" r:id="rId54"/>
    <p:sldId id="2093" r:id="rId55"/>
    <p:sldId id="2094" r:id="rId56"/>
    <p:sldId id="2107" r:id="rId57"/>
    <p:sldId id="2106" r:id="rId58"/>
    <p:sldId id="2095" r:id="rId59"/>
    <p:sldId id="773"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luo" initials="S" lastIdx="1" clrIdx="0">
    <p:extLst>
      <p:ext uri="{19B8F6BF-5375-455C-9EA6-DF929625EA0E}">
        <p15:presenceInfo xmlns:p15="http://schemas.microsoft.com/office/powerpoint/2012/main" userId="948f16a2b5c9b6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6CA95"/>
    <a:srgbClr val="F8CFCC"/>
    <a:srgbClr val="FFFFDB"/>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91" autoAdjust="0"/>
    <p:restoredTop sz="95606" autoAdjust="0"/>
  </p:normalViewPr>
  <p:slideViewPr>
    <p:cSldViewPr snapToGrid="0" showGuides="1">
      <p:cViewPr varScale="1">
        <p:scale>
          <a:sx n="113" d="100"/>
          <a:sy n="113" d="100"/>
        </p:scale>
        <p:origin x="96" y="952"/>
      </p:cViewPr>
      <p:guideLst>
        <p:guide orient="horz" pos="220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2</a:t>
            </a:fld>
            <a:endParaRPr lang="en-US" altLang="zh-CN"/>
          </a:p>
        </p:txBody>
      </p:sp>
    </p:spTree>
    <p:extLst>
      <p:ext uri="{BB962C8B-B14F-4D97-AF65-F5344CB8AC3E}">
        <p14:creationId xmlns:p14="http://schemas.microsoft.com/office/powerpoint/2010/main" val="326752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26</a:t>
            </a:fld>
            <a:endParaRPr lang="en-US" altLang="zh-CN" dirty="0"/>
          </a:p>
        </p:txBody>
      </p:sp>
    </p:spTree>
    <p:extLst>
      <p:ext uri="{BB962C8B-B14F-4D97-AF65-F5344CB8AC3E}">
        <p14:creationId xmlns:p14="http://schemas.microsoft.com/office/powerpoint/2010/main" val="730368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27</a:t>
            </a:fld>
            <a:endParaRPr lang="en-US" altLang="zh-CN" dirty="0"/>
          </a:p>
        </p:txBody>
      </p:sp>
    </p:spTree>
    <p:extLst>
      <p:ext uri="{BB962C8B-B14F-4D97-AF65-F5344CB8AC3E}">
        <p14:creationId xmlns:p14="http://schemas.microsoft.com/office/powerpoint/2010/main" val="3237862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28</a:t>
            </a:fld>
            <a:endParaRPr lang="en-US" altLang="zh-CN" dirty="0"/>
          </a:p>
        </p:txBody>
      </p:sp>
    </p:spTree>
    <p:extLst>
      <p:ext uri="{BB962C8B-B14F-4D97-AF65-F5344CB8AC3E}">
        <p14:creationId xmlns:p14="http://schemas.microsoft.com/office/powerpoint/2010/main" val="384681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29</a:t>
            </a:fld>
            <a:endParaRPr lang="en-US" altLang="zh-CN" dirty="0"/>
          </a:p>
        </p:txBody>
      </p:sp>
    </p:spTree>
    <p:extLst>
      <p:ext uri="{BB962C8B-B14F-4D97-AF65-F5344CB8AC3E}">
        <p14:creationId xmlns:p14="http://schemas.microsoft.com/office/powerpoint/2010/main" val="611081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30</a:t>
            </a:fld>
            <a:endParaRPr lang="en-US" altLang="zh-CN" dirty="0"/>
          </a:p>
        </p:txBody>
      </p:sp>
    </p:spTree>
    <p:extLst>
      <p:ext uri="{BB962C8B-B14F-4D97-AF65-F5344CB8AC3E}">
        <p14:creationId xmlns:p14="http://schemas.microsoft.com/office/powerpoint/2010/main" val="220023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31</a:t>
            </a:fld>
            <a:endParaRPr lang="en-US" altLang="zh-CN" dirty="0"/>
          </a:p>
        </p:txBody>
      </p:sp>
    </p:spTree>
    <p:extLst>
      <p:ext uri="{BB962C8B-B14F-4D97-AF65-F5344CB8AC3E}">
        <p14:creationId xmlns:p14="http://schemas.microsoft.com/office/powerpoint/2010/main" val="4100257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32</a:t>
            </a:fld>
            <a:endParaRPr lang="en-US" altLang="zh-CN" dirty="0"/>
          </a:p>
        </p:txBody>
      </p:sp>
    </p:spTree>
    <p:extLst>
      <p:ext uri="{BB962C8B-B14F-4D97-AF65-F5344CB8AC3E}">
        <p14:creationId xmlns:p14="http://schemas.microsoft.com/office/powerpoint/2010/main" val="395198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33</a:t>
            </a:fld>
            <a:endParaRPr lang="en-US" altLang="zh-CN" dirty="0"/>
          </a:p>
        </p:txBody>
      </p:sp>
    </p:spTree>
    <p:extLst>
      <p:ext uri="{BB962C8B-B14F-4D97-AF65-F5344CB8AC3E}">
        <p14:creationId xmlns:p14="http://schemas.microsoft.com/office/powerpoint/2010/main" val="99476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34</a:t>
            </a:fld>
            <a:endParaRPr lang="en-US" altLang="zh-CN" dirty="0"/>
          </a:p>
        </p:txBody>
      </p:sp>
    </p:spTree>
    <p:extLst>
      <p:ext uri="{BB962C8B-B14F-4D97-AF65-F5344CB8AC3E}">
        <p14:creationId xmlns:p14="http://schemas.microsoft.com/office/powerpoint/2010/main" val="3503947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35</a:t>
            </a:fld>
            <a:endParaRPr lang="en-US" altLang="zh-CN"/>
          </a:p>
        </p:txBody>
      </p:sp>
    </p:spTree>
    <p:extLst>
      <p:ext uri="{BB962C8B-B14F-4D97-AF65-F5344CB8AC3E}">
        <p14:creationId xmlns:p14="http://schemas.microsoft.com/office/powerpoint/2010/main" val="99816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8</a:t>
            </a:fld>
            <a:endParaRPr lang="en-US" altLang="zh-CN"/>
          </a:p>
        </p:txBody>
      </p:sp>
    </p:spTree>
    <p:extLst>
      <p:ext uri="{BB962C8B-B14F-4D97-AF65-F5344CB8AC3E}">
        <p14:creationId xmlns:p14="http://schemas.microsoft.com/office/powerpoint/2010/main" val="2252925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36</a:t>
            </a:fld>
            <a:endParaRPr lang="en-US" altLang="zh-CN" dirty="0"/>
          </a:p>
        </p:txBody>
      </p:sp>
    </p:spTree>
    <p:extLst>
      <p:ext uri="{BB962C8B-B14F-4D97-AF65-F5344CB8AC3E}">
        <p14:creationId xmlns:p14="http://schemas.microsoft.com/office/powerpoint/2010/main" val="62306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37</a:t>
            </a:fld>
            <a:endParaRPr lang="en-US" altLang="zh-CN" dirty="0"/>
          </a:p>
        </p:txBody>
      </p:sp>
    </p:spTree>
    <p:extLst>
      <p:ext uri="{BB962C8B-B14F-4D97-AF65-F5344CB8AC3E}">
        <p14:creationId xmlns:p14="http://schemas.microsoft.com/office/powerpoint/2010/main" val="277588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38</a:t>
            </a:fld>
            <a:endParaRPr lang="en-US" altLang="zh-CN" dirty="0"/>
          </a:p>
        </p:txBody>
      </p:sp>
    </p:spTree>
    <p:extLst>
      <p:ext uri="{BB962C8B-B14F-4D97-AF65-F5344CB8AC3E}">
        <p14:creationId xmlns:p14="http://schemas.microsoft.com/office/powerpoint/2010/main" val="2796789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39</a:t>
            </a:fld>
            <a:endParaRPr lang="en-US" altLang="zh-CN" dirty="0"/>
          </a:p>
        </p:txBody>
      </p:sp>
    </p:spTree>
    <p:extLst>
      <p:ext uri="{BB962C8B-B14F-4D97-AF65-F5344CB8AC3E}">
        <p14:creationId xmlns:p14="http://schemas.microsoft.com/office/powerpoint/2010/main" val="3346361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200" i="1" dirty="0" smtClean="0">
                        <a:latin typeface="Cambria Math" panose="02040503050406030204" pitchFamily="18" charset="0"/>
                      </a:rPr>
                      <m:t>1 </m:t>
                    </m:r>
                    <m:r>
                      <a:rPr lang="en-US" altLang="zh-CN" sz="1200" i="1" dirty="0" smtClean="0">
                        <a:latin typeface="Cambria Math" panose="02040503050406030204" pitchFamily="18" charset="0"/>
                      </a:rPr>
                      <m:t>𝑃𝐹</m:t>
                    </m:r>
                    <m:r>
                      <a:rPr lang="en-US" altLang="zh-CN" sz="1200" i="1" dirty="0">
                        <a:latin typeface="Cambria Math" panose="02040503050406030204" pitchFamily="18" charset="0"/>
                        <a:ea typeface="Cambria Math" panose="02040503050406030204" pitchFamily="18" charset="0"/>
                      </a:rPr>
                      <m:t>−</m:t>
                    </m:r>
                    <m:r>
                      <a:rPr lang="en-US" altLang="zh-CN" sz="1200" i="1" dirty="0" smtClean="0">
                        <a:latin typeface="Cambria Math" panose="02040503050406030204" pitchFamily="18" charset="0"/>
                      </a:rPr>
                      <m:t>𝑑𝑎𝑦</m:t>
                    </m:r>
                  </m:oMath>
                </a14:m>
                <a:r>
                  <a:rPr lang="zh-CN" altLang="en-US" sz="1200" dirty="0"/>
                  <a:t>相当于</a:t>
                </a:r>
                <a:r>
                  <a:rPr lang="en-US" altLang="zh-CN" sz="1200" dirty="0"/>
                  <a:t>33</a:t>
                </a:r>
                <a:r>
                  <a:rPr lang="zh-CN" altLang="en-US" sz="1200" dirty="0"/>
                  <a:t>个</a:t>
                </a:r>
                <a:r>
                  <a:rPr lang="en-US" altLang="zh-CN" sz="1200" dirty="0"/>
                  <a:t>Nvidia Tesla V100</a:t>
                </a:r>
                <a:r>
                  <a:rPr lang="zh-CN" altLang="en-US" sz="1200" dirty="0"/>
                  <a:t>一天的计算量</a:t>
                </a: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40</a:t>
            </a:fld>
            <a:endParaRPr lang="en-US" altLang="zh-CN" dirty="0"/>
          </a:p>
        </p:txBody>
      </p:sp>
    </p:spTree>
    <p:extLst>
      <p:ext uri="{BB962C8B-B14F-4D97-AF65-F5344CB8AC3E}">
        <p14:creationId xmlns:p14="http://schemas.microsoft.com/office/powerpoint/2010/main" val="3938435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我们应该如何分配有限的资源？</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训练更长的模型还是训练更大的模型？</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收集更多数据还是获得更多 </a:t>
                </a:r>
                <a:r>
                  <a:rPr lang="en-US" altLang="zh-CN" sz="1200" dirty="0">
                    <a:latin typeface="微软雅黑" panose="020B0503020204020204" pitchFamily="34" charset="-122"/>
                    <a:ea typeface="微软雅黑" panose="020B0503020204020204" pitchFamily="34" charset="-122"/>
                  </a:rPr>
                  <a:t>GPU</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41</a:t>
            </a:fld>
            <a:endParaRPr lang="en-US" altLang="zh-CN" dirty="0"/>
          </a:p>
        </p:txBody>
      </p:sp>
    </p:spTree>
    <p:extLst>
      <p:ext uri="{BB962C8B-B14F-4D97-AF65-F5344CB8AC3E}">
        <p14:creationId xmlns:p14="http://schemas.microsoft.com/office/powerpoint/2010/main" val="2047310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42</a:t>
            </a:fld>
            <a:endParaRPr lang="en-US" altLang="zh-CN" dirty="0"/>
          </a:p>
        </p:txBody>
      </p:sp>
    </p:spTree>
    <p:extLst>
      <p:ext uri="{BB962C8B-B14F-4D97-AF65-F5344CB8AC3E}">
        <p14:creationId xmlns:p14="http://schemas.microsoft.com/office/powerpoint/2010/main" val="46496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43</a:t>
            </a:fld>
            <a:endParaRPr lang="en-US" altLang="zh-CN" dirty="0"/>
          </a:p>
        </p:txBody>
      </p:sp>
    </p:spTree>
    <p:extLst>
      <p:ext uri="{BB962C8B-B14F-4D97-AF65-F5344CB8AC3E}">
        <p14:creationId xmlns:p14="http://schemas.microsoft.com/office/powerpoint/2010/main" val="3882687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44</a:t>
            </a:fld>
            <a:endParaRPr lang="en-US" altLang="zh-CN" dirty="0"/>
          </a:p>
        </p:txBody>
      </p:sp>
    </p:spTree>
    <p:extLst>
      <p:ext uri="{BB962C8B-B14F-4D97-AF65-F5344CB8AC3E}">
        <p14:creationId xmlns:p14="http://schemas.microsoft.com/office/powerpoint/2010/main" val="3386358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45</a:t>
            </a:fld>
            <a:endParaRPr lang="en-US" altLang="zh-CN" dirty="0"/>
          </a:p>
        </p:txBody>
      </p:sp>
    </p:spTree>
    <p:extLst>
      <p:ext uri="{BB962C8B-B14F-4D97-AF65-F5344CB8AC3E}">
        <p14:creationId xmlns:p14="http://schemas.microsoft.com/office/powerpoint/2010/main" val="233744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135073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当在固定的计算预算</a:t>
                </a: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内，但对模型大小</a:t>
                </a:r>
                <a:r>
                  <a:rPr lang="en-US" altLang="zh-CN" sz="1200" dirty="0">
                    <a:latin typeface="微软雅黑" panose="020B0503020204020204" pitchFamily="34" charset="-122"/>
                    <a:ea typeface="微软雅黑" panose="020B0503020204020204" pitchFamily="34" charset="-122"/>
                  </a:rPr>
                  <a:t>N</a:t>
                </a:r>
                <a:r>
                  <a:rPr lang="zh-CN" altLang="en-US" sz="1200" dirty="0">
                    <a:latin typeface="微软雅黑" panose="020B0503020204020204" pitchFamily="34" charset="-122"/>
                    <a:ea typeface="微软雅黑" panose="020B0503020204020204" pitchFamily="34" charset="-122"/>
                  </a:rPr>
                  <a:t>或可用数据</a:t>
                </a:r>
                <a:r>
                  <a:rPr lang="en-US" altLang="zh-CN" sz="1200" dirty="0">
                    <a:latin typeface="微软雅黑" panose="020B0503020204020204" pitchFamily="34" charset="-122"/>
                    <a:ea typeface="微软雅黑" panose="020B0503020204020204" pitchFamily="34" charset="-122"/>
                  </a:rPr>
                  <a:t>D</a:t>
                </a:r>
                <a:r>
                  <a:rPr lang="zh-CN" altLang="en-US" sz="1200" dirty="0">
                    <a:latin typeface="微软雅黑" panose="020B0503020204020204" pitchFamily="34" charset="-122"/>
                    <a:ea typeface="微软雅黑" panose="020B0503020204020204" pitchFamily="34" charset="-122"/>
                  </a:rPr>
                  <a:t>没有任何其他限制时，通过训练非常大的模型并显着停止收敛来获得最佳性能。</a:t>
                </a: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46</a:t>
            </a:fld>
            <a:endParaRPr lang="en-US" altLang="zh-CN" dirty="0"/>
          </a:p>
        </p:txBody>
      </p:sp>
    </p:spTree>
    <p:extLst>
      <p:ext uri="{BB962C8B-B14F-4D97-AF65-F5344CB8AC3E}">
        <p14:creationId xmlns:p14="http://schemas.microsoft.com/office/powerpoint/2010/main" val="2591352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47</a:t>
            </a:fld>
            <a:endParaRPr lang="en-US" altLang="zh-CN" dirty="0"/>
          </a:p>
        </p:txBody>
      </p:sp>
    </p:spTree>
    <p:extLst>
      <p:ext uri="{BB962C8B-B14F-4D97-AF65-F5344CB8AC3E}">
        <p14:creationId xmlns:p14="http://schemas.microsoft.com/office/powerpoint/2010/main" val="1090835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48</a:t>
            </a:fld>
            <a:endParaRPr lang="en-US" altLang="zh-CN"/>
          </a:p>
        </p:txBody>
      </p:sp>
    </p:spTree>
    <p:extLst>
      <p:ext uri="{BB962C8B-B14F-4D97-AF65-F5344CB8AC3E}">
        <p14:creationId xmlns:p14="http://schemas.microsoft.com/office/powerpoint/2010/main" val="2340856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49</a:t>
            </a:fld>
            <a:endParaRPr lang="en-US" altLang="zh-CN" dirty="0"/>
          </a:p>
        </p:txBody>
      </p:sp>
    </p:spTree>
    <p:extLst>
      <p:ext uri="{BB962C8B-B14F-4D97-AF65-F5344CB8AC3E}">
        <p14:creationId xmlns:p14="http://schemas.microsoft.com/office/powerpoint/2010/main" val="3200641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50</a:t>
            </a:fld>
            <a:endParaRPr lang="en-US" altLang="zh-CN" dirty="0"/>
          </a:p>
        </p:txBody>
      </p:sp>
    </p:spTree>
    <p:extLst>
      <p:ext uri="{BB962C8B-B14F-4D97-AF65-F5344CB8AC3E}">
        <p14:creationId xmlns:p14="http://schemas.microsoft.com/office/powerpoint/2010/main" val="1890464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51</a:t>
            </a:fld>
            <a:endParaRPr lang="en-US" altLang="zh-CN" dirty="0"/>
          </a:p>
        </p:txBody>
      </p:sp>
    </p:spTree>
    <p:extLst>
      <p:ext uri="{BB962C8B-B14F-4D97-AF65-F5344CB8AC3E}">
        <p14:creationId xmlns:p14="http://schemas.microsoft.com/office/powerpoint/2010/main" val="928499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52</a:t>
            </a:fld>
            <a:endParaRPr lang="en-US" altLang="zh-CN" dirty="0"/>
          </a:p>
        </p:txBody>
      </p:sp>
    </p:spTree>
    <p:extLst>
      <p:ext uri="{BB962C8B-B14F-4D97-AF65-F5344CB8AC3E}">
        <p14:creationId xmlns:p14="http://schemas.microsoft.com/office/powerpoint/2010/main" val="910041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53</a:t>
            </a:fld>
            <a:endParaRPr lang="en-US" altLang="zh-CN" dirty="0"/>
          </a:p>
        </p:txBody>
      </p:sp>
    </p:spTree>
    <p:extLst>
      <p:ext uri="{BB962C8B-B14F-4D97-AF65-F5344CB8AC3E}">
        <p14:creationId xmlns:p14="http://schemas.microsoft.com/office/powerpoint/2010/main" val="1596881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54</a:t>
            </a:fld>
            <a:endParaRPr lang="en-US" altLang="zh-CN" dirty="0"/>
          </a:p>
        </p:txBody>
      </p:sp>
    </p:spTree>
    <p:extLst>
      <p:ext uri="{BB962C8B-B14F-4D97-AF65-F5344CB8AC3E}">
        <p14:creationId xmlns:p14="http://schemas.microsoft.com/office/powerpoint/2010/main" val="2321647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55</a:t>
            </a:fld>
            <a:endParaRPr lang="en-US" altLang="zh-CN" dirty="0"/>
          </a:p>
        </p:txBody>
      </p:sp>
    </p:spTree>
    <p:extLst>
      <p:ext uri="{BB962C8B-B14F-4D97-AF65-F5344CB8AC3E}">
        <p14:creationId xmlns:p14="http://schemas.microsoft.com/office/powerpoint/2010/main" val="54969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20</a:t>
            </a:fld>
            <a:endParaRPr lang="en-US" altLang="zh-CN"/>
          </a:p>
        </p:txBody>
      </p:sp>
    </p:spTree>
    <p:extLst>
      <p:ext uri="{BB962C8B-B14F-4D97-AF65-F5344CB8AC3E}">
        <p14:creationId xmlns:p14="http://schemas.microsoft.com/office/powerpoint/2010/main" val="3623814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56</a:t>
            </a:fld>
            <a:endParaRPr lang="en-US" altLang="zh-CN" dirty="0"/>
          </a:p>
        </p:txBody>
      </p:sp>
    </p:spTree>
    <p:extLst>
      <p:ext uri="{BB962C8B-B14F-4D97-AF65-F5344CB8AC3E}">
        <p14:creationId xmlns:p14="http://schemas.microsoft.com/office/powerpoint/2010/main" val="867979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57</a:t>
            </a:fld>
            <a:endParaRPr lang="en-US" altLang="zh-CN" dirty="0"/>
          </a:p>
        </p:txBody>
      </p:sp>
    </p:spTree>
    <p:extLst>
      <p:ext uri="{BB962C8B-B14F-4D97-AF65-F5344CB8AC3E}">
        <p14:creationId xmlns:p14="http://schemas.microsoft.com/office/powerpoint/2010/main" val="1589200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mc:Choice>
        <mc:Fallback xmlns="">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关于涌现能力的来源 ，目前只能通过实验确定一些  必要条件，其产生原因也还没有明确的解释，只有一些基于事实的推断。首先，</a:t>
                </a:r>
                <a:r>
                  <a:rPr lang="zh-CN" altLang="en-US" sz="1200" dirty="0">
                    <a:latin typeface="微软雅黑" panose="020B0503020204020204" pitchFamily="34" charset="-122"/>
                    <a:ea typeface="微软雅黑" panose="020B0503020204020204" pitchFamily="34" charset="-122"/>
                  </a:rPr>
                  <a:t>模型的规模是涌现能力最重要的来源之一。例如，多步推理任务可能需要至少具有 </a:t>
                </a:r>
                <a:r>
                  <a:rPr lang="en-US" altLang="zh-CN" sz="1200" i="0" dirty="0">
                    <a:latin typeface="Cambria Math" panose="02040503050406030204" pitchFamily="18" charset="0"/>
                    <a:ea typeface="微软雅黑" panose="020B0503020204020204" pitchFamily="34" charset="-122"/>
                  </a:rPr>
                  <a:t>𝑂(𝑙) </a:t>
                </a:r>
                <a:r>
                  <a:rPr lang="zh-CN" altLang="en-US" sz="1200" dirty="0">
                    <a:latin typeface="微软雅黑" panose="020B0503020204020204" pitchFamily="34" charset="-122"/>
                    <a:ea typeface="微软雅黑" panose="020B0503020204020204" pitchFamily="34" charset="-122"/>
                  </a:rPr>
                  <a:t>层深度的模型，其中 </a:t>
                </a:r>
                <a:r>
                  <a:rPr lang="en-US" altLang="zh-CN" sz="1200" i="0" dirty="0">
                    <a:latin typeface="Cambria Math" panose="02040503050406030204" pitchFamily="18" charset="0"/>
                    <a:ea typeface="微软雅黑" panose="020B0503020204020204" pitchFamily="34" charset="-122"/>
                  </a:rPr>
                  <a:t>𝑙</a:t>
                </a:r>
                <a:r>
                  <a:rPr lang="zh-CN" altLang="en-US" sz="1200" dirty="0">
                    <a:latin typeface="微软雅黑" panose="020B0503020204020204" pitchFamily="34" charset="-122"/>
                    <a:ea typeface="微软雅黑" panose="020B0503020204020204" pitchFamily="34" charset="-122"/>
                  </a:rPr>
                  <a:t> 是任务所需的顺序计算步骤数。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当模型规模提升后，</a:t>
                </a:r>
                <a:r>
                  <a:rPr lang="zh-CN" altLang="en-US" sz="1200" dirty="0">
                    <a:latin typeface="微软雅黑" panose="020B0503020204020204" pitchFamily="34" charset="-122"/>
                    <a:ea typeface="微软雅黑" panose="020B0503020204020204" pitchFamily="34" charset="-122"/>
                  </a:rPr>
                  <a:t>神经元分工越来越细致，不同分工的神经元组成复杂结构，对应的每个子任务准确率上升，反映到复杂的总任务上，就使得宏观上出现涌现现象。</a:t>
                </a:r>
                <a:endParaRPr lang="en-US" altLang="zh-CN" sz="1200" dirty="0">
                  <a:latin typeface="微软雅黑" panose="020B0503020204020204" pitchFamily="34" charset="-122"/>
                  <a:ea typeface="微软雅黑" panose="020B0503020204020204" pitchFamily="34" charset="-122"/>
                </a:endParaRPr>
              </a:p>
            </p:txBody>
          </p:sp>
        </mc:Fallback>
      </mc:AlternateContent>
      <p:sp>
        <p:nvSpPr>
          <p:cNvPr id="4" name="灯片编号占位符 3"/>
          <p:cNvSpPr>
            <a:spLocks noGrp="1"/>
          </p:cNvSpPr>
          <p:nvPr>
            <p:ph type="sldNum" sz="quarter" idx="5"/>
          </p:nvPr>
        </p:nvSpPr>
        <p:spPr/>
        <p:txBody>
          <a:bodyPr/>
          <a:lstStyle/>
          <a:p>
            <a:fld id="{22B32B55-6CD0-40C0-BAFE-D331F0A28190}" type="slidenum">
              <a:rPr lang="en-US" altLang="zh-CN" smtClean="0"/>
              <a:t>58</a:t>
            </a:fld>
            <a:endParaRPr lang="en-US" altLang="zh-CN" dirty="0"/>
          </a:p>
        </p:txBody>
      </p:sp>
    </p:spTree>
    <p:extLst>
      <p:ext uri="{BB962C8B-B14F-4D97-AF65-F5344CB8AC3E}">
        <p14:creationId xmlns:p14="http://schemas.microsoft.com/office/powerpoint/2010/main" val="612025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59</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21</a:t>
            </a:fld>
            <a:endParaRPr lang="en-US" altLang="zh-CN" dirty="0"/>
          </a:p>
        </p:txBody>
      </p:sp>
    </p:spTree>
    <p:extLst>
      <p:ext uri="{BB962C8B-B14F-4D97-AF65-F5344CB8AC3E}">
        <p14:creationId xmlns:p14="http://schemas.microsoft.com/office/powerpoint/2010/main" val="512240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22</a:t>
            </a:fld>
            <a:endParaRPr lang="en-US" altLang="zh-CN" dirty="0"/>
          </a:p>
        </p:txBody>
      </p:sp>
    </p:spTree>
    <p:extLst>
      <p:ext uri="{BB962C8B-B14F-4D97-AF65-F5344CB8AC3E}">
        <p14:creationId xmlns:p14="http://schemas.microsoft.com/office/powerpoint/2010/main" val="200685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23</a:t>
            </a:fld>
            <a:endParaRPr lang="en-US" altLang="zh-CN" dirty="0"/>
          </a:p>
        </p:txBody>
      </p:sp>
    </p:spTree>
    <p:extLst>
      <p:ext uri="{BB962C8B-B14F-4D97-AF65-F5344CB8AC3E}">
        <p14:creationId xmlns:p14="http://schemas.microsoft.com/office/powerpoint/2010/main" val="16743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24</a:t>
            </a:fld>
            <a:endParaRPr lang="en-US" altLang="zh-CN" dirty="0"/>
          </a:p>
        </p:txBody>
      </p:sp>
    </p:spTree>
    <p:extLst>
      <p:ext uri="{BB962C8B-B14F-4D97-AF65-F5344CB8AC3E}">
        <p14:creationId xmlns:p14="http://schemas.microsoft.com/office/powerpoint/2010/main" val="4256510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2B32B55-6CD0-40C0-BAFE-D331F0A28190}" type="slidenum">
              <a:rPr lang="en-US" altLang="zh-CN" smtClean="0"/>
              <a:t>25</a:t>
            </a:fld>
            <a:endParaRPr lang="en-US" altLang="zh-CN" dirty="0"/>
          </a:p>
        </p:txBody>
      </p:sp>
    </p:spTree>
    <p:extLst>
      <p:ext uri="{BB962C8B-B14F-4D97-AF65-F5344CB8AC3E}">
        <p14:creationId xmlns:p14="http://schemas.microsoft.com/office/powerpoint/2010/main" val="3915379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2024/11/28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2024/11/28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2024/11/28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86480" y="226800"/>
            <a:ext cx="10969200" cy="705600"/>
          </a:xfrm>
        </p:spPr>
        <p:txBody>
          <a:bodyPr vert="horz" lIns="90000" tIns="46800" rIns="90000" bIns="46800" rtlCol="0" anchor="ctr" anchorCtr="0">
            <a:normAutofit/>
          </a:bodyPr>
          <a:lstStyle>
            <a:lvl1pPr>
              <a:defRPr sz="4000">
                <a:solidFill>
                  <a:srgbClr val="0070C0"/>
                </a:solidFill>
              </a:defRPr>
            </a:lvl1pPr>
          </a:lstStyle>
          <a:p>
            <a:pPr lvl="0"/>
            <a:r>
              <a:rPr lang="zh-CN" altLang="en-US" dirty="0"/>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2024/11/28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7" name="等腰三角形 6">
            <a:extLst>
              <a:ext uri="{FF2B5EF4-FFF2-40B4-BE49-F238E27FC236}">
                <a16:creationId xmlns:a16="http://schemas.microsoft.com/office/drawing/2014/main" id="{1CAE631E-AEBA-4E3A-94A5-7F724B106EB3}"/>
              </a:ext>
            </a:extLst>
          </p:cNvPr>
          <p:cNvSpPr/>
          <p:nvPr userDrawn="1"/>
        </p:nvSpPr>
        <p:spPr>
          <a:xfrm rot="5400000">
            <a:off x="-195580" y="351135"/>
            <a:ext cx="713105" cy="321945"/>
          </a:xfrm>
          <a:prstGeom prs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2024/11/28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2024/11/28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2024/11/28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2024/11/28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2024/11/28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2024/11/28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2024/11/28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2024/11/28</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png"/><Relationship Id="rId7" Type="http://schemas.openxmlformats.org/officeDocument/2006/relationships/image" Target="../media/image34.gif"/><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 Id="rId9" Type="http://schemas.openxmlformats.org/officeDocument/2006/relationships/hyperlink" Target="https://iflycn.github.io/gamelif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laygameoflife.com/" TargetMode="External"/><Relationship Id="rId2" Type="http://schemas.openxmlformats.org/officeDocument/2006/relationships/image" Target="../media/image36.gif"/><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8.sv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9.png"/><Relationship Id="rId7" Type="http://schemas.openxmlformats.org/officeDocument/2006/relationships/image" Target="../media/image61.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60.png"/><Relationship Id="rId4" Type="http://schemas.openxmlformats.org/officeDocument/2006/relationships/image" Target="../media/image56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image" Target="../media/image66.png"/><Relationship Id="rId4" Type="http://schemas.openxmlformats.org/officeDocument/2006/relationships/image" Target="../media/image640.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64.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9.sv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981200" y="2609131"/>
            <a:ext cx="8797636" cy="901785"/>
          </a:xfrm>
          <a:prstGeom prst="rect">
            <a:avLst/>
          </a:prstGeom>
        </p:spPr>
        <p:txBody>
          <a:bodyPr vert="horz" wrap="square" lIns="0" tIns="15240" rIns="0" bIns="0" rtlCol="0">
            <a:spAutoFit/>
          </a:bodyPr>
          <a:lstStyle/>
          <a:p>
            <a:pPr marL="12700" algn="ctr">
              <a:lnSpc>
                <a:spcPct val="100000"/>
              </a:lnSpc>
              <a:spcBef>
                <a:spcPts val="100"/>
              </a:spcBef>
            </a:pPr>
            <a:r>
              <a:rPr lang="zh-CN" altLang="en-US" sz="5760" dirty="0">
                <a:solidFill>
                  <a:srgbClr val="0070C0"/>
                </a:solidFill>
                <a:latin typeface="Arial" panose="020B0604020202020204" pitchFamily="34" charset="0"/>
                <a:ea typeface="微软雅黑" panose="020B0503020204020204" charset="-122"/>
                <a:cs typeface="Arial" panose="020B0604020202020204" pitchFamily="34" charset="0"/>
              </a:rPr>
              <a:t>第十一章 涌现</a:t>
            </a:r>
            <a:endParaRPr lang="zh-CN" altLang="en-US" sz="5760" b="1" dirty="0">
              <a:solidFill>
                <a:srgbClr val="0070C0"/>
              </a:solidFill>
              <a:latin typeface="Arial" panose="020B0604020202020204" pitchFamily="34" charset="0"/>
              <a:ea typeface="微软雅黑" panose="020B0503020204020204" charset="-122"/>
              <a:cs typeface="Arial" panose="020B0604020202020204" pitchFamily="34" charset="0"/>
            </a:endParaRPr>
          </a:p>
        </p:txBody>
      </p:sp>
      <p:grpSp>
        <p:nvGrpSpPr>
          <p:cNvPr id="5" name="组合 4">
            <a:extLst>
              <a:ext uri="{FF2B5EF4-FFF2-40B4-BE49-F238E27FC236}">
                <a16:creationId xmlns:a16="http://schemas.microsoft.com/office/drawing/2014/main" id="{D8BE6F06-10AC-4BFE-941E-39775A52EDB7}"/>
              </a:ext>
            </a:extLst>
          </p:cNvPr>
          <p:cNvGrpSpPr/>
          <p:nvPr/>
        </p:nvGrpSpPr>
        <p:grpSpPr>
          <a:xfrm>
            <a:off x="7726681" y="198120"/>
            <a:ext cx="3649218" cy="772123"/>
            <a:chOff x="6096000" y="266700"/>
            <a:chExt cx="3041015" cy="643436"/>
          </a:xfrm>
        </p:grpSpPr>
        <p:pic>
          <p:nvPicPr>
            <p:cNvPr id="6" name="图片 5">
              <a:extLst>
                <a:ext uri="{FF2B5EF4-FFF2-40B4-BE49-F238E27FC236}">
                  <a16:creationId xmlns:a16="http://schemas.microsoft.com/office/drawing/2014/main" id="{6F936F07-E846-4360-BDFA-4AFCF57811D1}"/>
                </a:ext>
              </a:extLst>
            </p:cNvPr>
            <p:cNvPicPr>
              <a:picLocks noChangeAspect="1"/>
            </p:cNvPicPr>
            <p:nvPr/>
          </p:nvPicPr>
          <p:blipFill>
            <a:blip r:embed="rId2"/>
            <a:stretch>
              <a:fillRect/>
            </a:stretch>
          </p:blipFill>
          <p:spPr>
            <a:xfrm>
              <a:off x="6096000" y="266700"/>
              <a:ext cx="3041015" cy="565044"/>
            </a:xfrm>
            <a:prstGeom prst="rect">
              <a:avLst/>
            </a:prstGeom>
          </p:spPr>
        </p:pic>
        <p:sp>
          <p:nvSpPr>
            <p:cNvPr id="7" name="矩形 6">
              <a:extLst>
                <a:ext uri="{FF2B5EF4-FFF2-40B4-BE49-F238E27FC236}">
                  <a16:creationId xmlns:a16="http://schemas.microsoft.com/office/drawing/2014/main" id="{E56BDDD7-0717-4A3F-86CF-A4F147426515}"/>
                </a:ext>
              </a:extLst>
            </p:cNvPr>
            <p:cNvSpPr/>
            <p:nvPr userDrawn="1"/>
          </p:nvSpPr>
          <p:spPr>
            <a:xfrm>
              <a:off x="8756015" y="571500"/>
              <a:ext cx="381000" cy="338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160">
                <a:ln>
                  <a:solidFill>
                    <a:schemeClr val="bg1"/>
                  </a:solidFill>
                </a:ln>
                <a:solidFill>
                  <a:schemeClr val="bg1"/>
                </a:solidFil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11.2.1 </a:t>
            </a:r>
            <a:r>
              <a:rPr kumimoji="1" lang="zh-CN" altLang="en-US" dirty="0"/>
              <a:t>涌现的概念定义和特征</a:t>
            </a:r>
          </a:p>
        </p:txBody>
      </p:sp>
      <p:sp>
        <p:nvSpPr>
          <p:cNvPr id="17" name="文本框 16">
            <a:extLst>
              <a:ext uri="{FF2B5EF4-FFF2-40B4-BE49-F238E27FC236}">
                <a16:creationId xmlns:a16="http://schemas.microsoft.com/office/drawing/2014/main" id="{2249F533-C4A3-4283-A4A1-FBF084F6AE44}"/>
              </a:ext>
            </a:extLst>
          </p:cNvPr>
          <p:cNvSpPr txBox="1"/>
          <p:nvPr/>
        </p:nvSpPr>
        <p:spPr>
          <a:xfrm>
            <a:off x="853469" y="5120140"/>
            <a:ext cx="2104840" cy="830997"/>
          </a:xfrm>
          <a:prstGeom prst="rect">
            <a:avLst/>
          </a:prstGeom>
          <a:solidFill>
            <a:schemeClr val="accent1">
              <a:lumMod val="20000"/>
              <a:lumOff val="80000"/>
            </a:schemeClr>
          </a:solidFill>
        </p:spPr>
        <p:txBody>
          <a:bodyPr wrap="square">
            <a:spAutoFit/>
          </a:bodyPr>
          <a:lstStyle>
            <a:defPPr>
              <a:defRPr lang="zh-CN"/>
            </a:defPPr>
            <a:lvl1pPr>
              <a:defRPr sz="2000" b="1" i="0">
                <a:effectLst/>
                <a:latin typeface="仿宋" panose="02010609060101010101" pitchFamily="49" charset="-122"/>
                <a:ea typeface="仿宋" panose="02010609060101010101" pitchFamily="49" charset="-122"/>
              </a:defRPr>
            </a:lvl1pPr>
          </a:lstStyle>
          <a:p>
            <a:r>
              <a:rPr lang="zh-CN" altLang="en-US" dirty="0"/>
              <a:t>整体大于它的各部分的总和。</a:t>
            </a:r>
            <a:endParaRPr lang="en-US" altLang="zh-CN" dirty="0"/>
          </a:p>
        </p:txBody>
      </p:sp>
      <p:sp>
        <p:nvSpPr>
          <p:cNvPr id="18" name="任意多边形 504">
            <a:extLst>
              <a:ext uri="{FF2B5EF4-FFF2-40B4-BE49-F238E27FC236}">
                <a16:creationId xmlns:a16="http://schemas.microsoft.com/office/drawing/2014/main" id="{83BFAE6F-EDF9-4545-8457-0527B6C3EC48}"/>
              </a:ext>
            </a:extLst>
          </p:cNvPr>
          <p:cNvSpPr/>
          <p:nvPr/>
        </p:nvSpPr>
        <p:spPr>
          <a:xfrm>
            <a:off x="2329379" y="3027681"/>
            <a:ext cx="12039599" cy="3991407"/>
          </a:xfrm>
          <a:custGeom>
            <a:avLst/>
            <a:gdLst>
              <a:gd name="connsiteX0" fmla="*/ 0 w 8012619"/>
              <a:gd name="connsiteY0" fmla="*/ 3280858 h 3280858"/>
              <a:gd name="connsiteX1" fmla="*/ 8012619 w 8012619"/>
              <a:gd name="connsiteY1" fmla="*/ 73391 h 3280858"/>
              <a:gd name="connsiteX0-1" fmla="*/ 0 w 8430591"/>
              <a:gd name="connsiteY0-2" fmla="*/ 3289299 h 3289299"/>
              <a:gd name="connsiteX1-3" fmla="*/ 8430591 w 8430591"/>
              <a:gd name="connsiteY1-4" fmla="*/ 72939 h 3289299"/>
              <a:gd name="connsiteX0-5" fmla="*/ 0 w 8430591"/>
              <a:gd name="connsiteY0-6" fmla="*/ 3291045 h 3291045"/>
              <a:gd name="connsiteX1-7" fmla="*/ 8430591 w 8430591"/>
              <a:gd name="connsiteY1-8" fmla="*/ 74685 h 3291045"/>
            </a:gdLst>
            <a:ahLst/>
            <a:cxnLst>
              <a:cxn ang="0">
                <a:pos x="connsiteX0-1" y="connsiteY0-2"/>
              </a:cxn>
              <a:cxn ang="0">
                <a:pos x="connsiteX1-3" y="connsiteY1-4"/>
              </a:cxn>
            </a:cxnLst>
            <a:rect l="l" t="t" r="r" b="b"/>
            <a:pathLst>
              <a:path w="8430591" h="3291045" fill="none">
                <a:moveTo>
                  <a:pt x="0" y="3291045"/>
                </a:moveTo>
                <a:cubicBezTo>
                  <a:pt x="1886739" y="596279"/>
                  <a:pt x="4041067" y="-279061"/>
                  <a:pt x="8430591" y="74685"/>
                </a:cubicBezTo>
              </a:path>
            </a:pathLst>
          </a:custGeom>
          <a:solidFill>
            <a:srgbClr val="FFFFFF"/>
          </a:solidFill>
          <a:ln w="30400" cap="flat">
            <a:solidFill>
              <a:schemeClr val="bg1">
                <a:lumMod val="85000"/>
              </a:schemeClr>
            </a:solidFill>
            <a:bevel/>
          </a:ln>
          <a:effectLst>
            <a:outerShdw dist="15200" dir="5400000" sx="99000" sy="99000" algn="tl" rotWithShape="0">
              <a:srgbClr val="FFFFFF">
                <a:alpha val="78000"/>
              </a:srgbClr>
            </a:outerShdw>
          </a:effectLst>
        </p:spPr>
        <p:txBody>
          <a:bodyPr/>
          <a:lstStyle/>
          <a:p>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5" name="图片 14">
            <a:extLst>
              <a:ext uri="{FF2B5EF4-FFF2-40B4-BE49-F238E27FC236}">
                <a16:creationId xmlns:a16="http://schemas.microsoft.com/office/drawing/2014/main" id="{9D6D8145-BD43-44D0-8702-BDD445CF6DBE}"/>
              </a:ext>
            </a:extLst>
          </p:cNvPr>
          <p:cNvPicPr>
            <a:picLocks noChangeAspect="1"/>
          </p:cNvPicPr>
          <p:nvPr/>
        </p:nvPicPr>
        <p:blipFill>
          <a:blip r:embed="rId2"/>
          <a:stretch>
            <a:fillRect/>
          </a:stretch>
        </p:blipFill>
        <p:spPr>
          <a:xfrm>
            <a:off x="2958309" y="5131488"/>
            <a:ext cx="1282119" cy="1644458"/>
          </a:xfrm>
          <a:prstGeom prst="rect">
            <a:avLst/>
          </a:prstGeom>
        </p:spPr>
      </p:pic>
      <p:pic>
        <p:nvPicPr>
          <p:cNvPr id="38" name="图片 37">
            <a:extLst>
              <a:ext uri="{FF2B5EF4-FFF2-40B4-BE49-F238E27FC236}">
                <a16:creationId xmlns:a16="http://schemas.microsoft.com/office/drawing/2014/main" id="{C71E4B9D-B281-4539-8D87-7BD1DA6040AF}"/>
              </a:ext>
            </a:extLst>
          </p:cNvPr>
          <p:cNvPicPr>
            <a:picLocks noChangeAspect="1"/>
          </p:cNvPicPr>
          <p:nvPr/>
        </p:nvPicPr>
        <p:blipFill>
          <a:blip r:embed="rId3"/>
          <a:stretch>
            <a:fillRect/>
          </a:stretch>
        </p:blipFill>
        <p:spPr>
          <a:xfrm>
            <a:off x="4898526" y="3688018"/>
            <a:ext cx="876665" cy="1188699"/>
          </a:xfrm>
          <a:prstGeom prst="rect">
            <a:avLst/>
          </a:prstGeom>
        </p:spPr>
      </p:pic>
      <p:sp>
        <p:nvSpPr>
          <p:cNvPr id="41" name="文本框 40">
            <a:extLst>
              <a:ext uri="{FF2B5EF4-FFF2-40B4-BE49-F238E27FC236}">
                <a16:creationId xmlns:a16="http://schemas.microsoft.com/office/drawing/2014/main" id="{C5380041-C156-467D-97E4-3C7A289EDB23}"/>
              </a:ext>
            </a:extLst>
          </p:cNvPr>
          <p:cNvSpPr txBox="1"/>
          <p:nvPr/>
        </p:nvSpPr>
        <p:spPr>
          <a:xfrm>
            <a:off x="853469" y="3688018"/>
            <a:ext cx="4045057" cy="1200329"/>
          </a:xfrm>
          <a:prstGeom prst="rect">
            <a:avLst/>
          </a:prstGeom>
          <a:solidFill>
            <a:schemeClr val="accent1">
              <a:lumMod val="20000"/>
              <a:lumOff val="80000"/>
            </a:schemeClr>
          </a:solidFill>
        </p:spPr>
        <p:txBody>
          <a:bodyPr wrap="square">
            <a:spAutoFit/>
          </a:bodyPr>
          <a:lstStyle>
            <a:defPPr>
              <a:defRPr lang="zh-CN"/>
            </a:defPPr>
            <a:lvl1pPr>
              <a:defRPr sz="2000" b="1" i="0">
                <a:effectLst/>
                <a:latin typeface="仿宋" panose="02010609060101010101" pitchFamily="49" charset="-122"/>
                <a:ea typeface="仿宋" panose="02010609060101010101" pitchFamily="49" charset="-122"/>
              </a:defRPr>
            </a:lvl1pPr>
          </a:lstStyle>
          <a:p>
            <a:r>
              <a:rPr lang="en-US" altLang="zh-CN" dirty="0"/>
              <a:t>1875</a:t>
            </a:r>
            <a:r>
              <a:rPr lang="zh-CN" altLang="en-US" dirty="0"/>
              <a:t>年，英国哲学家乔治</a:t>
            </a:r>
            <a:r>
              <a:rPr lang="en-US" altLang="zh-CN" dirty="0"/>
              <a:t>·</a:t>
            </a:r>
            <a:r>
              <a:rPr lang="zh-CN" altLang="en-US" dirty="0"/>
              <a:t>亨利</a:t>
            </a:r>
            <a:r>
              <a:rPr lang="en-US" altLang="zh-CN" dirty="0"/>
              <a:t>·</a:t>
            </a:r>
            <a:r>
              <a:rPr lang="zh-CN" altLang="en-US" dirty="0"/>
              <a:t>刘易斯创造了涌现（</a:t>
            </a:r>
            <a:r>
              <a:rPr lang="en-US" altLang="zh-CN" dirty="0"/>
              <a:t>emergent</a:t>
            </a:r>
            <a:r>
              <a:rPr lang="zh-CN" altLang="en-US" dirty="0"/>
              <a:t>）一词。</a:t>
            </a:r>
            <a:endParaRPr lang="en-US" altLang="zh-CN" dirty="0"/>
          </a:p>
        </p:txBody>
      </p:sp>
      <p:pic>
        <p:nvPicPr>
          <p:cNvPr id="43" name="图片 42">
            <a:extLst>
              <a:ext uri="{FF2B5EF4-FFF2-40B4-BE49-F238E27FC236}">
                <a16:creationId xmlns:a16="http://schemas.microsoft.com/office/drawing/2014/main" id="{EE93D2F4-2D86-4EF3-B9E7-3138538E45C2}"/>
              </a:ext>
            </a:extLst>
          </p:cNvPr>
          <p:cNvPicPr>
            <a:picLocks noChangeAspect="1"/>
          </p:cNvPicPr>
          <p:nvPr/>
        </p:nvPicPr>
        <p:blipFill>
          <a:blip r:embed="rId4"/>
          <a:stretch>
            <a:fillRect/>
          </a:stretch>
        </p:blipFill>
        <p:spPr>
          <a:xfrm>
            <a:off x="7192960" y="2368046"/>
            <a:ext cx="1113616" cy="1362190"/>
          </a:xfrm>
          <a:prstGeom prst="rect">
            <a:avLst/>
          </a:prstGeom>
        </p:spPr>
      </p:pic>
      <p:sp>
        <p:nvSpPr>
          <p:cNvPr id="44" name="文本框 43">
            <a:extLst>
              <a:ext uri="{FF2B5EF4-FFF2-40B4-BE49-F238E27FC236}">
                <a16:creationId xmlns:a16="http://schemas.microsoft.com/office/drawing/2014/main" id="{6ABE72B8-9180-4B5C-84DF-BC2AD0444748}"/>
              </a:ext>
            </a:extLst>
          </p:cNvPr>
          <p:cNvSpPr txBox="1"/>
          <p:nvPr/>
        </p:nvSpPr>
        <p:spPr>
          <a:xfrm>
            <a:off x="853469" y="2381332"/>
            <a:ext cx="6339491" cy="1200329"/>
          </a:xfrm>
          <a:prstGeom prst="rect">
            <a:avLst/>
          </a:prstGeom>
          <a:solidFill>
            <a:schemeClr val="accent1">
              <a:lumMod val="20000"/>
              <a:lumOff val="80000"/>
            </a:schemeClr>
          </a:solidFill>
        </p:spPr>
        <p:txBody>
          <a:bodyPr wrap="square">
            <a:spAutoFit/>
          </a:bodyPr>
          <a:lstStyle>
            <a:defPPr>
              <a:defRPr lang="zh-CN"/>
            </a:defPPr>
            <a:lvl1pPr>
              <a:defRPr sz="2000" b="1" i="0">
                <a:effectLst/>
                <a:latin typeface="仿宋" panose="02010609060101010101" pitchFamily="49" charset="-122"/>
                <a:ea typeface="仿宋" panose="02010609060101010101" pitchFamily="49" charset="-122"/>
              </a:defRPr>
            </a:lvl1pPr>
          </a:lstStyle>
          <a:p>
            <a:r>
              <a:rPr lang="en-US" altLang="zh-CN" dirty="0"/>
              <a:t>20</a:t>
            </a:r>
            <a:r>
              <a:rPr lang="zh-CN" altLang="en-US" dirty="0"/>
              <a:t>世纪</a:t>
            </a:r>
            <a:r>
              <a:rPr lang="en-US" altLang="zh-CN" dirty="0"/>
              <a:t>70</a:t>
            </a:r>
            <a:r>
              <a:rPr lang="zh-CN" altLang="en-US" dirty="0"/>
              <a:t>年代，诺贝尔奖得主菲利普</a:t>
            </a:r>
            <a:r>
              <a:rPr lang="en-US" altLang="zh-CN" dirty="0"/>
              <a:t>·</a:t>
            </a:r>
            <a:r>
              <a:rPr lang="zh-CN" altLang="en-US" dirty="0"/>
              <a:t>安德森指出“物理系统在每一个复杂度上都会出现全新的性质”</a:t>
            </a:r>
            <a:r>
              <a:rPr lang="en-US" altLang="zh-CN" dirty="0"/>
              <a:t>,</a:t>
            </a:r>
            <a:r>
              <a:rPr lang="zh-CN" altLang="en-US" dirty="0"/>
              <a:t>启发了对生命涌现现象的探索。</a:t>
            </a:r>
            <a:endParaRPr lang="en-US" altLang="zh-CN" dirty="0"/>
          </a:p>
        </p:txBody>
      </p:sp>
      <p:sp>
        <p:nvSpPr>
          <p:cNvPr id="48" name="文本框 47">
            <a:extLst>
              <a:ext uri="{FF2B5EF4-FFF2-40B4-BE49-F238E27FC236}">
                <a16:creationId xmlns:a16="http://schemas.microsoft.com/office/drawing/2014/main" id="{75627B0F-21C6-4FB4-B84D-0B3A1EB675B0}"/>
              </a:ext>
            </a:extLst>
          </p:cNvPr>
          <p:cNvSpPr txBox="1"/>
          <p:nvPr/>
        </p:nvSpPr>
        <p:spPr>
          <a:xfrm>
            <a:off x="853469" y="1415478"/>
            <a:ext cx="9478592" cy="707886"/>
          </a:xfrm>
          <a:prstGeom prst="rect">
            <a:avLst/>
          </a:prstGeom>
          <a:solidFill>
            <a:schemeClr val="accent1">
              <a:lumMod val="20000"/>
              <a:lumOff val="80000"/>
            </a:schemeClr>
          </a:solidFill>
        </p:spPr>
        <p:txBody>
          <a:bodyPr wrap="square">
            <a:spAutoFit/>
          </a:bodyPr>
          <a:lstStyle>
            <a:defPPr>
              <a:defRPr lang="zh-CN"/>
            </a:defPPr>
            <a:lvl1pPr>
              <a:defRPr sz="2400" b="1" i="0">
                <a:effectLst/>
                <a:latin typeface="宋体" panose="02010600030101010101" pitchFamily="2" charset="-122"/>
                <a:ea typeface="宋体" panose="02010600030101010101" pitchFamily="2" charset="-122"/>
              </a:defRPr>
            </a:lvl1pPr>
          </a:lstStyle>
          <a:p>
            <a:r>
              <a:rPr lang="en-US" altLang="zh-CN" sz="2000" dirty="0">
                <a:latin typeface="仿宋" panose="02010609060101010101" pitchFamily="49" charset="-122"/>
                <a:ea typeface="仿宋" panose="02010609060101010101" pitchFamily="49" charset="-122"/>
              </a:rPr>
              <a:t>1999</a:t>
            </a:r>
            <a:r>
              <a:rPr lang="zh-CN" altLang="en-US" sz="2000" dirty="0">
                <a:latin typeface="仿宋" panose="02010609060101010101" pitchFamily="49" charset="-122"/>
                <a:ea typeface="仿宋" panose="02010609060101010101" pitchFamily="49" charset="-122"/>
              </a:rPr>
              <a:t>年，经济学家杰弗里戈尔茨坦提出了现有的对“涌现”的定义：“在复杂系统自组织过程中产生的新颖而连贯的结构、模式和性质”。</a:t>
            </a:r>
          </a:p>
        </p:txBody>
      </p:sp>
      <p:sp>
        <p:nvSpPr>
          <p:cNvPr id="50" name="文本框 49">
            <a:extLst>
              <a:ext uri="{FF2B5EF4-FFF2-40B4-BE49-F238E27FC236}">
                <a16:creationId xmlns:a16="http://schemas.microsoft.com/office/drawing/2014/main" id="{036AE6DC-D0EC-44F9-9DB8-9182285113DB}"/>
              </a:ext>
            </a:extLst>
          </p:cNvPr>
          <p:cNvSpPr txBox="1"/>
          <p:nvPr/>
        </p:nvSpPr>
        <p:spPr>
          <a:xfrm>
            <a:off x="6338914" y="5131488"/>
            <a:ext cx="3523707" cy="523220"/>
          </a:xfrm>
          <a:prstGeom prst="rect">
            <a:avLst/>
          </a:prstGeom>
          <a:noFill/>
        </p:spPr>
        <p:txBody>
          <a:bodyPr wrap="square">
            <a:spAutoFit/>
          </a:bodyPr>
          <a:lstStyle/>
          <a:p>
            <a:pPr algn="ctr"/>
            <a:r>
              <a:rPr lang="zh-CN" altLang="en-US" sz="2800" b="1" dirty="0"/>
              <a:t>涌现定义来源</a:t>
            </a:r>
          </a:p>
        </p:txBody>
      </p:sp>
      <p:pic>
        <p:nvPicPr>
          <p:cNvPr id="52" name="图片 51">
            <a:extLst>
              <a:ext uri="{FF2B5EF4-FFF2-40B4-BE49-F238E27FC236}">
                <a16:creationId xmlns:a16="http://schemas.microsoft.com/office/drawing/2014/main" id="{78A041DA-FEDC-4ACD-A222-1539DCAE6533}"/>
              </a:ext>
            </a:extLst>
          </p:cNvPr>
          <p:cNvPicPr>
            <a:picLocks noChangeAspect="1"/>
          </p:cNvPicPr>
          <p:nvPr/>
        </p:nvPicPr>
        <p:blipFill>
          <a:blip r:embed="rId5"/>
          <a:stretch>
            <a:fillRect/>
          </a:stretch>
        </p:blipFill>
        <p:spPr>
          <a:xfrm>
            <a:off x="10332061" y="1415478"/>
            <a:ext cx="1277779" cy="1743225"/>
          </a:xfrm>
          <a:prstGeom prst="rect">
            <a:avLst/>
          </a:prstGeom>
        </p:spPr>
      </p:pic>
    </p:spTree>
    <p:extLst>
      <p:ext uri="{BB962C8B-B14F-4D97-AF65-F5344CB8AC3E}">
        <p14:creationId xmlns:p14="http://schemas.microsoft.com/office/powerpoint/2010/main" val="150770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dur="5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animBg="1"/>
      <p:bldP spid="44"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11.2.1 </a:t>
            </a:r>
            <a:r>
              <a:rPr kumimoji="1" lang="zh-CN" altLang="en-US" dirty="0"/>
              <a:t>涌现的概念定义和特征</a:t>
            </a:r>
          </a:p>
        </p:txBody>
      </p:sp>
      <p:grpSp>
        <p:nvGrpSpPr>
          <p:cNvPr id="13" name="组合 12">
            <a:extLst>
              <a:ext uri="{FF2B5EF4-FFF2-40B4-BE49-F238E27FC236}">
                <a16:creationId xmlns:a16="http://schemas.microsoft.com/office/drawing/2014/main" id="{57B3849A-7ED0-42CF-A57B-0B165DC415DA}"/>
              </a:ext>
            </a:extLst>
          </p:cNvPr>
          <p:cNvGrpSpPr/>
          <p:nvPr/>
        </p:nvGrpSpPr>
        <p:grpSpPr>
          <a:xfrm>
            <a:off x="1231294" y="1121261"/>
            <a:ext cx="9729411" cy="1267371"/>
            <a:chOff x="1049426" y="2398435"/>
            <a:chExt cx="9729411" cy="1267371"/>
          </a:xfrm>
        </p:grpSpPr>
        <p:sp>
          <p:nvSpPr>
            <p:cNvPr id="14" name="文本框 13">
              <a:extLst>
                <a:ext uri="{FF2B5EF4-FFF2-40B4-BE49-F238E27FC236}">
                  <a16:creationId xmlns:a16="http://schemas.microsoft.com/office/drawing/2014/main" id="{EDD81453-66BA-44DC-8D3F-DF2CE4395C7A}"/>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涌现</a:t>
              </a:r>
            </a:p>
          </p:txBody>
        </p:sp>
        <p:sp>
          <p:nvSpPr>
            <p:cNvPr id="16" name="文本框 15">
              <a:extLst>
                <a:ext uri="{FF2B5EF4-FFF2-40B4-BE49-F238E27FC236}">
                  <a16:creationId xmlns:a16="http://schemas.microsoft.com/office/drawing/2014/main" id="{201BF1BF-EDDE-4024-8FE2-2392C18CF4BE}"/>
                </a:ext>
              </a:extLst>
            </p:cNvPr>
            <p:cNvSpPr txBox="1"/>
            <p:nvPr/>
          </p:nvSpPr>
          <p:spPr>
            <a:xfrm>
              <a:off x="1289516" y="2834809"/>
              <a:ext cx="9489321" cy="830997"/>
            </a:xfrm>
            <a:prstGeom prst="rect">
              <a:avLst/>
            </a:prstGeom>
            <a:noFill/>
          </p:spPr>
          <p:txBody>
            <a:bodyPr wrap="square">
              <a:spAutoFit/>
            </a:bodyPr>
            <a:lstStyle/>
            <a:p>
              <a:pPr algn="ctr"/>
              <a:r>
                <a:rPr kumimoji="1" lang="zh-CN" altLang="en-US" sz="2400" b="1" dirty="0">
                  <a:latin typeface="Microsoft YaHei" panose="020B0503020204020204" pitchFamily="34" charset="-122"/>
                  <a:ea typeface="Microsoft YaHei" panose="020B0503020204020204" pitchFamily="34" charset="-122"/>
                </a:rPr>
                <a:t>涌现是指系统中简单个体通过相互作用，产生出超出单个个体能力和行为的新属性或复杂模式的现象。</a:t>
              </a:r>
              <a:endParaRPr lang="zh-CN" altLang="en-US" sz="2400" dirty="0">
                <a:latin typeface="Microsoft YaHei" panose="020B0503020204020204" pitchFamily="34" charset="-122"/>
                <a:ea typeface="Microsoft YaHei" panose="020B0503020204020204" pitchFamily="34" charset="-122"/>
              </a:endParaRPr>
            </a:p>
          </p:txBody>
        </p:sp>
        <p:sp>
          <p:nvSpPr>
            <p:cNvPr id="19" name="矩形: 圆角 25">
              <a:extLst>
                <a:ext uri="{FF2B5EF4-FFF2-40B4-BE49-F238E27FC236}">
                  <a16:creationId xmlns:a16="http://schemas.microsoft.com/office/drawing/2014/main" id="{1635BDD8-57DD-4078-AFB6-EB6A03177DE3}"/>
                </a:ext>
              </a:extLst>
            </p:cNvPr>
            <p:cNvSpPr/>
            <p:nvPr/>
          </p:nvSpPr>
          <p:spPr>
            <a:xfrm>
              <a:off x="1049426" y="2398435"/>
              <a:ext cx="9729411" cy="126737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4" name="图片 3">
            <a:extLst>
              <a:ext uri="{FF2B5EF4-FFF2-40B4-BE49-F238E27FC236}">
                <a16:creationId xmlns:a16="http://schemas.microsoft.com/office/drawing/2014/main" id="{43B94AC8-187F-4642-96B9-5C9C62DA562B}"/>
              </a:ext>
            </a:extLst>
          </p:cNvPr>
          <p:cNvPicPr>
            <a:picLocks noChangeAspect="1"/>
          </p:cNvPicPr>
          <p:nvPr/>
        </p:nvPicPr>
        <p:blipFill>
          <a:blip r:embed="rId2"/>
          <a:stretch>
            <a:fillRect/>
          </a:stretch>
        </p:blipFill>
        <p:spPr>
          <a:xfrm>
            <a:off x="3581140" y="2814415"/>
            <a:ext cx="4973554" cy="2153453"/>
          </a:xfrm>
          <a:prstGeom prst="rect">
            <a:avLst/>
          </a:prstGeom>
        </p:spPr>
      </p:pic>
      <p:grpSp>
        <p:nvGrpSpPr>
          <p:cNvPr id="5" name="组合 4">
            <a:extLst>
              <a:ext uri="{FF2B5EF4-FFF2-40B4-BE49-F238E27FC236}">
                <a16:creationId xmlns:a16="http://schemas.microsoft.com/office/drawing/2014/main" id="{F82587D8-4884-4060-B6B7-1FB9CDBA9E5D}"/>
              </a:ext>
            </a:extLst>
          </p:cNvPr>
          <p:cNvGrpSpPr/>
          <p:nvPr/>
        </p:nvGrpSpPr>
        <p:grpSpPr>
          <a:xfrm>
            <a:off x="486480" y="2825006"/>
            <a:ext cx="2969642" cy="3413228"/>
            <a:chOff x="1198536" y="4560649"/>
            <a:chExt cx="4320000" cy="1139920"/>
          </a:xfrm>
        </p:grpSpPr>
        <p:sp>
          <p:nvSpPr>
            <p:cNvPr id="24" name="矩形 23">
              <a:extLst>
                <a:ext uri="{FF2B5EF4-FFF2-40B4-BE49-F238E27FC236}">
                  <a16:creationId xmlns:a16="http://schemas.microsoft.com/office/drawing/2014/main" id="{959A89FF-C393-4822-A703-6D329B718969}"/>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5" name="文本框 24">
              <a:extLst>
                <a:ext uri="{FF2B5EF4-FFF2-40B4-BE49-F238E27FC236}">
                  <a16:creationId xmlns:a16="http://schemas.microsoft.com/office/drawing/2014/main" id="{249F9190-C7FB-4A5B-B4E5-22113FF4F4CC}"/>
                </a:ext>
              </a:extLst>
            </p:cNvPr>
            <p:cNvSpPr txBox="1"/>
            <p:nvPr/>
          </p:nvSpPr>
          <p:spPr>
            <a:xfrm>
              <a:off x="1231293" y="4617172"/>
              <a:ext cx="4226381" cy="1058722"/>
            </a:xfrm>
            <a:prstGeom prst="rect">
              <a:avLst/>
            </a:prstGeom>
            <a:noFill/>
          </p:spPr>
          <p:txBody>
            <a:bodyPr wrap="square" rtlCol="0">
              <a:spAutoFit/>
            </a:bodyPr>
            <a:lstStyle/>
            <a:p>
              <a:pPr marL="0" lvl="1" algn="just"/>
              <a:r>
                <a:rPr lang="zh-CN" altLang="en-US" sz="2000" b="1" dirty="0"/>
                <a:t>强涌现</a:t>
              </a:r>
              <a:r>
                <a:rPr lang="en-US" altLang="zh-CN" sz="2000" b="1" dirty="0"/>
                <a:t>:</a:t>
              </a: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指系统的</a:t>
              </a:r>
              <a:r>
                <a:rPr lang="zh-CN" altLang="en-US" sz="2000" u="sng" dirty="0">
                  <a:latin typeface="Times New Roman" panose="02020603050405020304" pitchFamily="18" charset="0"/>
                  <a:ea typeface="仿宋" panose="02010609060101010101" pitchFamily="49" charset="-122"/>
                  <a:cs typeface="Times New Roman" panose="02020603050405020304" pitchFamily="18" charset="0"/>
                </a:rPr>
                <a:t>整体真的大于各部分之和</a:t>
              </a: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，即整体具有真正的新特性。强调系统的整体性质或行为是系统内部各个部分及其相互作用所无法单独产生的，这种整体性质是全新的、独特的，并且超越了其组成部分的简单加和。</a:t>
              </a:r>
            </a:p>
          </p:txBody>
        </p:sp>
      </p:grpSp>
      <p:grpSp>
        <p:nvGrpSpPr>
          <p:cNvPr id="26" name="组合 25">
            <a:extLst>
              <a:ext uri="{FF2B5EF4-FFF2-40B4-BE49-F238E27FC236}">
                <a16:creationId xmlns:a16="http://schemas.microsoft.com/office/drawing/2014/main" id="{27EADA5C-7C76-4D8E-AA23-E442FAD38ED6}"/>
              </a:ext>
            </a:extLst>
          </p:cNvPr>
          <p:cNvGrpSpPr/>
          <p:nvPr/>
        </p:nvGrpSpPr>
        <p:grpSpPr>
          <a:xfrm>
            <a:off x="8713360" y="2698435"/>
            <a:ext cx="2969642" cy="3680555"/>
            <a:chOff x="1198536" y="4560649"/>
            <a:chExt cx="4320000" cy="1139920"/>
          </a:xfrm>
        </p:grpSpPr>
        <p:sp>
          <p:nvSpPr>
            <p:cNvPr id="27" name="矩形 26">
              <a:extLst>
                <a:ext uri="{FF2B5EF4-FFF2-40B4-BE49-F238E27FC236}">
                  <a16:creationId xmlns:a16="http://schemas.microsoft.com/office/drawing/2014/main" id="{0E624A7F-18B0-48BF-836A-556C3E05D47A}"/>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8" name="文本框 27">
              <a:extLst>
                <a:ext uri="{FF2B5EF4-FFF2-40B4-BE49-F238E27FC236}">
                  <a16:creationId xmlns:a16="http://schemas.microsoft.com/office/drawing/2014/main" id="{CAC9CD05-3F55-4496-92BB-154ABE678701}"/>
                </a:ext>
              </a:extLst>
            </p:cNvPr>
            <p:cNvSpPr txBox="1"/>
            <p:nvPr/>
          </p:nvSpPr>
          <p:spPr>
            <a:xfrm>
              <a:off x="1231293" y="4617172"/>
              <a:ext cx="4226381" cy="1077147"/>
            </a:xfrm>
            <a:prstGeom prst="rect">
              <a:avLst/>
            </a:prstGeom>
            <a:noFill/>
          </p:spPr>
          <p:txBody>
            <a:bodyPr wrap="square" rtlCol="0">
              <a:spAutoFit/>
            </a:bodyPr>
            <a:lstStyle/>
            <a:p>
              <a:pPr marL="0" lvl="1" algn="just"/>
              <a:r>
                <a:rPr lang="zh-CN" altLang="en-US" sz="2000" b="1" dirty="0"/>
                <a:t>弱涌现</a:t>
              </a:r>
              <a:r>
                <a:rPr lang="en-US" altLang="zh-CN" sz="2000" b="1" dirty="0"/>
                <a:t>:</a:t>
              </a: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指整体看起来超越了各部分的总和，但实际上只要具有足够的知识，</a:t>
              </a:r>
              <a:r>
                <a:rPr lang="zh-CN" altLang="en-US" sz="2000" u="sng" dirty="0">
                  <a:latin typeface="Times New Roman" panose="02020603050405020304" pitchFamily="18" charset="0"/>
                  <a:ea typeface="仿宋" panose="02010609060101010101" pitchFamily="49" charset="-122"/>
                  <a:cs typeface="Times New Roman" panose="02020603050405020304" pitchFamily="18" charset="0"/>
                </a:rPr>
                <a:t>整体仍然可以还原为各部分的总和</a:t>
              </a: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。强调系统整体表现出的一些新特性或行为，虽然不是组成部分本身所固有的，但它们是组成部分之间相互作用和组合的结果。</a:t>
              </a:r>
            </a:p>
          </p:txBody>
        </p:sp>
      </p:grpSp>
      <p:sp>
        <p:nvSpPr>
          <p:cNvPr id="32" name="文本框 31">
            <a:extLst>
              <a:ext uri="{FF2B5EF4-FFF2-40B4-BE49-F238E27FC236}">
                <a16:creationId xmlns:a16="http://schemas.microsoft.com/office/drawing/2014/main" id="{95C3C45C-534D-444A-99B8-F1EA7ECAD829}"/>
              </a:ext>
            </a:extLst>
          </p:cNvPr>
          <p:cNvSpPr txBox="1"/>
          <p:nvPr/>
        </p:nvSpPr>
        <p:spPr>
          <a:xfrm>
            <a:off x="3951291" y="5527814"/>
            <a:ext cx="4529506" cy="830997"/>
          </a:xfrm>
          <a:prstGeom prst="rect">
            <a:avLst/>
          </a:prstGeom>
          <a:noFill/>
        </p:spPr>
        <p:txBody>
          <a:bodyPr wrap="square">
            <a:spAutoFit/>
          </a:bodyPr>
          <a:lstStyle/>
          <a:p>
            <a:pPr marL="342900" indent="-342900">
              <a:buFont typeface="Arial" panose="020B0604020202020204" pitchFamily="34" charset="0"/>
              <a:buChar char="•"/>
            </a:pPr>
            <a:r>
              <a:rPr lang="zh-CN" altLang="en-US" sz="2400" dirty="0"/>
              <a:t>生命的出现和演化是强涌现</a:t>
            </a:r>
            <a:endParaRPr lang="en-US" altLang="zh-CN" sz="2400" dirty="0"/>
          </a:p>
          <a:p>
            <a:pPr marL="342900" indent="-342900">
              <a:buFont typeface="Arial" panose="020B0604020202020204" pitchFamily="34" charset="0"/>
              <a:buChar char="•"/>
            </a:pPr>
            <a:r>
              <a:rPr lang="zh-CN" altLang="en-US" sz="2400" dirty="0"/>
              <a:t>鸟群的飞行模式是弱涌现</a:t>
            </a:r>
          </a:p>
        </p:txBody>
      </p:sp>
      <p:sp>
        <p:nvSpPr>
          <p:cNvPr id="34" name="文本框 33">
            <a:extLst>
              <a:ext uri="{FF2B5EF4-FFF2-40B4-BE49-F238E27FC236}">
                <a16:creationId xmlns:a16="http://schemas.microsoft.com/office/drawing/2014/main" id="{F6D08B00-C84E-4791-988D-4093E96BD11D}"/>
              </a:ext>
            </a:extLst>
          </p:cNvPr>
          <p:cNvSpPr txBox="1"/>
          <p:nvPr/>
        </p:nvSpPr>
        <p:spPr>
          <a:xfrm>
            <a:off x="4696317" y="5063175"/>
            <a:ext cx="2743200" cy="369332"/>
          </a:xfrm>
          <a:prstGeom prst="rect">
            <a:avLst/>
          </a:prstGeom>
          <a:noFill/>
        </p:spPr>
        <p:txBody>
          <a:bodyPr wrap="square">
            <a:spAutoFit/>
          </a:bodyPr>
          <a:lstStyle/>
          <a:p>
            <a:r>
              <a:rPr lang="zh-CN" altLang="en-US" b="1" dirty="0"/>
              <a:t>基于复杂性和还原性分类</a:t>
            </a:r>
          </a:p>
        </p:txBody>
      </p:sp>
    </p:spTree>
    <p:extLst>
      <p:ext uri="{BB962C8B-B14F-4D97-AF65-F5344CB8AC3E}">
        <p14:creationId xmlns:p14="http://schemas.microsoft.com/office/powerpoint/2010/main" val="173687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11.2.1 </a:t>
            </a:r>
            <a:r>
              <a:rPr kumimoji="1" lang="zh-CN" altLang="en-US" dirty="0"/>
              <a:t>涌现的概念定义和特征</a:t>
            </a:r>
          </a:p>
        </p:txBody>
      </p:sp>
      <p:sp>
        <p:nvSpPr>
          <p:cNvPr id="34" name="文本框 33">
            <a:extLst>
              <a:ext uri="{FF2B5EF4-FFF2-40B4-BE49-F238E27FC236}">
                <a16:creationId xmlns:a16="http://schemas.microsoft.com/office/drawing/2014/main" id="{F6D08B00-C84E-4791-988D-4093E96BD11D}"/>
              </a:ext>
            </a:extLst>
          </p:cNvPr>
          <p:cNvSpPr txBox="1"/>
          <p:nvPr/>
        </p:nvSpPr>
        <p:spPr>
          <a:xfrm>
            <a:off x="4201017" y="998500"/>
            <a:ext cx="2743200" cy="461665"/>
          </a:xfrm>
          <a:prstGeom prst="rect">
            <a:avLst/>
          </a:prstGeom>
          <a:noFill/>
        </p:spPr>
        <p:txBody>
          <a:bodyPr wrap="square">
            <a:spAutoFit/>
          </a:bodyPr>
          <a:lstStyle/>
          <a:p>
            <a:pPr algn="ctr"/>
            <a:r>
              <a:rPr lang="zh-CN" altLang="en-US" sz="2400" b="1" dirty="0"/>
              <a:t>其他分类</a:t>
            </a:r>
          </a:p>
        </p:txBody>
      </p:sp>
      <p:pic>
        <p:nvPicPr>
          <p:cNvPr id="10" name="图片 9">
            <a:extLst>
              <a:ext uri="{FF2B5EF4-FFF2-40B4-BE49-F238E27FC236}">
                <a16:creationId xmlns:a16="http://schemas.microsoft.com/office/drawing/2014/main" id="{B88C9C2A-B49F-4F8D-BDC5-94A761C86099}"/>
              </a:ext>
            </a:extLst>
          </p:cNvPr>
          <p:cNvPicPr>
            <a:picLocks noChangeAspect="1"/>
          </p:cNvPicPr>
          <p:nvPr/>
        </p:nvPicPr>
        <p:blipFill>
          <a:blip r:embed="rId2"/>
          <a:stretch>
            <a:fillRect/>
          </a:stretch>
        </p:blipFill>
        <p:spPr>
          <a:xfrm>
            <a:off x="2880833" y="1460165"/>
            <a:ext cx="6293173" cy="5061210"/>
          </a:xfrm>
          <a:prstGeom prst="rect">
            <a:avLst/>
          </a:prstGeom>
        </p:spPr>
      </p:pic>
    </p:spTree>
    <p:extLst>
      <p:ext uri="{BB962C8B-B14F-4D97-AF65-F5344CB8AC3E}">
        <p14:creationId xmlns:p14="http://schemas.microsoft.com/office/powerpoint/2010/main" val="3213568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11.2.1 </a:t>
            </a:r>
            <a:r>
              <a:rPr kumimoji="1" lang="zh-CN" altLang="en-US" dirty="0"/>
              <a:t>涌现的概念定义和特征</a:t>
            </a:r>
          </a:p>
        </p:txBody>
      </p:sp>
      <p:sp>
        <p:nvSpPr>
          <p:cNvPr id="34" name="文本框 33">
            <a:extLst>
              <a:ext uri="{FF2B5EF4-FFF2-40B4-BE49-F238E27FC236}">
                <a16:creationId xmlns:a16="http://schemas.microsoft.com/office/drawing/2014/main" id="{F6D08B00-C84E-4791-988D-4093E96BD11D}"/>
              </a:ext>
            </a:extLst>
          </p:cNvPr>
          <p:cNvSpPr txBox="1"/>
          <p:nvPr/>
        </p:nvSpPr>
        <p:spPr>
          <a:xfrm>
            <a:off x="411678" y="1136900"/>
            <a:ext cx="11044002" cy="461665"/>
          </a:xfrm>
          <a:prstGeom prst="rect">
            <a:avLst/>
          </a:prstGeom>
          <a:noFill/>
        </p:spPr>
        <p:txBody>
          <a:bodyPr wrap="square">
            <a:spAutoFit/>
          </a:bodyPr>
          <a:lstStyle/>
          <a:p>
            <a:r>
              <a:rPr lang="en-US" altLang="zh-CN" sz="2400" b="1" dirty="0"/>
              <a:t>2002 </a:t>
            </a:r>
            <a:r>
              <a:rPr lang="zh-CN" altLang="en-US" sz="2400" b="1" dirty="0"/>
              <a:t>年，系统科学家彼得</a:t>
            </a:r>
            <a:r>
              <a:rPr lang="en-US" altLang="zh-CN" sz="2400" b="1" dirty="0"/>
              <a:t>·</a:t>
            </a:r>
            <a:r>
              <a:rPr lang="zh-CN" altLang="en-US" sz="2400" b="1" dirty="0"/>
              <a:t>康宁（</a:t>
            </a:r>
            <a:r>
              <a:rPr lang="en-US" altLang="zh-CN" sz="2400" b="1" dirty="0"/>
              <a:t>Peter Corning</a:t>
            </a:r>
            <a:r>
              <a:rPr lang="zh-CN" altLang="en-US" sz="2400" b="1" dirty="0"/>
              <a:t>）总结了涌现的五点共有特征：</a:t>
            </a:r>
            <a:endParaRPr lang="en-US" altLang="zh-CN" sz="2400" b="1" dirty="0"/>
          </a:p>
        </p:txBody>
      </p:sp>
      <p:sp>
        <p:nvSpPr>
          <p:cNvPr id="5" name="文本框 4">
            <a:extLst>
              <a:ext uri="{FF2B5EF4-FFF2-40B4-BE49-F238E27FC236}">
                <a16:creationId xmlns:a16="http://schemas.microsoft.com/office/drawing/2014/main" id="{B581F272-9AE1-4ABA-816C-F5A0767B98F4}"/>
              </a:ext>
            </a:extLst>
          </p:cNvPr>
          <p:cNvSpPr txBox="1"/>
          <p:nvPr/>
        </p:nvSpPr>
        <p:spPr>
          <a:xfrm>
            <a:off x="1720178" y="3562644"/>
            <a:ext cx="1896025" cy="406778"/>
          </a:xfrm>
          <a:prstGeom prst="rect">
            <a:avLst/>
          </a:prstGeom>
          <a:noFill/>
        </p:spPr>
        <p:txBody>
          <a:bodyPr wrap="square" lIns="0" tIns="0" rIns="0" bIns="0">
            <a:spAutoFit/>
          </a:bodyPr>
          <a:lstStyle/>
          <a:p>
            <a:pPr lvl="1">
              <a:lnSpc>
                <a:spcPct val="150000"/>
              </a:lnSpc>
              <a:buClr>
                <a:srgbClr val="0070C0"/>
              </a:buClr>
            </a:pPr>
            <a:r>
              <a:rPr lang="zh-CN" altLang="en-US" sz="2000" b="1" dirty="0">
                <a:solidFill>
                  <a:srgbClr val="0070C0"/>
                </a:solidFill>
              </a:rPr>
              <a:t>新颖性</a:t>
            </a:r>
          </a:p>
        </p:txBody>
      </p:sp>
      <p:grpSp>
        <p:nvGrpSpPr>
          <p:cNvPr id="9" name="组合 8">
            <a:extLst>
              <a:ext uri="{FF2B5EF4-FFF2-40B4-BE49-F238E27FC236}">
                <a16:creationId xmlns:a16="http://schemas.microsoft.com/office/drawing/2014/main" id="{D114B7A3-C0BE-4926-A276-12B91B96D064}"/>
              </a:ext>
            </a:extLst>
          </p:cNvPr>
          <p:cNvGrpSpPr/>
          <p:nvPr/>
        </p:nvGrpSpPr>
        <p:grpSpPr>
          <a:xfrm>
            <a:off x="1521619" y="2287525"/>
            <a:ext cx="1971675" cy="1193006"/>
            <a:chOff x="1357313" y="2143125"/>
            <a:chExt cx="1971675" cy="1193006"/>
          </a:xfrm>
        </p:grpSpPr>
        <p:sp>
          <p:nvSpPr>
            <p:cNvPr id="4" name="流程图: 磁盘 3">
              <a:extLst>
                <a:ext uri="{FF2B5EF4-FFF2-40B4-BE49-F238E27FC236}">
                  <a16:creationId xmlns:a16="http://schemas.microsoft.com/office/drawing/2014/main" id="{68476863-08EB-422E-BE58-18FE87159EB2}"/>
                </a:ext>
              </a:extLst>
            </p:cNvPr>
            <p:cNvSpPr/>
            <p:nvPr/>
          </p:nvSpPr>
          <p:spPr>
            <a:xfrm>
              <a:off x="1357313" y="2874466"/>
              <a:ext cx="1971675" cy="461665"/>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系统</a:t>
              </a:r>
            </a:p>
          </p:txBody>
        </p:sp>
        <p:sp>
          <p:nvSpPr>
            <p:cNvPr id="6" name="流程图: 终止 5">
              <a:extLst>
                <a:ext uri="{FF2B5EF4-FFF2-40B4-BE49-F238E27FC236}">
                  <a16:creationId xmlns:a16="http://schemas.microsoft.com/office/drawing/2014/main" id="{5E1B3407-F32E-480A-BFF3-7AAB68A2F06C}"/>
                </a:ext>
              </a:extLst>
            </p:cNvPr>
            <p:cNvSpPr/>
            <p:nvPr/>
          </p:nvSpPr>
          <p:spPr>
            <a:xfrm>
              <a:off x="1807369" y="2143125"/>
              <a:ext cx="1064419" cy="342900"/>
            </a:xfrm>
            <a:prstGeom prst="flowChartTerminator">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solidFill>
                    <a:schemeClr val="tx1"/>
                  </a:solidFill>
                </a:rPr>
                <a:t>新特性</a:t>
              </a:r>
            </a:p>
          </p:txBody>
        </p:sp>
        <p:cxnSp>
          <p:nvCxnSpPr>
            <p:cNvPr id="8" name="直接箭头连接符 7">
              <a:extLst>
                <a:ext uri="{FF2B5EF4-FFF2-40B4-BE49-F238E27FC236}">
                  <a16:creationId xmlns:a16="http://schemas.microsoft.com/office/drawing/2014/main" id="{2B1007E4-E153-4823-BDE6-A5B088368B79}"/>
                </a:ext>
              </a:extLst>
            </p:cNvPr>
            <p:cNvCxnSpPr>
              <a:stCxn id="4" idx="1"/>
              <a:endCxn id="6" idx="2"/>
            </p:cNvCxnSpPr>
            <p:nvPr/>
          </p:nvCxnSpPr>
          <p:spPr>
            <a:xfrm flipH="1" flipV="1">
              <a:off x="2339579" y="2486025"/>
              <a:ext cx="3572" cy="388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 name="文本框 10">
            <a:extLst>
              <a:ext uri="{FF2B5EF4-FFF2-40B4-BE49-F238E27FC236}">
                <a16:creationId xmlns:a16="http://schemas.microsoft.com/office/drawing/2014/main" id="{23E44D7F-8284-4687-BD46-B30EA1E7B0E3}"/>
              </a:ext>
            </a:extLst>
          </p:cNvPr>
          <p:cNvSpPr txBox="1"/>
          <p:nvPr/>
        </p:nvSpPr>
        <p:spPr>
          <a:xfrm>
            <a:off x="4628513" y="3562644"/>
            <a:ext cx="2685134" cy="406778"/>
          </a:xfrm>
          <a:prstGeom prst="rect">
            <a:avLst/>
          </a:prstGeom>
          <a:noFill/>
        </p:spPr>
        <p:txBody>
          <a:bodyPr wrap="square" lIns="0" tIns="0" rIns="0" bIns="0">
            <a:spAutoFit/>
          </a:bodyPr>
          <a:lstStyle/>
          <a:p>
            <a:pPr lvl="1">
              <a:lnSpc>
                <a:spcPct val="150000"/>
              </a:lnSpc>
              <a:buClr>
                <a:srgbClr val="0070C0"/>
              </a:buClr>
            </a:pPr>
            <a:r>
              <a:rPr lang="zh-CN" altLang="en-US" sz="2000" b="1" dirty="0">
                <a:solidFill>
                  <a:srgbClr val="0070C0"/>
                </a:solidFill>
              </a:rPr>
              <a:t>连贯性</a:t>
            </a:r>
            <a:r>
              <a:rPr lang="en-US" altLang="zh-CN" sz="2000" b="1" dirty="0">
                <a:solidFill>
                  <a:srgbClr val="0070C0"/>
                </a:solidFill>
              </a:rPr>
              <a:t>/</a:t>
            </a:r>
            <a:r>
              <a:rPr lang="zh-CN" altLang="en-US" sz="2000" b="1" dirty="0">
                <a:solidFill>
                  <a:srgbClr val="0070C0"/>
                </a:solidFill>
              </a:rPr>
              <a:t>相关性</a:t>
            </a:r>
          </a:p>
        </p:txBody>
      </p:sp>
      <p:pic>
        <p:nvPicPr>
          <p:cNvPr id="12" name="图片 11">
            <a:extLst>
              <a:ext uri="{FF2B5EF4-FFF2-40B4-BE49-F238E27FC236}">
                <a16:creationId xmlns:a16="http://schemas.microsoft.com/office/drawing/2014/main" id="{CA5024D3-ABE9-4B3F-A5F7-6668E2B2F2BA}"/>
              </a:ext>
            </a:extLst>
          </p:cNvPr>
          <p:cNvPicPr>
            <a:picLocks noChangeAspect="1"/>
          </p:cNvPicPr>
          <p:nvPr/>
        </p:nvPicPr>
        <p:blipFill>
          <a:blip r:embed="rId3"/>
          <a:stretch>
            <a:fillRect/>
          </a:stretch>
        </p:blipFill>
        <p:spPr>
          <a:xfrm>
            <a:off x="4591325" y="1761727"/>
            <a:ext cx="2885703" cy="1938589"/>
          </a:xfrm>
          <a:prstGeom prst="rect">
            <a:avLst/>
          </a:prstGeom>
        </p:spPr>
      </p:pic>
      <p:sp>
        <p:nvSpPr>
          <p:cNvPr id="13" name="文本框 12">
            <a:extLst>
              <a:ext uri="{FF2B5EF4-FFF2-40B4-BE49-F238E27FC236}">
                <a16:creationId xmlns:a16="http://schemas.microsoft.com/office/drawing/2014/main" id="{4412D404-43B3-4711-86C5-89E22BB44233}"/>
              </a:ext>
            </a:extLst>
          </p:cNvPr>
          <p:cNvSpPr txBox="1"/>
          <p:nvPr/>
        </p:nvSpPr>
        <p:spPr>
          <a:xfrm>
            <a:off x="8129588" y="3700316"/>
            <a:ext cx="3044884" cy="406778"/>
          </a:xfrm>
          <a:prstGeom prst="rect">
            <a:avLst/>
          </a:prstGeom>
          <a:noFill/>
        </p:spPr>
        <p:txBody>
          <a:bodyPr wrap="square" lIns="0" tIns="0" rIns="0" bIns="0">
            <a:spAutoFit/>
          </a:bodyPr>
          <a:lstStyle/>
          <a:p>
            <a:pPr lvl="1">
              <a:lnSpc>
                <a:spcPct val="150000"/>
              </a:lnSpc>
              <a:buClr>
                <a:srgbClr val="0070C0"/>
              </a:buClr>
            </a:pPr>
            <a:r>
              <a:rPr lang="zh-CN" altLang="en-US" sz="2000" b="1" dirty="0">
                <a:solidFill>
                  <a:srgbClr val="0070C0"/>
                </a:solidFill>
              </a:rPr>
              <a:t>全局或宏观 “层次”</a:t>
            </a:r>
          </a:p>
        </p:txBody>
      </p:sp>
      <p:pic>
        <p:nvPicPr>
          <p:cNvPr id="1026" name="Picture 2">
            <a:extLst>
              <a:ext uri="{FF2B5EF4-FFF2-40B4-BE49-F238E27FC236}">
                <a16:creationId xmlns:a16="http://schemas.microsoft.com/office/drawing/2014/main" id="{EDD25CEB-5043-4854-908D-DAC4E168E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5059" y="1730896"/>
            <a:ext cx="26670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CDA1057D-6B1D-4A0D-94F0-DF9CD1B30190}"/>
              </a:ext>
            </a:extLst>
          </p:cNvPr>
          <p:cNvSpPr txBox="1"/>
          <p:nvPr/>
        </p:nvSpPr>
        <p:spPr>
          <a:xfrm>
            <a:off x="1377135" y="5869931"/>
            <a:ext cx="2685133" cy="406778"/>
          </a:xfrm>
          <a:prstGeom prst="rect">
            <a:avLst/>
          </a:prstGeom>
          <a:noFill/>
        </p:spPr>
        <p:txBody>
          <a:bodyPr wrap="square" lIns="0" tIns="0" rIns="0" bIns="0">
            <a:spAutoFit/>
          </a:bodyPr>
          <a:lstStyle/>
          <a:p>
            <a:pPr lvl="1">
              <a:lnSpc>
                <a:spcPct val="150000"/>
              </a:lnSpc>
              <a:buClr>
                <a:srgbClr val="0070C0"/>
              </a:buClr>
            </a:pPr>
            <a:r>
              <a:rPr lang="zh-CN" altLang="en-US" sz="2000" b="1" dirty="0">
                <a:solidFill>
                  <a:srgbClr val="0070C0"/>
                </a:solidFill>
              </a:rPr>
              <a:t>动力学过程产物</a:t>
            </a:r>
          </a:p>
        </p:txBody>
      </p:sp>
      <p:pic>
        <p:nvPicPr>
          <p:cNvPr id="1028" name="Picture 4" descr="所到之处狂风暴雨，令人生畏的台风是如何形成的？--中国数字科技馆">
            <a:extLst>
              <a:ext uri="{FF2B5EF4-FFF2-40B4-BE49-F238E27FC236}">
                <a16:creationId xmlns:a16="http://schemas.microsoft.com/office/drawing/2014/main" id="{07248E2E-D3FC-4490-B089-FFC9396C9E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20" b="46044"/>
          <a:stretch/>
        </p:blipFill>
        <p:spPr bwMode="auto">
          <a:xfrm>
            <a:off x="1017528" y="4050726"/>
            <a:ext cx="3993131" cy="1898167"/>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CF813CFB-5015-45C5-BAB0-6E08FC960BCF}"/>
              </a:ext>
            </a:extLst>
          </p:cNvPr>
          <p:cNvPicPr>
            <a:picLocks noChangeAspect="1"/>
          </p:cNvPicPr>
          <p:nvPr/>
        </p:nvPicPr>
        <p:blipFill>
          <a:blip r:embed="rId6"/>
          <a:stretch>
            <a:fillRect/>
          </a:stretch>
        </p:blipFill>
        <p:spPr>
          <a:xfrm>
            <a:off x="6448681" y="4197026"/>
            <a:ext cx="2885703" cy="1785134"/>
          </a:xfrm>
          <a:prstGeom prst="rect">
            <a:avLst/>
          </a:prstGeom>
        </p:spPr>
      </p:pic>
      <p:sp>
        <p:nvSpPr>
          <p:cNvPr id="21" name="文本框 20">
            <a:extLst>
              <a:ext uri="{FF2B5EF4-FFF2-40B4-BE49-F238E27FC236}">
                <a16:creationId xmlns:a16="http://schemas.microsoft.com/office/drawing/2014/main" id="{7269A302-D47E-44BC-8841-78F2F09F3B83}"/>
              </a:ext>
            </a:extLst>
          </p:cNvPr>
          <p:cNvSpPr txBox="1"/>
          <p:nvPr/>
        </p:nvSpPr>
        <p:spPr>
          <a:xfrm>
            <a:off x="6699647" y="5878559"/>
            <a:ext cx="2685133" cy="406778"/>
          </a:xfrm>
          <a:prstGeom prst="rect">
            <a:avLst/>
          </a:prstGeom>
          <a:noFill/>
        </p:spPr>
        <p:txBody>
          <a:bodyPr wrap="square" lIns="0" tIns="0" rIns="0" bIns="0">
            <a:spAutoFit/>
          </a:bodyPr>
          <a:lstStyle/>
          <a:p>
            <a:pPr lvl="1" algn="ctr">
              <a:lnSpc>
                <a:spcPct val="150000"/>
              </a:lnSpc>
              <a:buClr>
                <a:srgbClr val="0070C0"/>
              </a:buClr>
            </a:pPr>
            <a:r>
              <a:rPr lang="zh-CN" altLang="en-US" sz="2000" b="1" dirty="0">
                <a:solidFill>
                  <a:srgbClr val="0070C0"/>
                </a:solidFill>
              </a:rPr>
              <a:t>感知性</a:t>
            </a:r>
          </a:p>
        </p:txBody>
      </p:sp>
      <p:sp>
        <p:nvSpPr>
          <p:cNvPr id="22" name="文本框 21">
            <a:extLst>
              <a:ext uri="{FF2B5EF4-FFF2-40B4-BE49-F238E27FC236}">
                <a16:creationId xmlns:a16="http://schemas.microsoft.com/office/drawing/2014/main" id="{07846521-B31A-4270-B449-4A99B1C1CFE8}"/>
              </a:ext>
            </a:extLst>
          </p:cNvPr>
          <p:cNvSpPr txBox="1"/>
          <p:nvPr/>
        </p:nvSpPr>
        <p:spPr>
          <a:xfrm>
            <a:off x="2793322" y="6421940"/>
            <a:ext cx="6096000" cy="461665"/>
          </a:xfrm>
          <a:prstGeom prst="rect">
            <a:avLst/>
          </a:prstGeom>
          <a:solidFill>
            <a:schemeClr val="accent1">
              <a:lumMod val="40000"/>
              <a:lumOff val="60000"/>
            </a:schemeClr>
          </a:solidFill>
        </p:spPr>
        <p:txBody>
          <a:bodyPr wrap="square">
            <a:spAutoFit/>
          </a:bodyPr>
          <a:lstStyle/>
          <a:p>
            <a:pPr algn="ctr"/>
            <a:r>
              <a:rPr lang="zh-CN" altLang="en-US" sz="2400" b="1" dirty="0"/>
              <a:t>涌现的本质为“由小生大，由简入繁”</a:t>
            </a:r>
          </a:p>
        </p:txBody>
      </p:sp>
    </p:spTree>
    <p:extLst>
      <p:ext uri="{BB962C8B-B14F-4D97-AF65-F5344CB8AC3E}">
        <p14:creationId xmlns:p14="http://schemas.microsoft.com/office/powerpoint/2010/main" val="37382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11.2.2 </a:t>
            </a:r>
            <a:r>
              <a:rPr kumimoji="1" lang="zh-CN" altLang="en-US" dirty="0"/>
              <a:t>涌现的普适模型</a:t>
            </a:r>
          </a:p>
        </p:txBody>
      </p:sp>
      <p:grpSp>
        <p:nvGrpSpPr>
          <p:cNvPr id="13" name="组合 12">
            <a:extLst>
              <a:ext uri="{FF2B5EF4-FFF2-40B4-BE49-F238E27FC236}">
                <a16:creationId xmlns:a16="http://schemas.microsoft.com/office/drawing/2014/main" id="{57B3849A-7ED0-42CF-A57B-0B165DC415DA}"/>
              </a:ext>
            </a:extLst>
          </p:cNvPr>
          <p:cNvGrpSpPr/>
          <p:nvPr/>
        </p:nvGrpSpPr>
        <p:grpSpPr>
          <a:xfrm>
            <a:off x="759523" y="2246479"/>
            <a:ext cx="10672953" cy="3986072"/>
            <a:chOff x="1049426" y="2398435"/>
            <a:chExt cx="9729411" cy="5002689"/>
          </a:xfrm>
        </p:grpSpPr>
        <p:sp>
          <p:nvSpPr>
            <p:cNvPr id="14" name="文本框 13">
              <a:extLst>
                <a:ext uri="{FF2B5EF4-FFF2-40B4-BE49-F238E27FC236}">
                  <a16:creationId xmlns:a16="http://schemas.microsoft.com/office/drawing/2014/main" id="{EDD81453-66BA-44DC-8D3F-DF2CE4395C7A}"/>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康威生命游戏</a:t>
              </a:r>
            </a:p>
          </p:txBody>
        </p:sp>
        <p:sp>
          <p:nvSpPr>
            <p:cNvPr id="16" name="文本框 15">
              <a:extLst>
                <a:ext uri="{FF2B5EF4-FFF2-40B4-BE49-F238E27FC236}">
                  <a16:creationId xmlns:a16="http://schemas.microsoft.com/office/drawing/2014/main" id="{201BF1BF-EDDE-4024-8FE2-2392C18CF4BE}"/>
                </a:ext>
              </a:extLst>
            </p:cNvPr>
            <p:cNvSpPr txBox="1"/>
            <p:nvPr/>
          </p:nvSpPr>
          <p:spPr>
            <a:xfrm>
              <a:off x="1289516" y="2970542"/>
              <a:ext cx="9489321" cy="4340337"/>
            </a:xfrm>
            <a:prstGeom prst="rect">
              <a:avLst/>
            </a:prstGeom>
            <a:noFill/>
          </p:spPr>
          <p:txBody>
            <a:bodyPr wrap="square">
              <a:spAutoFit/>
            </a:bodyPr>
            <a:lstStyle/>
            <a:p>
              <a:pPr>
                <a:lnSpc>
                  <a:spcPct val="114000"/>
                </a:lnSpc>
                <a:spcBef>
                  <a:spcPts val="600"/>
                </a:spcBef>
              </a:pPr>
              <a:r>
                <a:rPr kumimoji="1" lang="zh-CN" altLang="en-US" sz="2200" dirty="0">
                  <a:latin typeface="Microsoft YaHei" panose="020B0503020204020204" pitchFamily="34" charset="-122"/>
                  <a:ea typeface="Microsoft YaHei" panose="020B0503020204020204" pitchFamily="34" charset="-122"/>
                </a:rPr>
                <a:t>一个二维的正方形网格上的每个格子称为一个“细胞”，每个细胞有两种可能状态：生或死。细胞的状态由以下规则确定：</a:t>
              </a:r>
            </a:p>
            <a:p>
              <a:pPr marL="342900" indent="-342900">
                <a:lnSpc>
                  <a:spcPct val="114000"/>
                </a:lnSpc>
                <a:spcBef>
                  <a:spcPts val="600"/>
                </a:spcBef>
                <a:buFont typeface="Arial" panose="020B0604020202020204" pitchFamily="34" charset="0"/>
                <a:buChar char="•"/>
              </a:pPr>
              <a:r>
                <a:rPr kumimoji="1" lang="zh-CN" altLang="en-US" sz="2200" b="1" dirty="0">
                  <a:latin typeface="Microsoft YaHei" panose="020B0503020204020204" pitchFamily="34" charset="-122"/>
                  <a:ea typeface="Microsoft YaHei" panose="020B0503020204020204" pitchFamily="34" charset="-122"/>
                </a:rPr>
                <a:t>出生</a:t>
              </a:r>
              <a:r>
                <a:rPr kumimoji="1" lang="zh-CN" altLang="en-US" sz="2200" dirty="0">
                  <a:latin typeface="Microsoft YaHei" panose="020B0503020204020204" pitchFamily="34" charset="-122"/>
                  <a:ea typeface="Microsoft YaHei" panose="020B0503020204020204" pitchFamily="34" charset="-122"/>
                </a:rPr>
                <a:t>：如果</a:t>
              </a:r>
              <a:r>
                <a:rPr kumimoji="1" lang="en-US" altLang="zh-CN" sz="2200" dirty="0">
                  <a:latin typeface="Microsoft YaHei" panose="020B0503020204020204" pitchFamily="34" charset="-122"/>
                  <a:ea typeface="Microsoft YaHei" panose="020B0503020204020204" pitchFamily="34" charset="-122"/>
                </a:rPr>
                <a:t>1</a:t>
              </a:r>
              <a:r>
                <a:rPr kumimoji="1" lang="zh-CN" altLang="en-US" sz="2200" dirty="0">
                  <a:latin typeface="Microsoft YaHei" panose="020B0503020204020204" pitchFamily="34" charset="-122"/>
                  <a:ea typeface="Microsoft YaHei" panose="020B0503020204020204" pitchFamily="34" charset="-122"/>
                </a:rPr>
                <a:t>个死细胞周围有恰好</a:t>
              </a:r>
              <a:r>
                <a:rPr kumimoji="1" lang="en-US" altLang="zh-CN" sz="2200" dirty="0">
                  <a:latin typeface="Microsoft YaHei" panose="020B0503020204020204" pitchFamily="34" charset="-122"/>
                  <a:ea typeface="Microsoft YaHei" panose="020B0503020204020204" pitchFamily="34" charset="-122"/>
                </a:rPr>
                <a:t>3 </a:t>
              </a:r>
              <a:r>
                <a:rPr kumimoji="1" lang="zh-CN" altLang="en-US" sz="2200" dirty="0">
                  <a:latin typeface="Microsoft YaHei" panose="020B0503020204020204" pitchFamily="34" charset="-122"/>
                  <a:ea typeface="Microsoft YaHei" panose="020B0503020204020204" pitchFamily="34" charset="-122"/>
                </a:rPr>
                <a:t>个活细胞，那么这个死细胞在下一代变为活细胞。</a:t>
              </a:r>
            </a:p>
            <a:p>
              <a:pPr marL="342900" indent="-342900">
                <a:lnSpc>
                  <a:spcPct val="114000"/>
                </a:lnSpc>
                <a:spcBef>
                  <a:spcPts val="600"/>
                </a:spcBef>
                <a:buFont typeface="Arial" panose="020B0604020202020204" pitchFamily="34" charset="0"/>
                <a:buChar char="•"/>
              </a:pPr>
              <a:r>
                <a:rPr kumimoji="1" lang="zh-CN" altLang="en-US" sz="2200" b="1" dirty="0">
                  <a:latin typeface="Microsoft YaHei" panose="020B0503020204020204" pitchFamily="34" charset="-122"/>
                  <a:ea typeface="Microsoft YaHei" panose="020B0503020204020204" pitchFamily="34" charset="-122"/>
                </a:rPr>
                <a:t>存活</a:t>
              </a:r>
              <a:r>
                <a:rPr kumimoji="1" lang="zh-CN" altLang="en-US" sz="2200" dirty="0">
                  <a:latin typeface="Microsoft YaHei" panose="020B0503020204020204" pitchFamily="34" charset="-122"/>
                  <a:ea typeface="Microsoft YaHei" panose="020B0503020204020204" pitchFamily="34" charset="-122"/>
                </a:rPr>
                <a:t>：如果</a:t>
              </a:r>
              <a:r>
                <a:rPr kumimoji="1" lang="en-US" altLang="zh-CN" sz="2200" dirty="0">
                  <a:latin typeface="Microsoft YaHei" panose="020B0503020204020204" pitchFamily="34" charset="-122"/>
                  <a:ea typeface="Microsoft YaHei" panose="020B0503020204020204" pitchFamily="34" charset="-122"/>
                </a:rPr>
                <a:t>1</a:t>
              </a:r>
              <a:r>
                <a:rPr kumimoji="1" lang="zh-CN" altLang="en-US" sz="2200" dirty="0">
                  <a:latin typeface="Microsoft YaHei" panose="020B0503020204020204" pitchFamily="34" charset="-122"/>
                  <a:ea typeface="Microsoft YaHei" panose="020B0503020204020204" pitchFamily="34" charset="-122"/>
                </a:rPr>
                <a:t>个活细胞周围有</a:t>
              </a:r>
              <a:r>
                <a:rPr kumimoji="1" lang="en-US" altLang="zh-CN" sz="2200" dirty="0">
                  <a:latin typeface="Microsoft YaHei" panose="020B0503020204020204" pitchFamily="34" charset="-122"/>
                  <a:ea typeface="Microsoft YaHei" panose="020B0503020204020204" pitchFamily="34" charset="-122"/>
                </a:rPr>
                <a:t>2</a:t>
              </a:r>
              <a:r>
                <a:rPr kumimoji="1" lang="zh-CN" altLang="en-US" sz="2200" dirty="0">
                  <a:latin typeface="Microsoft YaHei" panose="020B0503020204020204" pitchFamily="34" charset="-122"/>
                  <a:ea typeface="Microsoft YaHei" panose="020B0503020204020204" pitchFamily="34" charset="-122"/>
                </a:rPr>
                <a:t>个或</a:t>
              </a:r>
              <a:r>
                <a:rPr kumimoji="1" lang="en-US" altLang="zh-CN" sz="2200" dirty="0">
                  <a:latin typeface="Microsoft YaHei" panose="020B0503020204020204" pitchFamily="34" charset="-122"/>
                  <a:ea typeface="Microsoft YaHei" panose="020B0503020204020204" pitchFamily="34" charset="-122"/>
                </a:rPr>
                <a:t>3</a:t>
              </a:r>
              <a:r>
                <a:rPr kumimoji="1" lang="zh-CN" altLang="en-US" sz="2200" dirty="0">
                  <a:latin typeface="Microsoft YaHei" panose="020B0503020204020204" pitchFamily="34" charset="-122"/>
                  <a:ea typeface="Microsoft YaHei" panose="020B0503020204020204" pitchFamily="34" charset="-122"/>
                </a:rPr>
                <a:t>个活细胞，那么这个细胞在下一代仍然保持存活状态。</a:t>
              </a:r>
            </a:p>
            <a:p>
              <a:pPr marL="342900" indent="-342900">
                <a:lnSpc>
                  <a:spcPct val="114000"/>
                </a:lnSpc>
                <a:spcBef>
                  <a:spcPts val="600"/>
                </a:spcBef>
                <a:buFont typeface="Arial" panose="020B0604020202020204" pitchFamily="34" charset="0"/>
                <a:buChar char="•"/>
              </a:pPr>
              <a:r>
                <a:rPr kumimoji="1" lang="zh-CN" altLang="en-US" sz="2200" b="1" dirty="0">
                  <a:latin typeface="Microsoft YaHei" panose="020B0503020204020204" pitchFamily="34" charset="-122"/>
                  <a:ea typeface="Microsoft YaHei" panose="020B0503020204020204" pitchFamily="34" charset="-122"/>
                </a:rPr>
                <a:t>死亡</a:t>
              </a:r>
              <a:r>
                <a:rPr kumimoji="1" lang="zh-CN" altLang="en-US" sz="2200" dirty="0">
                  <a:latin typeface="Microsoft YaHei" panose="020B0503020204020204" pitchFamily="34" charset="-122"/>
                  <a:ea typeface="Microsoft YaHei" panose="020B0503020204020204" pitchFamily="34" charset="-122"/>
                </a:rPr>
                <a:t>：如果</a:t>
              </a:r>
              <a:r>
                <a:rPr kumimoji="1" lang="en-US" altLang="zh-CN" sz="2200" dirty="0">
                  <a:latin typeface="Microsoft YaHei" panose="020B0503020204020204" pitchFamily="34" charset="-122"/>
                  <a:ea typeface="Microsoft YaHei" panose="020B0503020204020204" pitchFamily="34" charset="-122"/>
                </a:rPr>
                <a:t>1</a:t>
              </a:r>
              <a:r>
                <a:rPr kumimoji="1" lang="zh-CN" altLang="en-US" sz="2200" dirty="0">
                  <a:latin typeface="Microsoft YaHei" panose="020B0503020204020204" pitchFamily="34" charset="-122"/>
                  <a:ea typeface="Microsoft YaHei" panose="020B0503020204020204" pitchFamily="34" charset="-122"/>
                </a:rPr>
                <a:t>个活细胞周围有少于</a:t>
              </a:r>
              <a:r>
                <a:rPr kumimoji="1" lang="en-US" altLang="zh-CN" sz="2200" dirty="0">
                  <a:latin typeface="Microsoft YaHei" panose="020B0503020204020204" pitchFamily="34" charset="-122"/>
                  <a:ea typeface="Microsoft YaHei" panose="020B0503020204020204" pitchFamily="34" charset="-122"/>
                </a:rPr>
                <a:t>2</a:t>
              </a:r>
              <a:r>
                <a:rPr kumimoji="1" lang="zh-CN" altLang="en-US" sz="2200" dirty="0">
                  <a:latin typeface="Microsoft YaHei" panose="020B0503020204020204" pitchFamily="34" charset="-122"/>
                  <a:ea typeface="Microsoft YaHei" panose="020B0503020204020204" pitchFamily="34" charset="-122"/>
                </a:rPr>
                <a:t>个活细胞（孤独）或者多于</a:t>
              </a:r>
              <a:r>
                <a:rPr kumimoji="1" lang="en-US" altLang="zh-CN" sz="2200" dirty="0">
                  <a:latin typeface="Microsoft YaHei" panose="020B0503020204020204" pitchFamily="34" charset="-122"/>
                  <a:ea typeface="Microsoft YaHei" panose="020B0503020204020204" pitchFamily="34" charset="-122"/>
                </a:rPr>
                <a:t>3</a:t>
              </a:r>
              <a:r>
                <a:rPr kumimoji="1" lang="zh-CN" altLang="en-US" sz="2200" dirty="0">
                  <a:latin typeface="Microsoft YaHei" panose="020B0503020204020204" pitchFamily="34" charset="-122"/>
                  <a:ea typeface="Microsoft YaHei" panose="020B0503020204020204" pitchFamily="34" charset="-122"/>
                </a:rPr>
                <a:t>个活细胞（过度拥挤），那么这个细胞在下一代变为死细胞。</a:t>
              </a:r>
              <a:endParaRPr lang="zh-CN" altLang="en-US" sz="2200" dirty="0">
                <a:latin typeface="Microsoft YaHei" panose="020B0503020204020204" pitchFamily="34" charset="-122"/>
                <a:ea typeface="Microsoft YaHei" panose="020B0503020204020204" pitchFamily="34" charset="-122"/>
              </a:endParaRPr>
            </a:p>
          </p:txBody>
        </p:sp>
        <p:sp>
          <p:nvSpPr>
            <p:cNvPr id="19" name="矩形: 圆角 25">
              <a:extLst>
                <a:ext uri="{FF2B5EF4-FFF2-40B4-BE49-F238E27FC236}">
                  <a16:creationId xmlns:a16="http://schemas.microsoft.com/office/drawing/2014/main" id="{1635BDD8-57DD-4078-AFB6-EB6A03177DE3}"/>
                </a:ext>
              </a:extLst>
            </p:cNvPr>
            <p:cNvSpPr/>
            <p:nvPr/>
          </p:nvSpPr>
          <p:spPr>
            <a:xfrm>
              <a:off x="1049426" y="2398435"/>
              <a:ext cx="9729411" cy="5002689"/>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2" name="文本框 31">
            <a:extLst>
              <a:ext uri="{FF2B5EF4-FFF2-40B4-BE49-F238E27FC236}">
                <a16:creationId xmlns:a16="http://schemas.microsoft.com/office/drawing/2014/main" id="{95C3C45C-534D-444A-99B8-F1EA7ECAD829}"/>
              </a:ext>
            </a:extLst>
          </p:cNvPr>
          <p:cNvSpPr txBox="1"/>
          <p:nvPr/>
        </p:nvSpPr>
        <p:spPr>
          <a:xfrm>
            <a:off x="782650" y="1114901"/>
            <a:ext cx="10969200" cy="830997"/>
          </a:xfrm>
          <a:prstGeom prst="rect">
            <a:avLst/>
          </a:prstGeom>
          <a:noFill/>
        </p:spPr>
        <p:txBody>
          <a:bodyPr wrap="square">
            <a:spAutoFit/>
          </a:bodyPr>
          <a:lstStyle/>
          <a:p>
            <a:r>
              <a:rPr lang="en-US" altLang="zh-CN" sz="2400" dirty="0"/>
              <a:t>1970 </a:t>
            </a:r>
            <a:r>
              <a:rPr lang="zh-CN" altLang="en-US" sz="2400" dirty="0"/>
              <a:t>年，英国数学家约翰</a:t>
            </a:r>
            <a:r>
              <a:rPr lang="en-US" altLang="zh-CN" sz="2400" dirty="0"/>
              <a:t>·</a:t>
            </a:r>
            <a:r>
              <a:rPr lang="zh-CN" altLang="en-US" sz="2400" dirty="0"/>
              <a:t>霍顿</a:t>
            </a:r>
            <a:r>
              <a:rPr lang="en-US" altLang="zh-CN" sz="2400" dirty="0"/>
              <a:t>·</a:t>
            </a:r>
            <a:r>
              <a:rPr lang="zh-CN" altLang="en-US" sz="2400" dirty="0"/>
              <a:t>康威发明了一个零玩家的</a:t>
            </a:r>
            <a:r>
              <a:rPr lang="zh-CN" altLang="en-US" sz="2400" b="1" dirty="0"/>
              <a:t>细胞自动机</a:t>
            </a:r>
            <a:r>
              <a:rPr lang="zh-CN" altLang="en-US" sz="2400" dirty="0"/>
              <a:t>（</a:t>
            </a:r>
            <a:r>
              <a:rPr lang="en-US" altLang="zh-CN" sz="2400" dirty="0"/>
              <a:t>Cellular Automaton</a:t>
            </a:r>
            <a:r>
              <a:rPr lang="zh-CN" altLang="en-US" sz="2400" dirty="0"/>
              <a:t>），被称为</a:t>
            </a:r>
            <a:r>
              <a:rPr lang="zh-CN" altLang="en-US" sz="2400" b="1" dirty="0"/>
              <a:t>康威生命游戏</a:t>
            </a:r>
            <a:r>
              <a:rPr lang="zh-CN" altLang="en-US" sz="2400" dirty="0"/>
              <a:t>（</a:t>
            </a:r>
            <a:r>
              <a:rPr lang="en-US" altLang="zh-CN" sz="2400" dirty="0"/>
              <a:t>Conway’s Game of Life</a:t>
            </a:r>
            <a:r>
              <a:rPr lang="zh-CN" altLang="en-US" sz="2400" dirty="0"/>
              <a:t>）。</a:t>
            </a:r>
          </a:p>
        </p:txBody>
      </p:sp>
    </p:spTree>
    <p:extLst>
      <p:ext uri="{BB962C8B-B14F-4D97-AF65-F5344CB8AC3E}">
        <p14:creationId xmlns:p14="http://schemas.microsoft.com/office/powerpoint/2010/main" val="491220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11.2.2 </a:t>
            </a:r>
            <a:r>
              <a:rPr kumimoji="1" lang="zh-CN" altLang="en-US" dirty="0"/>
              <a:t>涌现的普适模型</a:t>
            </a:r>
          </a:p>
        </p:txBody>
      </p:sp>
      <p:sp>
        <p:nvSpPr>
          <p:cNvPr id="8" name="文本框 7">
            <a:extLst>
              <a:ext uri="{FF2B5EF4-FFF2-40B4-BE49-F238E27FC236}">
                <a16:creationId xmlns:a16="http://schemas.microsoft.com/office/drawing/2014/main" id="{C4762E85-8549-48B7-AD38-1009C9638787}"/>
              </a:ext>
            </a:extLst>
          </p:cNvPr>
          <p:cNvSpPr txBox="1"/>
          <p:nvPr/>
        </p:nvSpPr>
        <p:spPr>
          <a:xfrm>
            <a:off x="1022897" y="1095402"/>
            <a:ext cx="8092528" cy="461665"/>
          </a:xfrm>
          <a:prstGeom prst="rect">
            <a:avLst/>
          </a:prstGeom>
          <a:noFill/>
        </p:spPr>
        <p:txBody>
          <a:bodyPr wrap="square">
            <a:spAutoFit/>
          </a:bodyPr>
          <a:lstStyle/>
          <a:p>
            <a:pPr marL="342900" indent="-342900">
              <a:buFont typeface="Wingdings" panose="05000000000000000000" pitchFamily="2" charset="2"/>
              <a:buChar char="l"/>
            </a:pPr>
            <a:r>
              <a:rPr kumimoji="1" lang="zh-CN" altLang="en-US" sz="2400" b="1" dirty="0">
                <a:latin typeface="Microsoft YaHei" panose="020B0503020204020204" pitchFamily="34" charset="-122"/>
                <a:ea typeface="Microsoft YaHei" panose="020B0503020204020204" pitchFamily="34" charset="-122"/>
              </a:rPr>
              <a:t>出生</a:t>
            </a:r>
            <a:endParaRPr lang="en-US" altLang="zh-CN" sz="2400" b="1" dirty="0"/>
          </a:p>
        </p:txBody>
      </p:sp>
      <p:cxnSp>
        <p:nvCxnSpPr>
          <p:cNvPr id="10" name="直接箭头连接符 9">
            <a:extLst>
              <a:ext uri="{FF2B5EF4-FFF2-40B4-BE49-F238E27FC236}">
                <a16:creationId xmlns:a16="http://schemas.microsoft.com/office/drawing/2014/main" id="{9477F83C-576C-4A2C-8D0E-73917E07BCBE}"/>
              </a:ext>
            </a:extLst>
          </p:cNvPr>
          <p:cNvCxnSpPr>
            <a:cxnSpLocks/>
          </p:cNvCxnSpPr>
          <p:nvPr/>
        </p:nvCxnSpPr>
        <p:spPr>
          <a:xfrm>
            <a:off x="3513533" y="2660936"/>
            <a:ext cx="51649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文本框 24">
            <a:extLst>
              <a:ext uri="{FF2B5EF4-FFF2-40B4-BE49-F238E27FC236}">
                <a16:creationId xmlns:a16="http://schemas.microsoft.com/office/drawing/2014/main" id="{468251C6-6A06-4EBC-95FD-8B2F8169A5B1}"/>
              </a:ext>
            </a:extLst>
          </p:cNvPr>
          <p:cNvSpPr txBox="1"/>
          <p:nvPr/>
        </p:nvSpPr>
        <p:spPr>
          <a:xfrm>
            <a:off x="4014624" y="1957322"/>
            <a:ext cx="3529014" cy="646331"/>
          </a:xfrm>
          <a:prstGeom prst="rect">
            <a:avLst/>
          </a:prstGeom>
          <a:noFill/>
        </p:spPr>
        <p:txBody>
          <a:bodyPr wrap="square">
            <a:spAutoFit/>
          </a:bodyPr>
          <a:lstStyle/>
          <a:p>
            <a:r>
              <a:rPr kumimoji="1" lang="en-US" altLang="zh-CN" sz="1800" dirty="0">
                <a:latin typeface="Microsoft YaHei" panose="020B0503020204020204" pitchFamily="34" charset="-122"/>
                <a:ea typeface="Microsoft YaHei" panose="020B0503020204020204" pitchFamily="34" charset="-122"/>
              </a:rPr>
              <a:t>1</a:t>
            </a:r>
            <a:r>
              <a:rPr kumimoji="1" lang="zh-CN" altLang="en-US" sz="1800" dirty="0">
                <a:latin typeface="Microsoft YaHei" panose="020B0503020204020204" pitchFamily="34" charset="-122"/>
                <a:ea typeface="Microsoft YaHei" panose="020B0503020204020204" pitchFamily="34" charset="-122"/>
              </a:rPr>
              <a:t>个死细胞周围有恰好</a:t>
            </a:r>
            <a:r>
              <a:rPr kumimoji="1" lang="en-US" altLang="zh-CN" sz="1800" dirty="0">
                <a:latin typeface="Microsoft YaHei" panose="020B0503020204020204" pitchFamily="34" charset="-122"/>
                <a:ea typeface="Microsoft YaHei" panose="020B0503020204020204" pitchFamily="34" charset="-122"/>
              </a:rPr>
              <a:t>3 </a:t>
            </a:r>
            <a:r>
              <a:rPr kumimoji="1" lang="zh-CN" altLang="en-US" sz="1800" dirty="0">
                <a:latin typeface="Microsoft YaHei" panose="020B0503020204020204" pitchFamily="34" charset="-122"/>
                <a:ea typeface="Microsoft YaHei" panose="020B0503020204020204" pitchFamily="34" charset="-122"/>
              </a:rPr>
              <a:t>个活细胞，下一代死细胞变为活细胞</a:t>
            </a:r>
            <a:endParaRPr lang="zh-CN" altLang="en-US" dirty="0"/>
          </a:p>
        </p:txBody>
      </p:sp>
      <p:sp>
        <p:nvSpPr>
          <p:cNvPr id="28" name="文本框 27">
            <a:extLst>
              <a:ext uri="{FF2B5EF4-FFF2-40B4-BE49-F238E27FC236}">
                <a16:creationId xmlns:a16="http://schemas.microsoft.com/office/drawing/2014/main" id="{929899E6-7932-4BCF-8C5B-83F6332C1E8A}"/>
              </a:ext>
            </a:extLst>
          </p:cNvPr>
          <p:cNvSpPr txBox="1"/>
          <p:nvPr/>
        </p:nvSpPr>
        <p:spPr>
          <a:xfrm>
            <a:off x="985560" y="2998461"/>
            <a:ext cx="7915553" cy="461665"/>
          </a:xfrm>
          <a:prstGeom prst="rect">
            <a:avLst/>
          </a:prstGeom>
          <a:noFill/>
        </p:spPr>
        <p:txBody>
          <a:bodyPr wrap="square">
            <a:spAutoFit/>
          </a:bodyPr>
          <a:lstStyle/>
          <a:p>
            <a:pPr marL="342900" indent="-342900">
              <a:buFont typeface="Wingdings" panose="05000000000000000000" pitchFamily="2" charset="2"/>
              <a:buChar char="l"/>
            </a:pPr>
            <a:r>
              <a:rPr kumimoji="1" lang="zh-CN" altLang="en-US" sz="2400" b="1" dirty="0">
                <a:latin typeface="Microsoft YaHei" panose="020B0503020204020204" pitchFamily="34" charset="-122"/>
                <a:ea typeface="Microsoft YaHei" panose="020B0503020204020204" pitchFamily="34" charset="-122"/>
              </a:rPr>
              <a:t>存活</a:t>
            </a:r>
            <a:endParaRPr lang="en-US" altLang="zh-CN" sz="2400" b="1" dirty="0"/>
          </a:p>
        </p:txBody>
      </p:sp>
      <p:cxnSp>
        <p:nvCxnSpPr>
          <p:cNvPr id="35" name="直接箭头连接符 34">
            <a:extLst>
              <a:ext uri="{FF2B5EF4-FFF2-40B4-BE49-F238E27FC236}">
                <a16:creationId xmlns:a16="http://schemas.microsoft.com/office/drawing/2014/main" id="{DAFCB4B1-58AD-46AB-A74E-7FC96B5703A8}"/>
              </a:ext>
            </a:extLst>
          </p:cNvPr>
          <p:cNvCxnSpPr>
            <a:cxnSpLocks/>
          </p:cNvCxnSpPr>
          <p:nvPr/>
        </p:nvCxnSpPr>
        <p:spPr>
          <a:xfrm>
            <a:off x="3514725" y="4005365"/>
            <a:ext cx="51649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文本框 40">
            <a:extLst>
              <a:ext uri="{FF2B5EF4-FFF2-40B4-BE49-F238E27FC236}">
                <a16:creationId xmlns:a16="http://schemas.microsoft.com/office/drawing/2014/main" id="{BBD8A20D-F7A2-4A7F-83BA-B9519D541FA9}"/>
              </a:ext>
            </a:extLst>
          </p:cNvPr>
          <p:cNvSpPr txBox="1"/>
          <p:nvPr/>
        </p:nvSpPr>
        <p:spPr>
          <a:xfrm>
            <a:off x="3918028" y="3378343"/>
            <a:ext cx="4443414" cy="646331"/>
          </a:xfrm>
          <a:prstGeom prst="rect">
            <a:avLst/>
          </a:prstGeom>
          <a:noFill/>
        </p:spPr>
        <p:txBody>
          <a:bodyPr wrap="square">
            <a:spAutoFit/>
          </a:bodyPr>
          <a:lstStyle/>
          <a:p>
            <a:r>
              <a:rPr kumimoji="1" lang="en-US" altLang="zh-CN" sz="1800" dirty="0">
                <a:latin typeface="Microsoft YaHei" panose="020B0503020204020204" pitchFamily="34" charset="-122"/>
                <a:ea typeface="Microsoft YaHei" panose="020B0503020204020204" pitchFamily="34" charset="-122"/>
              </a:rPr>
              <a:t>1</a:t>
            </a:r>
            <a:r>
              <a:rPr kumimoji="1" lang="zh-CN" altLang="en-US" sz="1800" dirty="0">
                <a:latin typeface="Microsoft YaHei" panose="020B0503020204020204" pitchFamily="34" charset="-122"/>
                <a:ea typeface="Microsoft YaHei" panose="020B0503020204020204" pitchFamily="34" charset="-122"/>
              </a:rPr>
              <a:t>个活细胞周围有</a:t>
            </a:r>
            <a:r>
              <a:rPr kumimoji="1" lang="en-US" altLang="zh-CN" sz="1800" dirty="0">
                <a:latin typeface="Microsoft YaHei" panose="020B0503020204020204" pitchFamily="34" charset="-122"/>
                <a:ea typeface="Microsoft YaHei" panose="020B0503020204020204" pitchFamily="34" charset="-122"/>
              </a:rPr>
              <a:t>2</a:t>
            </a:r>
            <a:r>
              <a:rPr kumimoji="1" lang="zh-CN" altLang="en-US" sz="1800" dirty="0">
                <a:latin typeface="Microsoft YaHei" panose="020B0503020204020204" pitchFamily="34" charset="-122"/>
                <a:ea typeface="Microsoft YaHei" panose="020B0503020204020204" pitchFamily="34" charset="-122"/>
              </a:rPr>
              <a:t>个或</a:t>
            </a:r>
            <a:r>
              <a:rPr kumimoji="1" lang="en-US" altLang="zh-CN" sz="1800" dirty="0">
                <a:latin typeface="Microsoft YaHei" panose="020B0503020204020204" pitchFamily="34" charset="-122"/>
                <a:ea typeface="Microsoft YaHei" panose="020B0503020204020204" pitchFamily="34" charset="-122"/>
              </a:rPr>
              <a:t>3</a:t>
            </a:r>
            <a:r>
              <a:rPr kumimoji="1" lang="zh-CN" altLang="en-US" sz="1800" dirty="0">
                <a:latin typeface="Microsoft YaHei" panose="020B0503020204020204" pitchFamily="34" charset="-122"/>
                <a:ea typeface="Microsoft YaHei" panose="020B0503020204020204" pitchFamily="34" charset="-122"/>
              </a:rPr>
              <a:t>个活细胞，那么这个细胞在下一代仍然保持存活状态</a:t>
            </a:r>
            <a:endParaRPr lang="zh-CN" altLang="en-US" dirty="0"/>
          </a:p>
        </p:txBody>
      </p:sp>
      <p:sp>
        <p:nvSpPr>
          <p:cNvPr id="70" name="文本框 69">
            <a:extLst>
              <a:ext uri="{FF2B5EF4-FFF2-40B4-BE49-F238E27FC236}">
                <a16:creationId xmlns:a16="http://schemas.microsoft.com/office/drawing/2014/main" id="{B658ED7D-3A6F-46E4-8C0B-6A1CA13AB5EE}"/>
              </a:ext>
            </a:extLst>
          </p:cNvPr>
          <p:cNvSpPr txBox="1"/>
          <p:nvPr/>
        </p:nvSpPr>
        <p:spPr>
          <a:xfrm>
            <a:off x="1022897" y="4436806"/>
            <a:ext cx="8006803" cy="461665"/>
          </a:xfrm>
          <a:prstGeom prst="rect">
            <a:avLst/>
          </a:prstGeom>
          <a:noFill/>
        </p:spPr>
        <p:txBody>
          <a:bodyPr wrap="square">
            <a:spAutoFit/>
          </a:bodyPr>
          <a:lstStyle/>
          <a:p>
            <a:pPr marL="342900" indent="-342900">
              <a:buFont typeface="Wingdings" panose="05000000000000000000" pitchFamily="2" charset="2"/>
              <a:buChar char="l"/>
            </a:pPr>
            <a:r>
              <a:rPr kumimoji="1" lang="zh-CN" altLang="en-US" sz="2400" b="1" dirty="0">
                <a:latin typeface="Microsoft YaHei" panose="020B0503020204020204" pitchFamily="34" charset="-122"/>
                <a:ea typeface="Microsoft YaHei" panose="020B0503020204020204" pitchFamily="34" charset="-122"/>
              </a:rPr>
              <a:t>死亡</a:t>
            </a:r>
            <a:endParaRPr lang="en-US" altLang="zh-CN" sz="2400" b="1" dirty="0"/>
          </a:p>
        </p:txBody>
      </p:sp>
      <p:cxnSp>
        <p:nvCxnSpPr>
          <p:cNvPr id="71" name="直接箭头连接符 70">
            <a:extLst>
              <a:ext uri="{FF2B5EF4-FFF2-40B4-BE49-F238E27FC236}">
                <a16:creationId xmlns:a16="http://schemas.microsoft.com/office/drawing/2014/main" id="{501CC34B-D133-4C97-8E49-BA1BF2622356}"/>
              </a:ext>
            </a:extLst>
          </p:cNvPr>
          <p:cNvCxnSpPr>
            <a:cxnSpLocks/>
          </p:cNvCxnSpPr>
          <p:nvPr/>
        </p:nvCxnSpPr>
        <p:spPr>
          <a:xfrm>
            <a:off x="3552062" y="5679454"/>
            <a:ext cx="51649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2" name="文本框 71">
            <a:extLst>
              <a:ext uri="{FF2B5EF4-FFF2-40B4-BE49-F238E27FC236}">
                <a16:creationId xmlns:a16="http://schemas.microsoft.com/office/drawing/2014/main" id="{526F5873-6E84-4D6E-BC32-4615C4033FF0}"/>
              </a:ext>
            </a:extLst>
          </p:cNvPr>
          <p:cNvSpPr txBox="1"/>
          <p:nvPr/>
        </p:nvSpPr>
        <p:spPr>
          <a:xfrm>
            <a:off x="3394906" y="4995885"/>
            <a:ext cx="6013877" cy="646331"/>
          </a:xfrm>
          <a:prstGeom prst="rect">
            <a:avLst/>
          </a:prstGeom>
          <a:noFill/>
        </p:spPr>
        <p:txBody>
          <a:bodyPr wrap="square">
            <a:spAutoFit/>
          </a:bodyPr>
          <a:lstStyle/>
          <a:p>
            <a:r>
              <a:rPr kumimoji="1" lang="en-US" altLang="zh-CN" sz="1800" dirty="0">
                <a:latin typeface="Microsoft YaHei" panose="020B0503020204020204" pitchFamily="34" charset="-122"/>
                <a:ea typeface="Microsoft YaHei" panose="020B0503020204020204" pitchFamily="34" charset="-122"/>
              </a:rPr>
              <a:t>1</a:t>
            </a:r>
            <a:r>
              <a:rPr kumimoji="1" lang="zh-CN" altLang="en-US" sz="1800" dirty="0">
                <a:latin typeface="Microsoft YaHei" panose="020B0503020204020204" pitchFamily="34" charset="-122"/>
                <a:ea typeface="Microsoft YaHei" panose="020B0503020204020204" pitchFamily="34" charset="-122"/>
              </a:rPr>
              <a:t>个活细胞周围有少于</a:t>
            </a:r>
            <a:r>
              <a:rPr kumimoji="1" lang="en-US" altLang="zh-CN" sz="1800" dirty="0">
                <a:latin typeface="Microsoft YaHei" panose="020B0503020204020204" pitchFamily="34" charset="-122"/>
                <a:ea typeface="Microsoft YaHei" panose="020B0503020204020204" pitchFamily="34" charset="-122"/>
              </a:rPr>
              <a:t>2</a:t>
            </a:r>
            <a:r>
              <a:rPr kumimoji="1" lang="zh-CN" altLang="en-US" sz="1800" dirty="0">
                <a:latin typeface="Microsoft YaHei" panose="020B0503020204020204" pitchFamily="34" charset="-122"/>
                <a:ea typeface="Microsoft YaHei" panose="020B0503020204020204" pitchFamily="34" charset="-122"/>
              </a:rPr>
              <a:t>个活细胞（孤独）或者多于</a:t>
            </a:r>
            <a:r>
              <a:rPr kumimoji="1" lang="en-US" altLang="zh-CN" sz="1800" dirty="0">
                <a:latin typeface="Microsoft YaHei" panose="020B0503020204020204" pitchFamily="34" charset="-122"/>
                <a:ea typeface="Microsoft YaHei" panose="020B0503020204020204" pitchFamily="34" charset="-122"/>
              </a:rPr>
              <a:t>3</a:t>
            </a:r>
            <a:r>
              <a:rPr kumimoji="1" lang="zh-CN" altLang="en-US" sz="1800" dirty="0">
                <a:latin typeface="Microsoft YaHei" panose="020B0503020204020204" pitchFamily="34" charset="-122"/>
                <a:ea typeface="Microsoft YaHei" panose="020B0503020204020204" pitchFamily="34" charset="-122"/>
              </a:rPr>
              <a:t>个活细胞（过度拥挤），那么这个细胞在下一代变为死细胞</a:t>
            </a:r>
            <a:endParaRPr lang="zh-CN" altLang="en-US" dirty="0"/>
          </a:p>
        </p:txBody>
      </p:sp>
      <p:grpSp>
        <p:nvGrpSpPr>
          <p:cNvPr id="3" name="组合 2">
            <a:extLst>
              <a:ext uri="{FF2B5EF4-FFF2-40B4-BE49-F238E27FC236}">
                <a16:creationId xmlns:a16="http://schemas.microsoft.com/office/drawing/2014/main" id="{8D8F06C0-4A55-453A-9663-87004AE4EEE1}"/>
              </a:ext>
            </a:extLst>
          </p:cNvPr>
          <p:cNvGrpSpPr/>
          <p:nvPr/>
        </p:nvGrpSpPr>
        <p:grpSpPr>
          <a:xfrm>
            <a:off x="2081536" y="1591131"/>
            <a:ext cx="1288013" cy="1282092"/>
            <a:chOff x="2081536" y="1591131"/>
            <a:chExt cx="1288013" cy="1282092"/>
          </a:xfrm>
        </p:grpSpPr>
        <p:sp>
          <p:nvSpPr>
            <p:cNvPr id="15" name="矩形 14">
              <a:extLst>
                <a:ext uri="{FF2B5EF4-FFF2-40B4-BE49-F238E27FC236}">
                  <a16:creationId xmlns:a16="http://schemas.microsoft.com/office/drawing/2014/main" id="{C3F0F75F-C5F6-47FA-8BDC-77C0FB3D91AE}"/>
                </a:ext>
              </a:extLst>
            </p:cNvPr>
            <p:cNvSpPr/>
            <p:nvPr/>
          </p:nvSpPr>
          <p:spPr>
            <a:xfrm>
              <a:off x="2940924" y="2013240"/>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67AE7A5D-026B-40ED-B713-2B20B593BFB4}"/>
                </a:ext>
              </a:extLst>
            </p:cNvPr>
            <p:cNvSpPr/>
            <p:nvPr/>
          </p:nvSpPr>
          <p:spPr>
            <a:xfrm>
              <a:off x="2940924" y="2441623"/>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89BDF5B-914E-46BE-9428-C4D42DFDE0A0}"/>
                </a:ext>
              </a:extLst>
            </p:cNvPr>
            <p:cNvSpPr/>
            <p:nvPr/>
          </p:nvSpPr>
          <p:spPr>
            <a:xfrm>
              <a:off x="2512298" y="2441622"/>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638B0D77-3194-4482-B6D1-510BADB61D90}"/>
                </a:ext>
              </a:extLst>
            </p:cNvPr>
            <p:cNvSpPr/>
            <p:nvPr/>
          </p:nvSpPr>
          <p:spPr>
            <a:xfrm>
              <a:off x="2081536" y="20092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207E9E8E-C16A-4AAB-A08F-8C068EB527E4}"/>
                </a:ext>
              </a:extLst>
            </p:cNvPr>
            <p:cNvSpPr/>
            <p:nvPr/>
          </p:nvSpPr>
          <p:spPr>
            <a:xfrm>
              <a:off x="2081619" y="2444598"/>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F783602D-9691-5644-A3D2-7415CC310628}"/>
                </a:ext>
              </a:extLst>
            </p:cNvPr>
            <p:cNvSpPr/>
            <p:nvPr/>
          </p:nvSpPr>
          <p:spPr>
            <a:xfrm>
              <a:off x="2940924" y="1591132"/>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C4E8DDA3-B2B4-5E42-A837-0FB11C733FD3}"/>
                </a:ext>
              </a:extLst>
            </p:cNvPr>
            <p:cNvSpPr/>
            <p:nvPr/>
          </p:nvSpPr>
          <p:spPr>
            <a:xfrm>
              <a:off x="2512298" y="1591131"/>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89" name="矩形 88">
              <a:extLst>
                <a:ext uri="{FF2B5EF4-FFF2-40B4-BE49-F238E27FC236}">
                  <a16:creationId xmlns:a16="http://schemas.microsoft.com/office/drawing/2014/main" id="{C2EF35ED-8711-974A-A6EF-D686A078B46E}"/>
                </a:ext>
              </a:extLst>
            </p:cNvPr>
            <p:cNvSpPr/>
            <p:nvPr/>
          </p:nvSpPr>
          <p:spPr>
            <a:xfrm>
              <a:off x="2081619" y="1594107"/>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F14F1D9-657C-4155-B838-1B2DFFBAE998}"/>
                </a:ext>
              </a:extLst>
            </p:cNvPr>
            <p:cNvSpPr/>
            <p:nvPr/>
          </p:nvSpPr>
          <p:spPr>
            <a:xfrm>
              <a:off x="2512299" y="2012998"/>
              <a:ext cx="428625" cy="428625"/>
            </a:xfrm>
            <a:prstGeom prst="rect">
              <a:avLst/>
            </a:prstGeom>
            <a:solidFill>
              <a:schemeClr val="bg1"/>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90" name="组合 89">
            <a:extLst>
              <a:ext uri="{FF2B5EF4-FFF2-40B4-BE49-F238E27FC236}">
                <a16:creationId xmlns:a16="http://schemas.microsoft.com/office/drawing/2014/main" id="{58F66294-4E93-45C6-A819-C4B95FDD7ABF}"/>
              </a:ext>
            </a:extLst>
          </p:cNvPr>
          <p:cNvGrpSpPr/>
          <p:nvPr/>
        </p:nvGrpSpPr>
        <p:grpSpPr>
          <a:xfrm>
            <a:off x="2139210" y="4936308"/>
            <a:ext cx="1288013" cy="1282092"/>
            <a:chOff x="2081536" y="1591131"/>
            <a:chExt cx="1288013" cy="1282092"/>
          </a:xfrm>
        </p:grpSpPr>
        <p:sp>
          <p:nvSpPr>
            <p:cNvPr id="92" name="矩形 91">
              <a:extLst>
                <a:ext uri="{FF2B5EF4-FFF2-40B4-BE49-F238E27FC236}">
                  <a16:creationId xmlns:a16="http://schemas.microsoft.com/office/drawing/2014/main" id="{49AF2B60-059B-43A8-84F0-885534FA39E3}"/>
                </a:ext>
              </a:extLst>
            </p:cNvPr>
            <p:cNvSpPr/>
            <p:nvPr/>
          </p:nvSpPr>
          <p:spPr>
            <a:xfrm>
              <a:off x="2940924" y="2013240"/>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F520399E-4992-4AE0-951C-D95576A673E5}"/>
                </a:ext>
              </a:extLst>
            </p:cNvPr>
            <p:cNvSpPr/>
            <p:nvPr/>
          </p:nvSpPr>
          <p:spPr>
            <a:xfrm>
              <a:off x="2940924" y="2441623"/>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4" name="矩形 93">
              <a:extLst>
                <a:ext uri="{FF2B5EF4-FFF2-40B4-BE49-F238E27FC236}">
                  <a16:creationId xmlns:a16="http://schemas.microsoft.com/office/drawing/2014/main" id="{C9A16AA9-985F-4A6D-8D08-74E80F9C488A}"/>
                </a:ext>
              </a:extLst>
            </p:cNvPr>
            <p:cNvSpPr/>
            <p:nvPr/>
          </p:nvSpPr>
          <p:spPr>
            <a:xfrm>
              <a:off x="2512298" y="2441622"/>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8C0AAEA9-AF04-4337-97DC-D3B49534C097}"/>
                </a:ext>
              </a:extLst>
            </p:cNvPr>
            <p:cNvSpPr/>
            <p:nvPr/>
          </p:nvSpPr>
          <p:spPr>
            <a:xfrm>
              <a:off x="2081536" y="20092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F4BB2280-BD54-4E49-8A62-4348D32C255D}"/>
                </a:ext>
              </a:extLst>
            </p:cNvPr>
            <p:cNvSpPr/>
            <p:nvPr/>
          </p:nvSpPr>
          <p:spPr>
            <a:xfrm>
              <a:off x="2081619" y="2444598"/>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7" name="矩形 96">
              <a:extLst>
                <a:ext uri="{FF2B5EF4-FFF2-40B4-BE49-F238E27FC236}">
                  <a16:creationId xmlns:a16="http://schemas.microsoft.com/office/drawing/2014/main" id="{B7C03897-46F8-4F51-B4DC-F3C2AF010E58}"/>
                </a:ext>
              </a:extLst>
            </p:cNvPr>
            <p:cNvSpPr/>
            <p:nvPr/>
          </p:nvSpPr>
          <p:spPr>
            <a:xfrm>
              <a:off x="2940924" y="1591132"/>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4C4A1527-105D-4478-A87F-D8BACD7F2896}"/>
                </a:ext>
              </a:extLst>
            </p:cNvPr>
            <p:cNvSpPr/>
            <p:nvPr/>
          </p:nvSpPr>
          <p:spPr>
            <a:xfrm>
              <a:off x="2512298" y="15911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D2290E26-7C09-4E4A-A41A-0D991A324BCA}"/>
                </a:ext>
              </a:extLst>
            </p:cNvPr>
            <p:cNvSpPr/>
            <p:nvPr/>
          </p:nvSpPr>
          <p:spPr>
            <a:xfrm>
              <a:off x="2081619" y="1594107"/>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A5F1CE46-09F1-41C6-86D1-71F7EF07B70E}"/>
                </a:ext>
              </a:extLst>
            </p:cNvPr>
            <p:cNvSpPr/>
            <p:nvPr/>
          </p:nvSpPr>
          <p:spPr>
            <a:xfrm>
              <a:off x="2512299" y="2012998"/>
              <a:ext cx="428625" cy="428625"/>
            </a:xfrm>
            <a:prstGeom prst="rect">
              <a:avLst/>
            </a:prstGeom>
            <a:solidFill>
              <a:srgbClr val="56CA95"/>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100" name="组合 99">
            <a:extLst>
              <a:ext uri="{FF2B5EF4-FFF2-40B4-BE49-F238E27FC236}">
                <a16:creationId xmlns:a16="http://schemas.microsoft.com/office/drawing/2014/main" id="{CAF8A8DE-78AB-4911-B9AC-D50D9AD63C34}"/>
              </a:ext>
            </a:extLst>
          </p:cNvPr>
          <p:cNvGrpSpPr/>
          <p:nvPr/>
        </p:nvGrpSpPr>
        <p:grpSpPr>
          <a:xfrm>
            <a:off x="2133381" y="3284612"/>
            <a:ext cx="1288013" cy="1282092"/>
            <a:chOff x="2081536" y="1591131"/>
            <a:chExt cx="1288013" cy="1282092"/>
          </a:xfrm>
        </p:grpSpPr>
        <p:sp>
          <p:nvSpPr>
            <p:cNvPr id="101" name="矩形 100">
              <a:extLst>
                <a:ext uri="{FF2B5EF4-FFF2-40B4-BE49-F238E27FC236}">
                  <a16:creationId xmlns:a16="http://schemas.microsoft.com/office/drawing/2014/main" id="{749AE848-BF2C-4484-B367-2ED90DA7B52A}"/>
                </a:ext>
              </a:extLst>
            </p:cNvPr>
            <p:cNvSpPr/>
            <p:nvPr/>
          </p:nvSpPr>
          <p:spPr>
            <a:xfrm>
              <a:off x="2512299" y="2012998"/>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61829564-C415-4649-890A-C3AAD8F00E25}"/>
                </a:ext>
              </a:extLst>
            </p:cNvPr>
            <p:cNvSpPr/>
            <p:nvPr/>
          </p:nvSpPr>
          <p:spPr>
            <a:xfrm>
              <a:off x="2940924" y="2013240"/>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3" name="矩形 102">
              <a:extLst>
                <a:ext uri="{FF2B5EF4-FFF2-40B4-BE49-F238E27FC236}">
                  <a16:creationId xmlns:a16="http://schemas.microsoft.com/office/drawing/2014/main" id="{E3581E71-8E74-4E04-9A1C-F7D52B773571}"/>
                </a:ext>
              </a:extLst>
            </p:cNvPr>
            <p:cNvSpPr/>
            <p:nvPr/>
          </p:nvSpPr>
          <p:spPr>
            <a:xfrm>
              <a:off x="2940924" y="2441623"/>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5" name="矩形 104">
              <a:extLst>
                <a:ext uri="{FF2B5EF4-FFF2-40B4-BE49-F238E27FC236}">
                  <a16:creationId xmlns:a16="http://schemas.microsoft.com/office/drawing/2014/main" id="{DFF5B226-37BD-4AFB-98E4-D6770B3846C0}"/>
                </a:ext>
              </a:extLst>
            </p:cNvPr>
            <p:cNvSpPr/>
            <p:nvPr/>
          </p:nvSpPr>
          <p:spPr>
            <a:xfrm>
              <a:off x="2081536" y="20092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6" name="矩形 105">
              <a:extLst>
                <a:ext uri="{FF2B5EF4-FFF2-40B4-BE49-F238E27FC236}">
                  <a16:creationId xmlns:a16="http://schemas.microsoft.com/office/drawing/2014/main" id="{F3997F6F-0DD4-4526-8FE2-46690B6A696C}"/>
                </a:ext>
              </a:extLst>
            </p:cNvPr>
            <p:cNvSpPr/>
            <p:nvPr/>
          </p:nvSpPr>
          <p:spPr>
            <a:xfrm>
              <a:off x="2081619" y="2444598"/>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7" name="矩形 106">
              <a:extLst>
                <a:ext uri="{FF2B5EF4-FFF2-40B4-BE49-F238E27FC236}">
                  <a16:creationId xmlns:a16="http://schemas.microsoft.com/office/drawing/2014/main" id="{F5C0DE81-6003-41CF-8A55-027657D51924}"/>
                </a:ext>
              </a:extLst>
            </p:cNvPr>
            <p:cNvSpPr/>
            <p:nvPr/>
          </p:nvSpPr>
          <p:spPr>
            <a:xfrm>
              <a:off x="2940924" y="1591132"/>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4" name="矩形 103">
              <a:extLst>
                <a:ext uri="{FF2B5EF4-FFF2-40B4-BE49-F238E27FC236}">
                  <a16:creationId xmlns:a16="http://schemas.microsoft.com/office/drawing/2014/main" id="{1797AB35-01B0-4B4E-9028-8A75AF50BF5F}"/>
                </a:ext>
              </a:extLst>
            </p:cNvPr>
            <p:cNvSpPr/>
            <p:nvPr/>
          </p:nvSpPr>
          <p:spPr>
            <a:xfrm>
              <a:off x="2512298" y="2441622"/>
              <a:ext cx="428625" cy="428625"/>
            </a:xfrm>
            <a:prstGeom prst="rect">
              <a:avLst/>
            </a:prstGeom>
            <a:solidFill>
              <a:srgbClr val="56CA95"/>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8" name="矩形 107">
              <a:extLst>
                <a:ext uri="{FF2B5EF4-FFF2-40B4-BE49-F238E27FC236}">
                  <a16:creationId xmlns:a16="http://schemas.microsoft.com/office/drawing/2014/main" id="{3EE5464C-DFA2-45B7-8E4A-10401654F421}"/>
                </a:ext>
              </a:extLst>
            </p:cNvPr>
            <p:cNvSpPr/>
            <p:nvPr/>
          </p:nvSpPr>
          <p:spPr>
            <a:xfrm>
              <a:off x="2512298" y="15911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9" name="矩形 108">
              <a:extLst>
                <a:ext uri="{FF2B5EF4-FFF2-40B4-BE49-F238E27FC236}">
                  <a16:creationId xmlns:a16="http://schemas.microsoft.com/office/drawing/2014/main" id="{F64CB079-055B-4DA9-AD55-167DB62156CB}"/>
                </a:ext>
              </a:extLst>
            </p:cNvPr>
            <p:cNvSpPr/>
            <p:nvPr/>
          </p:nvSpPr>
          <p:spPr>
            <a:xfrm>
              <a:off x="2081619" y="1594107"/>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110" name="组合 109">
            <a:extLst>
              <a:ext uri="{FF2B5EF4-FFF2-40B4-BE49-F238E27FC236}">
                <a16:creationId xmlns:a16="http://schemas.microsoft.com/office/drawing/2014/main" id="{5EA480E7-3FFD-49BE-ACF1-EE1693AC4E35}"/>
              </a:ext>
            </a:extLst>
          </p:cNvPr>
          <p:cNvGrpSpPr/>
          <p:nvPr/>
        </p:nvGrpSpPr>
        <p:grpSpPr>
          <a:xfrm>
            <a:off x="9304416" y="3308592"/>
            <a:ext cx="1288013" cy="1282092"/>
            <a:chOff x="2081536" y="1591131"/>
            <a:chExt cx="1288013" cy="1282092"/>
          </a:xfrm>
        </p:grpSpPr>
        <p:sp>
          <p:nvSpPr>
            <p:cNvPr id="111" name="矩形 110">
              <a:extLst>
                <a:ext uri="{FF2B5EF4-FFF2-40B4-BE49-F238E27FC236}">
                  <a16:creationId xmlns:a16="http://schemas.microsoft.com/office/drawing/2014/main" id="{28522CB2-A9F4-4630-8F33-1F4B2E8E5603}"/>
                </a:ext>
              </a:extLst>
            </p:cNvPr>
            <p:cNvSpPr/>
            <p:nvPr/>
          </p:nvSpPr>
          <p:spPr>
            <a:xfrm>
              <a:off x="2512299" y="2012998"/>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60A74898-FCF0-4EAB-B9D4-8C30FE70380D}"/>
                </a:ext>
              </a:extLst>
            </p:cNvPr>
            <p:cNvSpPr/>
            <p:nvPr/>
          </p:nvSpPr>
          <p:spPr>
            <a:xfrm>
              <a:off x="2940924" y="2013240"/>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71B15858-13FD-4B88-B1FB-B4F376F2129F}"/>
                </a:ext>
              </a:extLst>
            </p:cNvPr>
            <p:cNvSpPr/>
            <p:nvPr/>
          </p:nvSpPr>
          <p:spPr>
            <a:xfrm>
              <a:off x="2940924" y="2441623"/>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2EFFF645-8068-478E-9B02-FCC5AB5F392F}"/>
                </a:ext>
              </a:extLst>
            </p:cNvPr>
            <p:cNvSpPr/>
            <p:nvPr/>
          </p:nvSpPr>
          <p:spPr>
            <a:xfrm>
              <a:off x="2081536" y="20092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id="{752E8649-7B92-4C56-818F-A6637ED715BB}"/>
                </a:ext>
              </a:extLst>
            </p:cNvPr>
            <p:cNvSpPr/>
            <p:nvPr/>
          </p:nvSpPr>
          <p:spPr>
            <a:xfrm>
              <a:off x="2081619" y="2444598"/>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6" name="矩形 115">
              <a:extLst>
                <a:ext uri="{FF2B5EF4-FFF2-40B4-BE49-F238E27FC236}">
                  <a16:creationId xmlns:a16="http://schemas.microsoft.com/office/drawing/2014/main" id="{14A6D4B8-3142-4DDE-AF79-041F318394D6}"/>
                </a:ext>
              </a:extLst>
            </p:cNvPr>
            <p:cNvSpPr/>
            <p:nvPr/>
          </p:nvSpPr>
          <p:spPr>
            <a:xfrm>
              <a:off x="2940924" y="1591132"/>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B5564B03-8513-4536-8A22-1FEF8FE63112}"/>
                </a:ext>
              </a:extLst>
            </p:cNvPr>
            <p:cNvSpPr/>
            <p:nvPr/>
          </p:nvSpPr>
          <p:spPr>
            <a:xfrm>
              <a:off x="2512298" y="2441622"/>
              <a:ext cx="428625" cy="428625"/>
            </a:xfrm>
            <a:prstGeom prst="rect">
              <a:avLst/>
            </a:prstGeom>
            <a:solidFill>
              <a:srgbClr val="56CA95"/>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1DFE5B5C-0ADE-4AAB-8291-A3772CC9D642}"/>
                </a:ext>
              </a:extLst>
            </p:cNvPr>
            <p:cNvSpPr/>
            <p:nvPr/>
          </p:nvSpPr>
          <p:spPr>
            <a:xfrm>
              <a:off x="2512298" y="15911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9" name="矩形 118">
              <a:extLst>
                <a:ext uri="{FF2B5EF4-FFF2-40B4-BE49-F238E27FC236}">
                  <a16:creationId xmlns:a16="http://schemas.microsoft.com/office/drawing/2014/main" id="{1B4FED84-456B-4F19-B52B-887BE741099E}"/>
                </a:ext>
              </a:extLst>
            </p:cNvPr>
            <p:cNvSpPr/>
            <p:nvPr/>
          </p:nvSpPr>
          <p:spPr>
            <a:xfrm>
              <a:off x="2081619" y="1594107"/>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120" name="组合 119">
            <a:extLst>
              <a:ext uri="{FF2B5EF4-FFF2-40B4-BE49-F238E27FC236}">
                <a16:creationId xmlns:a16="http://schemas.microsoft.com/office/drawing/2014/main" id="{8EDAAFD7-13E4-4D7C-856C-F0927D5BC64B}"/>
              </a:ext>
            </a:extLst>
          </p:cNvPr>
          <p:cNvGrpSpPr/>
          <p:nvPr/>
        </p:nvGrpSpPr>
        <p:grpSpPr>
          <a:xfrm>
            <a:off x="9305483" y="4898471"/>
            <a:ext cx="1288013" cy="1282092"/>
            <a:chOff x="2081536" y="1591131"/>
            <a:chExt cx="1288013" cy="1282092"/>
          </a:xfrm>
        </p:grpSpPr>
        <p:sp>
          <p:nvSpPr>
            <p:cNvPr id="121" name="矩形 120">
              <a:extLst>
                <a:ext uri="{FF2B5EF4-FFF2-40B4-BE49-F238E27FC236}">
                  <a16:creationId xmlns:a16="http://schemas.microsoft.com/office/drawing/2014/main" id="{54733A41-4639-4383-BC46-89F5BA6109AC}"/>
                </a:ext>
              </a:extLst>
            </p:cNvPr>
            <p:cNvSpPr/>
            <p:nvPr/>
          </p:nvSpPr>
          <p:spPr>
            <a:xfrm>
              <a:off x="2940924" y="2013240"/>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2" name="矩形 121">
              <a:extLst>
                <a:ext uri="{FF2B5EF4-FFF2-40B4-BE49-F238E27FC236}">
                  <a16:creationId xmlns:a16="http://schemas.microsoft.com/office/drawing/2014/main" id="{C9D53BE0-261A-40C6-A65B-05BB8A99B340}"/>
                </a:ext>
              </a:extLst>
            </p:cNvPr>
            <p:cNvSpPr/>
            <p:nvPr/>
          </p:nvSpPr>
          <p:spPr>
            <a:xfrm>
              <a:off x="2940924" y="2441623"/>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704C9309-E62E-426B-AA46-F8501390D99F}"/>
                </a:ext>
              </a:extLst>
            </p:cNvPr>
            <p:cNvSpPr/>
            <p:nvPr/>
          </p:nvSpPr>
          <p:spPr>
            <a:xfrm>
              <a:off x="2512298" y="2441622"/>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26EF69A3-431F-4378-A4E9-7D7F0B3FC4F2}"/>
                </a:ext>
              </a:extLst>
            </p:cNvPr>
            <p:cNvSpPr/>
            <p:nvPr/>
          </p:nvSpPr>
          <p:spPr>
            <a:xfrm>
              <a:off x="2081536" y="20092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5" name="矩形 124">
              <a:extLst>
                <a:ext uri="{FF2B5EF4-FFF2-40B4-BE49-F238E27FC236}">
                  <a16:creationId xmlns:a16="http://schemas.microsoft.com/office/drawing/2014/main" id="{515210B7-DE3B-4931-BF3B-8E56DB411029}"/>
                </a:ext>
              </a:extLst>
            </p:cNvPr>
            <p:cNvSpPr/>
            <p:nvPr/>
          </p:nvSpPr>
          <p:spPr>
            <a:xfrm>
              <a:off x="2081619" y="2444598"/>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6" name="矩形 125">
              <a:extLst>
                <a:ext uri="{FF2B5EF4-FFF2-40B4-BE49-F238E27FC236}">
                  <a16:creationId xmlns:a16="http://schemas.microsoft.com/office/drawing/2014/main" id="{EC72E0CD-2809-405D-8B36-875C11F179F1}"/>
                </a:ext>
              </a:extLst>
            </p:cNvPr>
            <p:cNvSpPr/>
            <p:nvPr/>
          </p:nvSpPr>
          <p:spPr>
            <a:xfrm>
              <a:off x="2940924" y="1591132"/>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04DBC475-81C4-424B-8189-1E4327640F98}"/>
                </a:ext>
              </a:extLst>
            </p:cNvPr>
            <p:cNvSpPr/>
            <p:nvPr/>
          </p:nvSpPr>
          <p:spPr>
            <a:xfrm>
              <a:off x="2512298" y="1591131"/>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69394D93-A420-4E42-8405-8D47AD5F3037}"/>
                </a:ext>
              </a:extLst>
            </p:cNvPr>
            <p:cNvSpPr/>
            <p:nvPr/>
          </p:nvSpPr>
          <p:spPr>
            <a:xfrm>
              <a:off x="2081619" y="1594107"/>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9" name="矩形 128">
              <a:extLst>
                <a:ext uri="{FF2B5EF4-FFF2-40B4-BE49-F238E27FC236}">
                  <a16:creationId xmlns:a16="http://schemas.microsoft.com/office/drawing/2014/main" id="{A4EDEF1D-D528-4FE4-98C3-D93A3DF7803D}"/>
                </a:ext>
              </a:extLst>
            </p:cNvPr>
            <p:cNvSpPr/>
            <p:nvPr/>
          </p:nvSpPr>
          <p:spPr>
            <a:xfrm>
              <a:off x="2512299" y="2012998"/>
              <a:ext cx="428625" cy="428625"/>
            </a:xfrm>
            <a:prstGeom prst="rect">
              <a:avLst/>
            </a:prstGeom>
            <a:solidFill>
              <a:schemeClr val="bg1"/>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130" name="组合 129">
            <a:extLst>
              <a:ext uri="{FF2B5EF4-FFF2-40B4-BE49-F238E27FC236}">
                <a16:creationId xmlns:a16="http://schemas.microsoft.com/office/drawing/2014/main" id="{AFA2FFD5-489C-435A-9AD7-B7B5D3F7A7D0}"/>
              </a:ext>
            </a:extLst>
          </p:cNvPr>
          <p:cNvGrpSpPr/>
          <p:nvPr/>
        </p:nvGrpSpPr>
        <p:grpSpPr>
          <a:xfrm>
            <a:off x="9304416" y="1805443"/>
            <a:ext cx="1288013" cy="1282092"/>
            <a:chOff x="2081536" y="1591131"/>
            <a:chExt cx="1288013" cy="1282092"/>
          </a:xfrm>
        </p:grpSpPr>
        <p:sp>
          <p:nvSpPr>
            <p:cNvPr id="132" name="矩形 131">
              <a:extLst>
                <a:ext uri="{FF2B5EF4-FFF2-40B4-BE49-F238E27FC236}">
                  <a16:creationId xmlns:a16="http://schemas.microsoft.com/office/drawing/2014/main" id="{19E55C30-BE10-443D-B4CF-81D1A2829876}"/>
                </a:ext>
              </a:extLst>
            </p:cNvPr>
            <p:cNvSpPr/>
            <p:nvPr/>
          </p:nvSpPr>
          <p:spPr>
            <a:xfrm>
              <a:off x="2940924" y="2013240"/>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3" name="矩形 132">
              <a:extLst>
                <a:ext uri="{FF2B5EF4-FFF2-40B4-BE49-F238E27FC236}">
                  <a16:creationId xmlns:a16="http://schemas.microsoft.com/office/drawing/2014/main" id="{C90C0C6D-E0FD-4E92-A0B9-D5B0D535FBA9}"/>
                </a:ext>
              </a:extLst>
            </p:cNvPr>
            <p:cNvSpPr/>
            <p:nvPr/>
          </p:nvSpPr>
          <p:spPr>
            <a:xfrm>
              <a:off x="2940924" y="2441623"/>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4" name="矩形 133">
              <a:extLst>
                <a:ext uri="{FF2B5EF4-FFF2-40B4-BE49-F238E27FC236}">
                  <a16:creationId xmlns:a16="http://schemas.microsoft.com/office/drawing/2014/main" id="{F115F293-8C8D-41D0-8F2E-D90510D56C58}"/>
                </a:ext>
              </a:extLst>
            </p:cNvPr>
            <p:cNvSpPr/>
            <p:nvPr/>
          </p:nvSpPr>
          <p:spPr>
            <a:xfrm>
              <a:off x="2512298" y="2441622"/>
              <a:ext cx="428625" cy="428625"/>
            </a:xfrm>
            <a:prstGeom prst="rect">
              <a:avLst/>
            </a:prstGeom>
            <a:solidFill>
              <a:srgbClr val="56CA9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5" name="矩形 134">
              <a:extLst>
                <a:ext uri="{FF2B5EF4-FFF2-40B4-BE49-F238E27FC236}">
                  <a16:creationId xmlns:a16="http://schemas.microsoft.com/office/drawing/2014/main" id="{3AF08DAE-CFF3-43BA-822A-272F156E6401}"/>
                </a:ext>
              </a:extLst>
            </p:cNvPr>
            <p:cNvSpPr/>
            <p:nvPr/>
          </p:nvSpPr>
          <p:spPr>
            <a:xfrm>
              <a:off x="2081536" y="2009231"/>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6" name="矩形 135">
              <a:extLst>
                <a:ext uri="{FF2B5EF4-FFF2-40B4-BE49-F238E27FC236}">
                  <a16:creationId xmlns:a16="http://schemas.microsoft.com/office/drawing/2014/main" id="{43593596-BA42-47D5-AE25-890F33E85454}"/>
                </a:ext>
              </a:extLst>
            </p:cNvPr>
            <p:cNvSpPr/>
            <p:nvPr/>
          </p:nvSpPr>
          <p:spPr>
            <a:xfrm>
              <a:off x="2081619" y="2444598"/>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7" name="矩形 136">
              <a:extLst>
                <a:ext uri="{FF2B5EF4-FFF2-40B4-BE49-F238E27FC236}">
                  <a16:creationId xmlns:a16="http://schemas.microsoft.com/office/drawing/2014/main" id="{F5593465-A69D-4FBC-8E55-C8913D8C0F12}"/>
                </a:ext>
              </a:extLst>
            </p:cNvPr>
            <p:cNvSpPr/>
            <p:nvPr/>
          </p:nvSpPr>
          <p:spPr>
            <a:xfrm>
              <a:off x="2940924" y="1591132"/>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BBAE35B5-3213-46E6-A380-C85338E2C823}"/>
                </a:ext>
              </a:extLst>
            </p:cNvPr>
            <p:cNvSpPr/>
            <p:nvPr/>
          </p:nvSpPr>
          <p:spPr>
            <a:xfrm>
              <a:off x="2512298" y="1591131"/>
              <a:ext cx="428625" cy="428625"/>
            </a:xfrm>
            <a:prstGeom prst="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AF96894A-D0F7-4933-923B-AE4038EBB720}"/>
                </a:ext>
              </a:extLst>
            </p:cNvPr>
            <p:cNvSpPr/>
            <p:nvPr/>
          </p:nvSpPr>
          <p:spPr>
            <a:xfrm>
              <a:off x="2081619" y="1594107"/>
              <a:ext cx="428625" cy="42862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1" name="矩形 130">
              <a:extLst>
                <a:ext uri="{FF2B5EF4-FFF2-40B4-BE49-F238E27FC236}">
                  <a16:creationId xmlns:a16="http://schemas.microsoft.com/office/drawing/2014/main" id="{029F85C1-81B9-48DF-9B4E-3B9224D5143A}"/>
                </a:ext>
              </a:extLst>
            </p:cNvPr>
            <p:cNvSpPr/>
            <p:nvPr/>
          </p:nvSpPr>
          <p:spPr>
            <a:xfrm>
              <a:off x="2512299" y="2012998"/>
              <a:ext cx="428625" cy="428625"/>
            </a:xfrm>
            <a:prstGeom prst="rect">
              <a:avLst/>
            </a:prstGeom>
            <a:solidFill>
              <a:srgbClr val="56CA95"/>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30207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11.2.2 </a:t>
            </a:r>
            <a:r>
              <a:rPr kumimoji="1" lang="zh-CN" altLang="en-US" dirty="0"/>
              <a:t>涌现的普适模型</a:t>
            </a:r>
          </a:p>
        </p:txBody>
      </p:sp>
      <p:pic>
        <p:nvPicPr>
          <p:cNvPr id="12" name="图片 11">
            <a:extLst>
              <a:ext uri="{FF2B5EF4-FFF2-40B4-BE49-F238E27FC236}">
                <a16:creationId xmlns:a16="http://schemas.microsoft.com/office/drawing/2014/main" id="{420ACD00-E13F-469B-9C16-4F4D52F30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9" y="3016891"/>
            <a:ext cx="1156183" cy="1156183"/>
          </a:xfrm>
          <a:prstGeom prst="rect">
            <a:avLst/>
          </a:prstGeom>
        </p:spPr>
      </p:pic>
      <p:pic>
        <p:nvPicPr>
          <p:cNvPr id="14" name="图片 13">
            <a:extLst>
              <a:ext uri="{FF2B5EF4-FFF2-40B4-BE49-F238E27FC236}">
                <a16:creationId xmlns:a16="http://schemas.microsoft.com/office/drawing/2014/main" id="{B2AEA526-9BF2-4923-9C27-2EFDDDCAB7A9}"/>
              </a:ext>
            </a:extLst>
          </p:cNvPr>
          <p:cNvPicPr>
            <a:picLocks noChangeAspect="1"/>
          </p:cNvPicPr>
          <p:nvPr/>
        </p:nvPicPr>
        <p:blipFill>
          <a:blip r:embed="rId3"/>
          <a:stretch>
            <a:fillRect/>
          </a:stretch>
        </p:blipFill>
        <p:spPr>
          <a:xfrm>
            <a:off x="2091570" y="1140599"/>
            <a:ext cx="8344329" cy="1822544"/>
          </a:xfrm>
          <a:prstGeom prst="rect">
            <a:avLst/>
          </a:prstGeom>
        </p:spPr>
      </p:pic>
      <p:sp>
        <p:nvSpPr>
          <p:cNvPr id="27" name="文本框 26">
            <a:extLst>
              <a:ext uri="{FF2B5EF4-FFF2-40B4-BE49-F238E27FC236}">
                <a16:creationId xmlns:a16="http://schemas.microsoft.com/office/drawing/2014/main" id="{2603D6DF-4F08-4E12-BAE2-B3D22FD0744F}"/>
              </a:ext>
            </a:extLst>
          </p:cNvPr>
          <p:cNvSpPr txBox="1"/>
          <p:nvPr/>
        </p:nvSpPr>
        <p:spPr>
          <a:xfrm>
            <a:off x="486480" y="1797540"/>
            <a:ext cx="1470354" cy="480709"/>
          </a:xfrm>
          <a:prstGeom prst="rect">
            <a:avLst/>
          </a:prstGeom>
          <a:noFill/>
        </p:spPr>
        <p:txBody>
          <a:bodyPr wrap="square">
            <a:spAutoFit/>
          </a:bodyPr>
          <a:lstStyle/>
          <a:p>
            <a:pPr>
              <a:lnSpc>
                <a:spcPct val="114000"/>
              </a:lnSpc>
            </a:pPr>
            <a:r>
              <a:rPr lang="zh-CN" altLang="en-US" sz="2400" b="1" dirty="0"/>
              <a:t>稳定状态</a:t>
            </a:r>
            <a:endParaRPr lang="zh-CN" altLang="en-US" sz="2200" b="1" dirty="0"/>
          </a:p>
        </p:txBody>
      </p:sp>
      <p:sp>
        <p:nvSpPr>
          <p:cNvPr id="28" name="文本框 27">
            <a:extLst>
              <a:ext uri="{FF2B5EF4-FFF2-40B4-BE49-F238E27FC236}">
                <a16:creationId xmlns:a16="http://schemas.microsoft.com/office/drawing/2014/main" id="{D19B3818-C023-4E7D-A3B9-9B28700C5B48}"/>
              </a:ext>
            </a:extLst>
          </p:cNvPr>
          <p:cNvSpPr txBox="1"/>
          <p:nvPr/>
        </p:nvSpPr>
        <p:spPr>
          <a:xfrm>
            <a:off x="474288" y="3188645"/>
            <a:ext cx="1470354" cy="480709"/>
          </a:xfrm>
          <a:prstGeom prst="rect">
            <a:avLst/>
          </a:prstGeom>
          <a:noFill/>
        </p:spPr>
        <p:txBody>
          <a:bodyPr wrap="square">
            <a:spAutoFit/>
          </a:bodyPr>
          <a:lstStyle/>
          <a:p>
            <a:pPr>
              <a:lnSpc>
                <a:spcPct val="114000"/>
              </a:lnSpc>
            </a:pPr>
            <a:r>
              <a:rPr lang="zh-CN" altLang="en-US" sz="2400" b="1" dirty="0"/>
              <a:t>振荡状态</a:t>
            </a:r>
            <a:endParaRPr lang="zh-CN" altLang="en-US" sz="2200" b="1" dirty="0"/>
          </a:p>
        </p:txBody>
      </p:sp>
      <p:pic>
        <p:nvPicPr>
          <p:cNvPr id="21" name="图片 20">
            <a:extLst>
              <a:ext uri="{FF2B5EF4-FFF2-40B4-BE49-F238E27FC236}">
                <a16:creationId xmlns:a16="http://schemas.microsoft.com/office/drawing/2014/main" id="{C01A16CA-8917-4F36-A404-432C5FDCD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427" y="2979439"/>
            <a:ext cx="1156183" cy="1156183"/>
          </a:xfrm>
          <a:prstGeom prst="rect">
            <a:avLst/>
          </a:prstGeom>
        </p:spPr>
      </p:pic>
      <p:pic>
        <p:nvPicPr>
          <p:cNvPr id="30" name="图片 29">
            <a:extLst>
              <a:ext uri="{FF2B5EF4-FFF2-40B4-BE49-F238E27FC236}">
                <a16:creationId xmlns:a16="http://schemas.microsoft.com/office/drawing/2014/main" id="{ABF3C481-FA3B-4A48-B475-4F96CB498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9323" y="3016890"/>
            <a:ext cx="1156184" cy="1156184"/>
          </a:xfrm>
          <a:prstGeom prst="rect">
            <a:avLst/>
          </a:prstGeom>
        </p:spPr>
      </p:pic>
      <p:sp>
        <p:nvSpPr>
          <p:cNvPr id="31" name="文本框 30">
            <a:extLst>
              <a:ext uri="{FF2B5EF4-FFF2-40B4-BE49-F238E27FC236}">
                <a16:creationId xmlns:a16="http://schemas.microsoft.com/office/drawing/2014/main" id="{A6E1B6E4-4043-45E4-9169-A09C9E88EE80}"/>
              </a:ext>
            </a:extLst>
          </p:cNvPr>
          <p:cNvSpPr txBox="1"/>
          <p:nvPr/>
        </p:nvSpPr>
        <p:spPr>
          <a:xfrm>
            <a:off x="555956" y="4820104"/>
            <a:ext cx="1470354" cy="901722"/>
          </a:xfrm>
          <a:prstGeom prst="rect">
            <a:avLst/>
          </a:prstGeom>
          <a:noFill/>
        </p:spPr>
        <p:txBody>
          <a:bodyPr wrap="square">
            <a:spAutoFit/>
          </a:bodyPr>
          <a:lstStyle/>
          <a:p>
            <a:pPr>
              <a:lnSpc>
                <a:spcPct val="114000"/>
              </a:lnSpc>
            </a:pPr>
            <a:r>
              <a:rPr lang="zh-CN" altLang="en-US" sz="2400" b="1" dirty="0"/>
              <a:t>会移动的振荡状态</a:t>
            </a:r>
            <a:endParaRPr lang="zh-CN" altLang="en-US" sz="2200" b="1" dirty="0"/>
          </a:p>
        </p:txBody>
      </p:sp>
      <p:pic>
        <p:nvPicPr>
          <p:cNvPr id="33" name="图片 32">
            <a:extLst>
              <a:ext uri="{FF2B5EF4-FFF2-40B4-BE49-F238E27FC236}">
                <a16:creationId xmlns:a16="http://schemas.microsoft.com/office/drawing/2014/main" id="{733726A5-7B89-4049-A0B9-13E10F5095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319" y="4751926"/>
            <a:ext cx="1200150" cy="933450"/>
          </a:xfrm>
          <a:prstGeom prst="rect">
            <a:avLst/>
          </a:prstGeom>
        </p:spPr>
      </p:pic>
      <p:pic>
        <p:nvPicPr>
          <p:cNvPr id="35" name="图片 34">
            <a:extLst>
              <a:ext uri="{FF2B5EF4-FFF2-40B4-BE49-F238E27FC236}">
                <a16:creationId xmlns:a16="http://schemas.microsoft.com/office/drawing/2014/main" id="{7F4D33A4-FA15-49EA-A20E-C9BE523CF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259" y="4585250"/>
            <a:ext cx="2028415" cy="1460459"/>
          </a:xfrm>
          <a:prstGeom prst="rect">
            <a:avLst/>
          </a:prstGeom>
        </p:spPr>
      </p:pic>
      <p:sp>
        <p:nvSpPr>
          <p:cNvPr id="44" name="文本框 43">
            <a:extLst>
              <a:ext uri="{FF2B5EF4-FFF2-40B4-BE49-F238E27FC236}">
                <a16:creationId xmlns:a16="http://schemas.microsoft.com/office/drawing/2014/main" id="{A5E3A271-A0B5-4F25-B846-CF64BD150DC6}"/>
              </a:ext>
            </a:extLst>
          </p:cNvPr>
          <p:cNvSpPr txBox="1"/>
          <p:nvPr/>
        </p:nvSpPr>
        <p:spPr>
          <a:xfrm>
            <a:off x="474288" y="6153203"/>
            <a:ext cx="11357219" cy="480709"/>
          </a:xfrm>
          <a:prstGeom prst="rect">
            <a:avLst/>
          </a:prstGeom>
          <a:solidFill>
            <a:schemeClr val="accent1">
              <a:lumMod val="20000"/>
              <a:lumOff val="80000"/>
            </a:schemeClr>
          </a:solidFill>
        </p:spPr>
        <p:txBody>
          <a:bodyPr wrap="square">
            <a:spAutoFit/>
          </a:bodyPr>
          <a:lstStyle/>
          <a:p>
            <a:pPr>
              <a:lnSpc>
                <a:spcPct val="114000"/>
              </a:lnSpc>
            </a:pPr>
            <a:r>
              <a:rPr lang="zh-CN" altLang="en-US" sz="2400" dirty="0"/>
              <a:t>在生命游戏中，通过简单规则，整个网格上的细胞能够产生复杂的动态行为和模式。</a:t>
            </a:r>
            <a:endParaRPr lang="zh-CN" altLang="en-US" sz="2200" dirty="0"/>
          </a:p>
        </p:txBody>
      </p:sp>
      <p:pic>
        <p:nvPicPr>
          <p:cNvPr id="45" name="图片 44">
            <a:extLst>
              <a:ext uri="{FF2B5EF4-FFF2-40B4-BE49-F238E27FC236}">
                <a16:creationId xmlns:a16="http://schemas.microsoft.com/office/drawing/2014/main" id="{C80F4698-A309-42CA-B2CF-A9D58C78F2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4103" y="4173074"/>
            <a:ext cx="3609975" cy="1828800"/>
          </a:xfrm>
          <a:prstGeom prst="rect">
            <a:avLst/>
          </a:prstGeom>
        </p:spPr>
      </p:pic>
      <p:sp>
        <p:nvSpPr>
          <p:cNvPr id="15" name="文本框 14">
            <a:extLst>
              <a:ext uri="{FF2B5EF4-FFF2-40B4-BE49-F238E27FC236}">
                <a16:creationId xmlns:a16="http://schemas.microsoft.com/office/drawing/2014/main" id="{2C5B40CF-90D4-41D5-82EF-703EE1E48BEF}"/>
              </a:ext>
            </a:extLst>
          </p:cNvPr>
          <p:cNvSpPr txBox="1"/>
          <p:nvPr/>
        </p:nvSpPr>
        <p:spPr>
          <a:xfrm>
            <a:off x="6885761" y="626272"/>
            <a:ext cx="4819759" cy="369332"/>
          </a:xfrm>
          <a:prstGeom prst="rect">
            <a:avLst/>
          </a:prstGeom>
          <a:noFill/>
        </p:spPr>
        <p:txBody>
          <a:bodyPr wrap="square">
            <a:spAutoFit/>
          </a:bodyPr>
          <a:lstStyle/>
          <a:p>
            <a:r>
              <a:rPr lang="zh-CN" altLang="en-US" dirty="0"/>
              <a:t>在线演示：</a:t>
            </a:r>
            <a:r>
              <a:rPr lang="zh-CN" altLang="en-US" dirty="0">
                <a:hlinkClick r:id="rId9"/>
              </a:rPr>
              <a:t>https://iflycn.github.io/gamelife/</a:t>
            </a:r>
            <a:endParaRPr lang="en-US" altLang="zh-CN" dirty="0"/>
          </a:p>
        </p:txBody>
      </p:sp>
    </p:spTree>
    <p:extLst>
      <p:ext uri="{BB962C8B-B14F-4D97-AF65-F5344CB8AC3E}">
        <p14:creationId xmlns:p14="http://schemas.microsoft.com/office/powerpoint/2010/main" val="29785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11.2.2 </a:t>
            </a:r>
            <a:r>
              <a:rPr kumimoji="1" lang="zh-CN" altLang="en-US" dirty="0"/>
              <a:t>涌现的普适模型</a:t>
            </a:r>
          </a:p>
        </p:txBody>
      </p:sp>
      <p:pic>
        <p:nvPicPr>
          <p:cNvPr id="39" name="图片 38">
            <a:extLst>
              <a:ext uri="{FF2B5EF4-FFF2-40B4-BE49-F238E27FC236}">
                <a16:creationId xmlns:a16="http://schemas.microsoft.com/office/drawing/2014/main" id="{0B84A0F9-F888-4C4B-8EE4-9C7C626EA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757" y="2732827"/>
            <a:ext cx="9705975" cy="1524000"/>
          </a:xfrm>
          <a:prstGeom prst="rect">
            <a:avLst/>
          </a:prstGeom>
        </p:spPr>
      </p:pic>
      <p:sp>
        <p:nvSpPr>
          <p:cNvPr id="16" name="文本框 15">
            <a:extLst>
              <a:ext uri="{FF2B5EF4-FFF2-40B4-BE49-F238E27FC236}">
                <a16:creationId xmlns:a16="http://schemas.microsoft.com/office/drawing/2014/main" id="{0432F203-37CC-4C3B-8D94-AAC7CFD46E09}"/>
              </a:ext>
            </a:extLst>
          </p:cNvPr>
          <p:cNvSpPr txBox="1"/>
          <p:nvPr/>
        </p:nvSpPr>
        <p:spPr>
          <a:xfrm>
            <a:off x="1459400" y="1531741"/>
            <a:ext cx="9776747" cy="1288045"/>
          </a:xfrm>
          <a:prstGeom prst="rect">
            <a:avLst/>
          </a:prstGeom>
          <a:noFill/>
        </p:spPr>
        <p:txBody>
          <a:bodyPr wrap="square">
            <a:spAutoFit/>
          </a:bodyPr>
          <a:lstStyle/>
          <a:p>
            <a:pPr>
              <a:lnSpc>
                <a:spcPct val="114000"/>
              </a:lnSpc>
            </a:pPr>
            <a:r>
              <a:rPr lang="zh-CN" altLang="en-US" sz="2400" b="1" dirty="0"/>
              <a:t>练习：</a:t>
            </a:r>
            <a:r>
              <a:rPr lang="zh-CN" altLang="en-US" sz="2400" dirty="0"/>
              <a:t>尝试在生命游戏网站：</a:t>
            </a:r>
            <a:r>
              <a:rPr lang="en-US" altLang="zh-CN" sz="2400" dirty="0">
                <a:hlinkClick r:id="rId3"/>
              </a:rPr>
              <a:t>https://playgameoflife.com/</a:t>
            </a:r>
            <a:r>
              <a:rPr lang="zh-CN" altLang="en-US" sz="2400" dirty="0"/>
              <a:t>构造一个会移动的振荡状态。</a:t>
            </a:r>
            <a:endParaRPr lang="en-US" altLang="zh-CN" sz="2400" dirty="0"/>
          </a:p>
          <a:p>
            <a:pPr>
              <a:lnSpc>
                <a:spcPct val="114000"/>
              </a:lnSpc>
            </a:pPr>
            <a:endParaRPr lang="zh-CN" altLang="en-US" sz="2200" dirty="0"/>
          </a:p>
        </p:txBody>
      </p:sp>
      <p:pic>
        <p:nvPicPr>
          <p:cNvPr id="4" name="图形 3" descr="一个灯泡">
            <a:extLst>
              <a:ext uri="{FF2B5EF4-FFF2-40B4-BE49-F238E27FC236}">
                <a16:creationId xmlns:a16="http://schemas.microsoft.com/office/drawing/2014/main" id="{BAAD99B3-0ADE-43A1-95F2-1A7A8BE6C7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451" y="1155261"/>
            <a:ext cx="1230173" cy="1230173"/>
          </a:xfrm>
          <a:prstGeom prst="rect">
            <a:avLst/>
          </a:prstGeom>
        </p:spPr>
      </p:pic>
    </p:spTree>
    <p:extLst>
      <p:ext uri="{BB962C8B-B14F-4D97-AF65-F5344CB8AC3E}">
        <p14:creationId xmlns:p14="http://schemas.microsoft.com/office/powerpoint/2010/main" val="202317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11.2.2 </a:t>
            </a:r>
            <a:r>
              <a:rPr kumimoji="1" lang="zh-CN" altLang="en-US" dirty="0"/>
              <a:t>涌现的普适模型</a:t>
            </a:r>
          </a:p>
        </p:txBody>
      </p:sp>
      <p:grpSp>
        <p:nvGrpSpPr>
          <p:cNvPr id="13" name="组合 12">
            <a:extLst>
              <a:ext uri="{FF2B5EF4-FFF2-40B4-BE49-F238E27FC236}">
                <a16:creationId xmlns:a16="http://schemas.microsoft.com/office/drawing/2014/main" id="{57B3849A-7ED0-42CF-A57B-0B165DC415DA}"/>
              </a:ext>
            </a:extLst>
          </p:cNvPr>
          <p:cNvGrpSpPr/>
          <p:nvPr/>
        </p:nvGrpSpPr>
        <p:grpSpPr>
          <a:xfrm>
            <a:off x="634603" y="1062863"/>
            <a:ext cx="10969200" cy="5125396"/>
            <a:chOff x="1049426" y="2398435"/>
            <a:chExt cx="9729411" cy="6432589"/>
          </a:xfrm>
        </p:grpSpPr>
        <p:sp>
          <p:nvSpPr>
            <p:cNvPr id="14" name="文本框 13">
              <a:extLst>
                <a:ext uri="{FF2B5EF4-FFF2-40B4-BE49-F238E27FC236}">
                  <a16:creationId xmlns:a16="http://schemas.microsoft.com/office/drawing/2014/main" id="{EDD81453-66BA-44DC-8D3F-DF2CE4395C7A}"/>
                </a:ext>
              </a:extLst>
            </p:cNvPr>
            <p:cNvSpPr txBox="1"/>
            <p:nvPr/>
          </p:nvSpPr>
          <p:spPr>
            <a:xfrm>
              <a:off x="2838049" y="2409026"/>
              <a:ext cx="6096000" cy="579409"/>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涌现模型</a:t>
              </a: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201BF1BF-EDDE-4024-8FE2-2392C18CF4BE}"/>
                    </a:ext>
                  </a:extLst>
                </p:cNvPr>
                <p:cNvSpPr txBox="1"/>
                <p:nvPr/>
              </p:nvSpPr>
              <p:spPr>
                <a:xfrm>
                  <a:off x="1289516" y="2970543"/>
                  <a:ext cx="9489321" cy="5860481"/>
                </a:xfrm>
                <a:prstGeom prst="rect">
                  <a:avLst/>
                </a:prstGeom>
                <a:noFill/>
              </p:spPr>
              <p:txBody>
                <a:bodyPr wrap="square">
                  <a:spAutoFit/>
                </a:bodyPr>
                <a:lstStyle/>
                <a:p>
                  <a:pPr>
                    <a:lnSpc>
                      <a:spcPct val="114000"/>
                    </a:lnSpc>
                    <a:spcBef>
                      <a:spcPts val="600"/>
                    </a:spcBef>
                    <a:spcAft>
                      <a:spcPts val="600"/>
                    </a:spcAft>
                  </a:pPr>
                  <a:r>
                    <a:rPr lang="zh-CN" altLang="en-US" sz="2400" dirty="0"/>
                    <a:t>涌现模型可以定义为一个五元组 </a:t>
                  </a:r>
                  <a14:m>
                    <m:oMath xmlns:m="http://schemas.openxmlformats.org/officeDocument/2006/math">
                      <m:r>
                        <a:rPr lang="en-US" altLang="zh-CN" sz="2400" i="1" dirty="0" smtClean="0">
                          <a:latin typeface="Cambria Math" panose="02040503050406030204" pitchFamily="18" charset="0"/>
                          <a:ea typeface="Cambria Math" panose="02040503050406030204" pitchFamily="18" charset="0"/>
                        </a:rPr>
                        <m:t>ℇ</m:t>
                      </m:r>
                      <m:r>
                        <a:rPr lang="en-US" altLang="zh-CN" sz="2400" i="1" dirty="0" smtClean="0">
                          <a:latin typeface="Cambria Math" panose="02040503050406030204" pitchFamily="18" charset="0"/>
                          <a:ea typeface="Cambria Math" panose="02040503050406030204" pitchFamily="18" charset="0"/>
                        </a:rPr>
                        <m:t>ℳ</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𝐴</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𝑆</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𝑅</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𝑂</m:t>
                      </m:r>
                      <m:r>
                        <a:rPr lang="en-US" altLang="zh-CN" sz="2400" i="1" dirty="0" smtClean="0">
                          <a:latin typeface="Cambria Math" panose="02040503050406030204" pitchFamily="18" charset="0"/>
                        </a:rPr>
                        <m:t>)</m:t>
                      </m:r>
                    </m:oMath>
                  </a14:m>
                  <a:r>
                    <a:rPr lang="zh-CN" altLang="en-US" sz="2400" dirty="0"/>
                    <a:t>，各个组成部分的定义如下： </a:t>
                  </a:r>
                  <a:endParaRPr lang="en-US" altLang="zh-CN" sz="2400" dirty="0"/>
                </a:p>
                <a:p>
                  <a:pPr marL="342900" indent="-342900">
                    <a:lnSpc>
                      <a:spcPct val="114000"/>
                    </a:lnSpc>
                    <a:spcBef>
                      <a:spcPts val="600"/>
                    </a:spcBef>
                    <a:spcAft>
                      <a:spcPts val="600"/>
                    </a:spcAft>
                    <a:buFont typeface="Arial" panose="020B0604020202020204" pitchFamily="34" charset="0"/>
                    <a:buChar char="•"/>
                  </a:pPr>
                  <a:r>
                    <a:rPr lang="en-US" altLang="zh-CN" sz="2400" dirty="0"/>
                    <a:t> </a:t>
                  </a:r>
                  <a:r>
                    <a:rPr lang="zh-CN" altLang="en-US" sz="2400" b="1" dirty="0"/>
                    <a:t>代理主体</a:t>
                  </a:r>
                  <a14:m>
                    <m:oMath xmlns:m="http://schemas.openxmlformats.org/officeDocument/2006/math">
                      <m:r>
                        <a:rPr lang="en-US" altLang="zh-CN" sz="2400" b="1" i="1" dirty="0">
                          <a:latin typeface="Cambria Math" panose="02040503050406030204" pitchFamily="18" charset="0"/>
                        </a:rPr>
                        <m:t>𝑨</m:t>
                      </m:r>
                      <m:r>
                        <a:rPr lang="en-US" altLang="zh-CN" sz="2400" b="1" i="1" dirty="0">
                          <a:latin typeface="Cambria Math" panose="02040503050406030204" pitchFamily="18" charset="0"/>
                        </a:rPr>
                        <m:t> </m:t>
                      </m:r>
                    </m:oMath>
                  </a14:m>
                  <a:r>
                    <a:rPr lang="en-US" altLang="zh-CN" sz="2400" dirty="0"/>
                    <a:t>: </a:t>
                  </a:r>
                  <a:r>
                    <a:rPr lang="zh-CN" altLang="en-US" sz="2400" dirty="0"/>
                    <a:t>系统中的代理集合</a:t>
                  </a:r>
                  <a14:m>
                    <m:oMath xmlns:m="http://schemas.openxmlformats.org/officeDocument/2006/math">
                      <m:r>
                        <a:rPr lang="en-US" altLang="zh-CN" sz="2400" i="1" dirty="0" smtClean="0">
                          <a:latin typeface="Cambria Math" panose="02040503050406030204" pitchFamily="18" charset="0"/>
                        </a:rPr>
                        <m:t>𝐴</m:t>
                      </m:r>
                      <m:r>
                        <a:rPr lang="en-US" altLang="zh-CN" sz="2400" i="1" dirty="0" smtClean="0">
                          <a:latin typeface="Cambria Math" panose="02040503050406030204" pitchFamily="18" charset="0"/>
                        </a:rPr>
                        <m:t>={</m:t>
                      </m:r>
                      <m:sSub>
                        <m:sSubPr>
                          <m:ctrlPr>
                            <a:rPr lang="en-US" altLang="zh-CN" sz="2400" i="1" dirty="0" smtClean="0">
                              <a:latin typeface="Cambria Math" panose="02040503050406030204" pitchFamily="18" charset="0"/>
                            </a:rPr>
                          </m:ctrlPr>
                        </m:sSubPr>
                        <m:e>
                          <m:r>
                            <a:rPr lang="en-US" altLang="zh-CN" sz="2400" i="1" dirty="0">
                              <a:latin typeface="Cambria Math" panose="02040503050406030204" pitchFamily="18" charset="0"/>
                            </a:rPr>
                            <m:t>𝑎</m:t>
                          </m:r>
                        </m:e>
                        <m:sub>
                          <m:r>
                            <a:rPr lang="en-US" altLang="zh-CN" sz="2400" i="1" dirty="0">
                              <a:latin typeface="Cambria Math" panose="02040503050406030204" pitchFamily="18" charset="0"/>
                            </a:rPr>
                            <m:t>1</m:t>
                          </m:r>
                        </m:sub>
                      </m:sSub>
                      <m:r>
                        <a:rPr lang="en-US" altLang="zh-CN" sz="240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𝑎</m:t>
                          </m:r>
                        </m:e>
                        <m:sub>
                          <m:r>
                            <a:rPr lang="en-US" altLang="zh-CN" sz="2400" b="0" i="1" dirty="0" smtClean="0">
                              <a:latin typeface="Cambria Math" panose="02040503050406030204" pitchFamily="18" charset="0"/>
                            </a:rPr>
                            <m:t>2</m:t>
                          </m:r>
                        </m:sub>
                      </m:sSub>
                      <m:r>
                        <a:rPr lang="en-US" altLang="zh-CN" sz="240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𝑎</m:t>
                          </m:r>
                        </m:e>
                        <m:sub>
                          <m:r>
                            <m:rPr>
                              <m:sty m:val="p"/>
                            </m:rPr>
                            <a:rPr lang="en-US" altLang="zh-CN" sz="2400" i="1" dirty="0">
                              <a:latin typeface="Cambria Math" panose="02040503050406030204" pitchFamily="18" charset="0"/>
                            </a:rPr>
                            <m:t>m</m:t>
                          </m:r>
                        </m:sub>
                      </m:sSub>
                      <m:r>
                        <a:rPr lang="en-US" altLang="zh-CN" sz="2400" i="1" dirty="0" smtClean="0">
                          <a:latin typeface="Cambria Math" panose="02040503050406030204" pitchFamily="18" charset="0"/>
                        </a:rPr>
                        <m:t>}</m:t>
                      </m:r>
                    </m:oMath>
                  </a14:m>
                  <a:r>
                    <a:rPr lang="zh-CN" altLang="en-US" sz="2400" dirty="0"/>
                    <a:t>。系统的基本组成单元。 </a:t>
                  </a:r>
                  <a:endParaRPr lang="en-US" altLang="zh-CN" sz="2400" dirty="0"/>
                </a:p>
                <a:p>
                  <a:pPr marL="342900" indent="-342900">
                    <a:lnSpc>
                      <a:spcPct val="114000"/>
                    </a:lnSpc>
                    <a:spcBef>
                      <a:spcPts val="600"/>
                    </a:spcBef>
                    <a:spcAft>
                      <a:spcPts val="600"/>
                    </a:spcAft>
                    <a:buFont typeface="Arial" panose="020B0604020202020204" pitchFamily="34" charset="0"/>
                    <a:buChar char="•"/>
                  </a:pPr>
                  <a:r>
                    <a:rPr lang="zh-CN" altLang="en-US" sz="2400" b="1" dirty="0"/>
                    <a:t>输入</a:t>
                  </a:r>
                  <a14:m>
                    <m:oMath xmlns:m="http://schemas.openxmlformats.org/officeDocument/2006/math">
                      <m:r>
                        <a:rPr lang="en-US" altLang="zh-CN" sz="2400" b="1" i="1" dirty="0">
                          <a:latin typeface="Cambria Math" panose="02040503050406030204" pitchFamily="18" charset="0"/>
                        </a:rPr>
                        <m:t>𝑰</m:t>
                      </m:r>
                      <m:r>
                        <a:rPr lang="en-US" altLang="zh-CN" sz="2400" b="1" i="1" dirty="0">
                          <a:latin typeface="Cambria Math" panose="02040503050406030204" pitchFamily="18" charset="0"/>
                        </a:rPr>
                        <m:t> </m:t>
                      </m:r>
                    </m:oMath>
                  </a14:m>
                  <a:r>
                    <a:rPr lang="zh-CN" altLang="en-US" sz="2400" dirty="0"/>
                    <a:t>：代理之间的交互规则</a:t>
                  </a:r>
                  <a14:m>
                    <m:oMath xmlns:m="http://schemas.openxmlformats.org/officeDocument/2006/math">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𝐼</m:t>
                          </m:r>
                        </m:e>
                        <m:sub>
                          <m:r>
                            <a:rPr lang="en-US" altLang="zh-CN" sz="2400" i="1" dirty="0">
                              <a:latin typeface="Cambria Math" panose="02040503050406030204" pitchFamily="18" charset="0"/>
                            </a:rPr>
                            <m:t>1</m:t>
                          </m:r>
                        </m:sub>
                      </m:sSub>
                      <m:r>
                        <a:rPr lang="en-US" altLang="zh-CN" sz="2400" i="1" dirty="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𝐼</m:t>
                          </m:r>
                        </m:e>
                        <m:sub>
                          <m:r>
                            <a:rPr lang="en-US" altLang="zh-CN" sz="2400" i="1" dirty="0">
                              <a:latin typeface="Cambria Math" panose="02040503050406030204" pitchFamily="18" charset="0"/>
                            </a:rPr>
                            <m:t>2</m:t>
                          </m:r>
                        </m:sub>
                      </m:sSub>
                      <m:r>
                        <a:rPr lang="en-US" altLang="zh-CN" sz="2400" i="1" dirty="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𝐼</m:t>
                          </m:r>
                        </m:e>
                        <m:sub>
                          <m:r>
                            <a:rPr lang="en-US" altLang="zh-CN" sz="2400" b="0" i="1" dirty="0" smtClean="0">
                              <a:latin typeface="Cambria Math" panose="02040503050406030204" pitchFamily="18" charset="0"/>
                            </a:rPr>
                            <m:t>𝑘</m:t>
                          </m:r>
                        </m:sub>
                      </m:sSub>
                      <m:r>
                        <a:rPr lang="en-US" altLang="zh-CN" sz="2400" i="1" dirty="0" smtClean="0">
                          <a:latin typeface="Cambria Math" panose="02040503050406030204" pitchFamily="18" charset="0"/>
                        </a:rPr>
                        <m:t>}</m:t>
                      </m:r>
                    </m:oMath>
                  </a14:m>
                  <a:r>
                    <a:rPr lang="zh-CN" altLang="en-US" sz="2400" dirty="0"/>
                    <a:t>。描述代理如何相互作用以及如何影响彼此的状态。</a:t>
                  </a:r>
                  <a:endParaRPr lang="en-US" altLang="zh-CN" sz="2400" dirty="0"/>
                </a:p>
                <a:p>
                  <a:pPr marL="342900" indent="-342900">
                    <a:lnSpc>
                      <a:spcPct val="114000"/>
                    </a:lnSpc>
                    <a:spcBef>
                      <a:spcPts val="600"/>
                    </a:spcBef>
                    <a:spcAft>
                      <a:spcPts val="600"/>
                    </a:spcAft>
                    <a:buFont typeface="Arial" panose="020B0604020202020204" pitchFamily="34" charset="0"/>
                    <a:buChar char="•"/>
                  </a:pPr>
                  <a:r>
                    <a:rPr lang="zh-CN" altLang="en-US" sz="2400" b="1" dirty="0"/>
                    <a:t>状态</a:t>
                  </a:r>
                  <a14:m>
                    <m:oMath xmlns:m="http://schemas.openxmlformats.org/officeDocument/2006/math">
                      <m:r>
                        <a:rPr lang="en-US" altLang="zh-CN" sz="2400" b="1" i="1" dirty="0">
                          <a:latin typeface="Cambria Math" panose="02040503050406030204" pitchFamily="18" charset="0"/>
                        </a:rPr>
                        <m:t>𝑺</m:t>
                      </m:r>
                      <m:r>
                        <a:rPr lang="en-US" altLang="zh-CN" sz="2400" b="1" i="1" dirty="0">
                          <a:latin typeface="Cambria Math" panose="02040503050406030204" pitchFamily="18" charset="0"/>
                        </a:rPr>
                        <m:t> </m:t>
                      </m:r>
                    </m:oMath>
                  </a14:m>
                  <a:r>
                    <a:rPr lang="zh-CN" altLang="en-US" sz="2400" dirty="0"/>
                    <a:t>：表示系统所有可能状态的集合</a:t>
                  </a:r>
                  <a14:m>
                    <m:oMath xmlns:m="http://schemas.openxmlformats.org/officeDocument/2006/math">
                      <m:r>
                        <a:rPr lang="en-US" altLang="zh-CN" sz="2400" i="1" dirty="0" smtClean="0">
                          <a:latin typeface="Cambria Math" panose="02040503050406030204" pitchFamily="18" charset="0"/>
                        </a:rPr>
                        <m:t>𝑆</m:t>
                      </m:r>
                      <m:r>
                        <a:rPr lang="en-US" altLang="zh-CN" sz="240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𝑠</m:t>
                          </m:r>
                        </m:e>
                        <m:sub>
                          <m:r>
                            <a:rPr lang="en-US" altLang="zh-CN" sz="2400" i="1" dirty="0">
                              <a:latin typeface="Cambria Math" panose="02040503050406030204" pitchFamily="18" charset="0"/>
                            </a:rPr>
                            <m:t>1</m:t>
                          </m:r>
                        </m:sub>
                      </m:sSub>
                      <m:r>
                        <a:rPr lang="en-US" altLang="zh-CN" sz="2400" i="1" dirty="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𝑠</m:t>
                          </m:r>
                        </m:e>
                        <m:sub>
                          <m:r>
                            <a:rPr lang="en-US" altLang="zh-CN" sz="2400" i="1" dirty="0">
                              <a:latin typeface="Cambria Math" panose="02040503050406030204" pitchFamily="18" charset="0"/>
                            </a:rPr>
                            <m:t>2</m:t>
                          </m:r>
                        </m:sub>
                      </m:sSub>
                      <m:r>
                        <a:rPr lang="en-US" altLang="zh-CN" sz="2400" i="1" dirty="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𝑠</m:t>
                          </m:r>
                        </m:e>
                        <m:sub>
                          <m:r>
                            <a:rPr lang="en-US" altLang="zh-CN" sz="2400" b="0" i="1" dirty="0" smtClean="0">
                              <a:latin typeface="Cambria Math" panose="02040503050406030204" pitchFamily="18" charset="0"/>
                            </a:rPr>
                            <m:t>𝑛</m:t>
                          </m:r>
                        </m:sub>
                      </m:sSub>
                      <m:r>
                        <a:rPr lang="en-US" altLang="zh-CN" sz="2400" i="1" dirty="0" smtClean="0">
                          <a:latin typeface="Cambria Math" panose="02040503050406030204" pitchFamily="18" charset="0"/>
                        </a:rPr>
                        <m:t>}</m:t>
                      </m:r>
                    </m:oMath>
                  </a14:m>
                  <a:r>
                    <a:rPr lang="zh-CN" altLang="en-US" sz="2400" dirty="0"/>
                    <a:t>。 每个状态可以描述系统在某一时刻的整体情况。 </a:t>
                  </a:r>
                  <a:endParaRPr lang="en-US" altLang="zh-CN" sz="2400" dirty="0"/>
                </a:p>
                <a:p>
                  <a:pPr marL="342900" indent="-342900">
                    <a:lnSpc>
                      <a:spcPct val="114000"/>
                    </a:lnSpc>
                    <a:spcBef>
                      <a:spcPts val="600"/>
                    </a:spcBef>
                    <a:spcAft>
                      <a:spcPts val="600"/>
                    </a:spcAft>
                    <a:buFont typeface="Arial" panose="020B0604020202020204" pitchFamily="34" charset="0"/>
                    <a:buChar char="•"/>
                  </a:pPr>
                  <a:r>
                    <a:rPr lang="en-US" altLang="zh-CN" sz="2400" dirty="0"/>
                    <a:t> </a:t>
                  </a:r>
                  <a:r>
                    <a:rPr lang="zh-CN" altLang="en-US" sz="2400" b="1" dirty="0"/>
                    <a:t>规则</a:t>
                  </a:r>
                  <a14:m>
                    <m:oMath xmlns:m="http://schemas.openxmlformats.org/officeDocument/2006/math">
                      <m:r>
                        <a:rPr lang="en-US" altLang="zh-CN" sz="2400" b="1" i="1" dirty="0">
                          <a:latin typeface="Cambria Math" panose="02040503050406030204" pitchFamily="18" charset="0"/>
                        </a:rPr>
                        <m:t>𝑹</m:t>
                      </m:r>
                      <m:r>
                        <a:rPr lang="en-US" altLang="zh-CN" sz="2400" b="1" i="1" dirty="0">
                          <a:latin typeface="Cambria Math" panose="02040503050406030204" pitchFamily="18" charset="0"/>
                        </a:rPr>
                        <m:t> </m:t>
                      </m:r>
                    </m:oMath>
                  </a14:m>
                  <a:r>
                    <a:rPr lang="zh-CN" altLang="en-US" sz="2400" dirty="0"/>
                    <a:t>：更新规则</a:t>
                  </a:r>
                  <a14:m>
                    <m:oMath xmlns:m="http://schemas.openxmlformats.org/officeDocument/2006/math">
                      <m:r>
                        <a:rPr lang="en-US" altLang="zh-CN" sz="2400" i="1" dirty="0" smtClean="0">
                          <a:latin typeface="Cambria Math" panose="02040503050406030204" pitchFamily="18" charset="0"/>
                        </a:rPr>
                        <m:t>𝑅</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𝑆</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𝑆</m:t>
                      </m:r>
                    </m:oMath>
                  </a14:m>
                  <a:r>
                    <a:rPr lang="zh-CN" altLang="en-US" sz="2400" dirty="0"/>
                    <a:t>，定义系统如何根据当前状态和代理的交互来更新状态。</a:t>
                  </a:r>
                  <a:endParaRPr lang="en-US" altLang="zh-CN" sz="2400" dirty="0"/>
                </a:p>
                <a:p>
                  <a:pPr marL="342900" indent="-342900">
                    <a:lnSpc>
                      <a:spcPct val="114000"/>
                    </a:lnSpc>
                    <a:spcBef>
                      <a:spcPts val="600"/>
                    </a:spcBef>
                    <a:spcAft>
                      <a:spcPts val="600"/>
                    </a:spcAft>
                    <a:buFont typeface="Arial" panose="020B0604020202020204" pitchFamily="34" charset="0"/>
                    <a:buChar char="•"/>
                  </a:pPr>
                  <a:r>
                    <a:rPr lang="zh-CN" altLang="en-US" sz="2400" b="1" dirty="0"/>
                    <a:t>观察</a:t>
                  </a:r>
                  <a14:m>
                    <m:oMath xmlns:m="http://schemas.openxmlformats.org/officeDocument/2006/math">
                      <m:r>
                        <a:rPr lang="en-US" altLang="zh-CN" sz="2400" b="1" i="1" dirty="0">
                          <a:latin typeface="Cambria Math" panose="02040503050406030204" pitchFamily="18" charset="0"/>
                        </a:rPr>
                        <m:t>𝑶</m:t>
                      </m:r>
                      <m:r>
                        <a:rPr lang="en-US" altLang="zh-CN" sz="2400" i="1" dirty="0">
                          <a:latin typeface="Cambria Math" panose="02040503050406030204" pitchFamily="18" charset="0"/>
                        </a:rPr>
                        <m:t> </m:t>
                      </m:r>
                    </m:oMath>
                  </a14:m>
                  <a:r>
                    <a:rPr lang="zh-CN" altLang="en-US" sz="2400" dirty="0"/>
                    <a:t>：系统的可观察量</a:t>
                  </a:r>
                  <a14:m>
                    <m:oMath xmlns:m="http://schemas.openxmlformats.org/officeDocument/2006/math">
                      <m:r>
                        <a:rPr lang="en-US" altLang="zh-CN" sz="2400" i="1" dirty="0" smtClean="0">
                          <a:latin typeface="Cambria Math" panose="02040503050406030204" pitchFamily="18" charset="0"/>
                        </a:rPr>
                        <m:t>𝑂</m:t>
                      </m:r>
                      <m:r>
                        <a:rPr lang="en-US" altLang="zh-CN" sz="240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𝑜</m:t>
                          </m:r>
                        </m:e>
                        <m:sub>
                          <m:r>
                            <a:rPr lang="en-US" altLang="zh-CN" sz="2400" i="1" dirty="0">
                              <a:latin typeface="Cambria Math" panose="02040503050406030204" pitchFamily="18" charset="0"/>
                            </a:rPr>
                            <m:t>1</m:t>
                          </m:r>
                        </m:sub>
                      </m:sSub>
                      <m:r>
                        <a:rPr lang="en-US" altLang="zh-CN" sz="2400" i="1" dirty="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𝑜</m:t>
                          </m:r>
                        </m:e>
                        <m:sub>
                          <m:r>
                            <a:rPr lang="en-US" altLang="zh-CN" sz="2400" i="1" dirty="0">
                              <a:latin typeface="Cambria Math" panose="02040503050406030204" pitchFamily="18" charset="0"/>
                            </a:rPr>
                            <m:t>2</m:t>
                          </m:r>
                        </m:sub>
                      </m:sSub>
                      <m:r>
                        <a:rPr lang="en-US" altLang="zh-CN" sz="2400" i="1" dirty="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𝑜</m:t>
                          </m:r>
                        </m:e>
                        <m:sub>
                          <m:r>
                            <a:rPr lang="en-US" altLang="zh-CN" sz="2400" b="0" i="1" dirty="0" smtClean="0">
                              <a:latin typeface="Cambria Math" panose="02040503050406030204" pitchFamily="18" charset="0"/>
                            </a:rPr>
                            <m:t>𝑝</m:t>
                          </m:r>
                        </m:sub>
                      </m:sSub>
                      <m:r>
                        <a:rPr lang="en-US" altLang="zh-CN" sz="2400" i="1" dirty="0" smtClean="0">
                          <a:latin typeface="Cambria Math" panose="02040503050406030204" pitchFamily="18" charset="0"/>
                        </a:rPr>
                        <m:t>}</m:t>
                      </m:r>
                    </m:oMath>
                  </a14:m>
                  <a:r>
                    <a:rPr lang="zh-CN" altLang="en-US" sz="2400" dirty="0"/>
                    <a:t>，描述系统的宏观性质或输出。</a:t>
                  </a:r>
                  <a:endParaRPr lang="zh-CN" altLang="en-US" sz="2400" dirty="0">
                    <a:latin typeface="Microsoft YaHei" panose="020B0503020204020204" pitchFamily="34" charset="-122"/>
                    <a:ea typeface="Microsoft YaHei" panose="020B0503020204020204" pitchFamily="34" charset="-122"/>
                  </a:endParaRPr>
                </a:p>
              </p:txBody>
            </p:sp>
          </mc:Choice>
          <mc:Fallback xmlns="">
            <p:sp>
              <p:nvSpPr>
                <p:cNvPr id="16" name="文本框 15">
                  <a:extLst>
                    <a:ext uri="{FF2B5EF4-FFF2-40B4-BE49-F238E27FC236}">
                      <a16:creationId xmlns:a16="http://schemas.microsoft.com/office/drawing/2014/main" id="{201BF1BF-EDDE-4024-8FE2-2392C18CF4BE}"/>
                    </a:ext>
                  </a:extLst>
                </p:cNvPr>
                <p:cNvSpPr txBox="1">
                  <a:spLocks noRot="1" noChangeAspect="1" noMove="1" noResize="1" noEditPoints="1" noAdjustHandles="1" noChangeArrowheads="1" noChangeShapeType="1" noTextEdit="1"/>
                </p:cNvSpPr>
                <p:nvPr/>
              </p:nvSpPr>
              <p:spPr>
                <a:xfrm>
                  <a:off x="1289516" y="2970543"/>
                  <a:ext cx="9489321" cy="5860481"/>
                </a:xfrm>
                <a:prstGeom prst="rect">
                  <a:avLst/>
                </a:prstGeom>
                <a:blipFill>
                  <a:blip r:embed="rId2"/>
                  <a:stretch>
                    <a:fillRect l="-912" t="-653" r="-798" b="-1436"/>
                  </a:stretch>
                </a:blipFill>
              </p:spPr>
              <p:txBody>
                <a:bodyPr/>
                <a:lstStyle/>
                <a:p>
                  <a:r>
                    <a:rPr lang="zh-CN" altLang="en-US">
                      <a:noFill/>
                    </a:rPr>
                    <a:t> </a:t>
                  </a:r>
                </a:p>
              </p:txBody>
            </p:sp>
          </mc:Fallback>
        </mc:AlternateContent>
        <p:sp>
          <p:nvSpPr>
            <p:cNvPr id="19" name="矩形: 圆角 25">
              <a:extLst>
                <a:ext uri="{FF2B5EF4-FFF2-40B4-BE49-F238E27FC236}">
                  <a16:creationId xmlns:a16="http://schemas.microsoft.com/office/drawing/2014/main" id="{1635BDD8-57DD-4078-AFB6-EB6A03177DE3}"/>
                </a:ext>
              </a:extLst>
            </p:cNvPr>
            <p:cNvSpPr/>
            <p:nvPr/>
          </p:nvSpPr>
          <p:spPr>
            <a:xfrm>
              <a:off x="1049426" y="2398435"/>
              <a:ext cx="9729411" cy="6432589"/>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extLst>
      <p:ext uri="{BB962C8B-B14F-4D97-AF65-F5344CB8AC3E}">
        <p14:creationId xmlns:p14="http://schemas.microsoft.com/office/powerpoint/2010/main" val="3504527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3711B7AD-C079-49C0-B9EA-B8F30B5AD30C}"/>
                  </a:ext>
                </a:extLst>
              </p:cNvPr>
              <p:cNvSpPr txBox="1"/>
              <p:nvPr/>
            </p:nvSpPr>
            <p:spPr>
              <a:xfrm>
                <a:off x="1093663" y="1887675"/>
                <a:ext cx="9323179" cy="4694106"/>
              </a:xfrm>
              <a:prstGeom prst="rect">
                <a:avLst/>
              </a:prstGeom>
              <a:noFill/>
            </p:spPr>
            <p:txBody>
              <a:bodyPr wrap="square">
                <a:spAutoFit/>
              </a:bodyPr>
              <a:lstStyle/>
              <a:p>
                <a:pPr marL="342900" indent="-342900">
                  <a:lnSpc>
                    <a:spcPct val="114000"/>
                  </a:lnSpc>
                  <a:spcBef>
                    <a:spcPts val="600"/>
                  </a:spcBef>
                  <a:buFont typeface="Arial" panose="020B0604020202020204" pitchFamily="34" charset="0"/>
                  <a:buChar char="•"/>
                </a:pPr>
                <a:r>
                  <a:rPr lang="zh-CN" altLang="en-US" sz="2000" b="1" dirty="0"/>
                  <a:t>代理主体：</a:t>
                </a:r>
                <a:r>
                  <a:rPr lang="zh-CN" altLang="en-US" sz="2000" dirty="0"/>
                  <a:t>网格中每个单元</a:t>
                </a:r>
                <a:endParaRPr lang="en-US" altLang="zh-CN" sz="2000" b="1" dirty="0"/>
              </a:p>
              <a:p>
                <a:pPr marL="342900" indent="-342900">
                  <a:lnSpc>
                    <a:spcPct val="114000"/>
                  </a:lnSpc>
                  <a:spcBef>
                    <a:spcPts val="600"/>
                  </a:spcBef>
                  <a:buFont typeface="Arial" panose="020B0604020202020204" pitchFamily="34" charset="0"/>
                  <a:buChar char="•"/>
                </a:pPr>
                <a:endParaRPr lang="en-US" altLang="zh-CN" sz="2000" b="1" dirty="0"/>
              </a:p>
              <a:p>
                <a:pPr marL="342900" indent="-342900">
                  <a:lnSpc>
                    <a:spcPct val="114000"/>
                  </a:lnSpc>
                  <a:spcBef>
                    <a:spcPts val="600"/>
                  </a:spcBef>
                  <a:buFont typeface="Arial" panose="020B0604020202020204" pitchFamily="34" charset="0"/>
                  <a:buChar char="•"/>
                </a:pPr>
                <a:r>
                  <a:rPr lang="zh-CN" altLang="en-US" sz="2000" b="1" dirty="0"/>
                  <a:t>输入：</a:t>
                </a:r>
                <a:r>
                  <a:rPr lang="zh-CN" altLang="en-US" sz="2000" dirty="0"/>
                  <a:t>邻居单元格之间的交互规则。每个单元格与其八个邻居交互</a:t>
                </a:r>
                <a:endParaRPr lang="en-US" altLang="zh-CN" sz="2000" dirty="0"/>
              </a:p>
              <a:p>
                <a:pPr marL="342900" indent="-342900">
                  <a:lnSpc>
                    <a:spcPct val="114000"/>
                  </a:lnSpc>
                  <a:spcBef>
                    <a:spcPts val="600"/>
                  </a:spcBef>
                  <a:buFont typeface="Arial" panose="020B0604020202020204" pitchFamily="34" charset="0"/>
                  <a:buChar char="•"/>
                </a:pPr>
                <a:endParaRPr lang="en-US" altLang="zh-CN" sz="2000" b="1" dirty="0"/>
              </a:p>
              <a:p>
                <a:pPr marL="342900" indent="-342900">
                  <a:lnSpc>
                    <a:spcPct val="114000"/>
                  </a:lnSpc>
                  <a:spcBef>
                    <a:spcPts val="600"/>
                  </a:spcBef>
                  <a:buFont typeface="Arial" panose="020B0604020202020204" pitchFamily="34" charset="0"/>
                  <a:buChar char="•"/>
                </a:pPr>
                <a:r>
                  <a:rPr lang="zh-CN" altLang="en-US" sz="2000" b="1" dirty="0"/>
                  <a:t>状态：</a:t>
                </a:r>
                <a:r>
                  <a:rPr lang="zh-CN" altLang="en-US" sz="2000" dirty="0"/>
                  <a:t>每个单元格可以处于“活”或“死”状态</a:t>
                </a:r>
                <a:endParaRPr lang="en-US" altLang="zh-CN" sz="2000" dirty="0"/>
              </a:p>
              <a:p>
                <a:pPr>
                  <a:lnSpc>
                    <a:spcPct val="114000"/>
                  </a:lnSpc>
                  <a:spcBef>
                    <a:spcPts val="600"/>
                  </a:spcBef>
                </a:pPr>
                <a:endParaRPr lang="en-US" altLang="zh-CN" sz="2000" b="1" dirty="0"/>
              </a:p>
              <a:p>
                <a:pPr marL="342900" indent="-342900">
                  <a:lnSpc>
                    <a:spcPct val="114000"/>
                  </a:lnSpc>
                  <a:spcBef>
                    <a:spcPts val="600"/>
                  </a:spcBef>
                  <a:buFont typeface="Arial" panose="020B0604020202020204" pitchFamily="34" charset="0"/>
                  <a:buChar char="•"/>
                </a:pPr>
                <a:r>
                  <a:rPr lang="zh-CN" altLang="en-US" sz="2000" b="1" dirty="0"/>
                  <a:t>规则</a:t>
                </a:r>
                <a14:m>
                  <m:oMath xmlns:m="http://schemas.openxmlformats.org/officeDocument/2006/math">
                    <m:r>
                      <a:rPr lang="en-US" altLang="zh-CN" sz="2000" b="1" i="1" dirty="0">
                        <a:latin typeface="Cambria Math" panose="02040503050406030204" pitchFamily="18" charset="0"/>
                      </a:rPr>
                      <m:t> </m:t>
                    </m:r>
                  </m:oMath>
                </a14:m>
                <a:r>
                  <a:rPr lang="zh-CN" altLang="en-US" sz="2000" b="1" dirty="0"/>
                  <a:t>：</a:t>
                </a:r>
                <a:r>
                  <a:rPr lang="zh-CN" altLang="en-US" sz="2000" dirty="0"/>
                  <a:t>根据当前状态和交互结果来决定下一个状态</a:t>
                </a:r>
                <a:endParaRPr lang="en-US" altLang="zh-CN" sz="2000" b="1" dirty="0"/>
              </a:p>
              <a:p>
                <a:pPr marL="342900" indent="-342900">
                  <a:lnSpc>
                    <a:spcPct val="114000"/>
                  </a:lnSpc>
                  <a:spcBef>
                    <a:spcPts val="600"/>
                  </a:spcBef>
                  <a:buFont typeface="Arial" panose="020B0604020202020204" pitchFamily="34" charset="0"/>
                  <a:buChar char="•"/>
                </a:pPr>
                <a:endParaRPr lang="en-US" altLang="zh-CN" sz="2000" b="1" dirty="0"/>
              </a:p>
              <a:p>
                <a:pPr marL="342900" indent="-342900">
                  <a:lnSpc>
                    <a:spcPct val="114000"/>
                  </a:lnSpc>
                  <a:spcBef>
                    <a:spcPts val="600"/>
                  </a:spcBef>
                  <a:buFont typeface="Arial" panose="020B0604020202020204" pitchFamily="34" charset="0"/>
                  <a:buChar char="•"/>
                </a:pPr>
                <a:endParaRPr lang="en-US" altLang="zh-CN" sz="2000" b="1" dirty="0"/>
              </a:p>
              <a:p>
                <a:pPr>
                  <a:lnSpc>
                    <a:spcPct val="114000"/>
                  </a:lnSpc>
                  <a:spcBef>
                    <a:spcPts val="600"/>
                  </a:spcBef>
                </a:pPr>
                <a:endParaRPr lang="en-US" altLang="zh-CN" sz="2000" b="1" dirty="0"/>
              </a:p>
              <a:p>
                <a:pPr marL="342900" indent="-342900">
                  <a:lnSpc>
                    <a:spcPct val="114000"/>
                  </a:lnSpc>
                  <a:spcBef>
                    <a:spcPts val="600"/>
                  </a:spcBef>
                  <a:buFont typeface="Arial" panose="020B0604020202020204" pitchFamily="34" charset="0"/>
                  <a:buChar char="•"/>
                </a:pPr>
                <a:r>
                  <a:rPr lang="zh-CN" altLang="en-US" sz="2000" b="1" dirty="0"/>
                  <a:t>观察</a:t>
                </a:r>
                <a:endParaRPr lang="zh-CN" altLang="en-US" sz="2000" dirty="0"/>
              </a:p>
            </p:txBody>
          </p:sp>
        </mc:Choice>
        <mc:Fallback xmlns="">
          <p:sp>
            <p:nvSpPr>
              <p:cNvPr id="22" name="文本框 21">
                <a:extLst>
                  <a:ext uri="{FF2B5EF4-FFF2-40B4-BE49-F238E27FC236}">
                    <a16:creationId xmlns:a16="http://schemas.microsoft.com/office/drawing/2014/main" id="{3711B7AD-C079-49C0-B9EA-B8F30B5AD30C}"/>
                  </a:ext>
                </a:extLst>
              </p:cNvPr>
              <p:cNvSpPr txBox="1">
                <a:spLocks noRot="1" noChangeAspect="1" noMove="1" noResize="1" noEditPoints="1" noAdjustHandles="1" noChangeArrowheads="1" noChangeShapeType="1" noTextEdit="1"/>
              </p:cNvSpPr>
              <p:nvPr/>
            </p:nvSpPr>
            <p:spPr>
              <a:xfrm>
                <a:off x="1093663" y="1887675"/>
                <a:ext cx="9323179" cy="4694106"/>
              </a:xfrm>
              <a:prstGeom prst="rect">
                <a:avLst/>
              </a:prstGeom>
              <a:blipFill>
                <a:blip r:embed="rId2"/>
                <a:stretch>
                  <a:fillRect l="-588" t="-390" b="-1429"/>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11.2.2 </a:t>
            </a:r>
            <a:r>
              <a:rPr kumimoji="1" lang="zh-CN" altLang="en-US" dirty="0"/>
              <a:t>涌现的普适模型</a:t>
            </a:r>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95C3C45C-534D-444A-99B8-F1EA7ECAD829}"/>
                  </a:ext>
                </a:extLst>
              </p:cNvPr>
              <p:cNvSpPr txBox="1"/>
              <p:nvPr/>
            </p:nvSpPr>
            <p:spPr>
              <a:xfrm>
                <a:off x="1389811" y="1205413"/>
                <a:ext cx="10969200" cy="461665"/>
              </a:xfrm>
              <a:prstGeom prst="rect">
                <a:avLst/>
              </a:prstGeom>
              <a:noFill/>
            </p:spPr>
            <p:txBody>
              <a:bodyPr wrap="square">
                <a:spAutoFit/>
              </a:bodyPr>
              <a:lstStyle/>
              <a:p>
                <a:r>
                  <a:rPr lang="zh-CN" altLang="en-US" sz="2400" dirty="0"/>
                  <a:t>例题：康威生命游戏的涌现模型定义</a:t>
                </a:r>
                <a14:m>
                  <m:oMath xmlns:m="http://schemas.openxmlformats.org/officeDocument/2006/math">
                    <m:r>
                      <a:rPr lang="en-US" altLang="zh-CN" sz="2400" i="1" dirty="0" smtClean="0">
                        <a:latin typeface="Cambria Math" panose="02040503050406030204" pitchFamily="18" charset="0"/>
                        <a:ea typeface="Cambria Math" panose="02040503050406030204" pitchFamily="18" charset="0"/>
                      </a:rPr>
                      <m:t>ℇ</m:t>
                    </m:r>
                    <m:r>
                      <a:rPr lang="en-US" altLang="zh-CN" sz="2400" i="1" dirty="0" smtClean="0">
                        <a:latin typeface="Cambria Math" panose="02040503050406030204" pitchFamily="18" charset="0"/>
                        <a:ea typeface="Cambria Math" panose="02040503050406030204" pitchFamily="18" charset="0"/>
                      </a:rPr>
                      <m:t>ℳ</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𝐴</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𝑆</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𝑅</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𝑂</m:t>
                    </m:r>
                    <m:r>
                      <a:rPr lang="en-US" altLang="zh-CN" sz="2400" i="1" dirty="0" smtClean="0">
                        <a:latin typeface="Cambria Math" panose="02040503050406030204" pitchFamily="18" charset="0"/>
                      </a:rPr>
                      <m:t>) </m:t>
                    </m:r>
                  </m:oMath>
                </a14:m>
                <a:r>
                  <a:rPr lang="zh-CN" altLang="en-US" sz="2400" dirty="0"/>
                  <a:t>。</a:t>
                </a:r>
              </a:p>
            </p:txBody>
          </p:sp>
        </mc:Choice>
        <mc:Fallback xmlns="">
          <p:sp>
            <p:nvSpPr>
              <p:cNvPr id="32" name="文本框 31">
                <a:extLst>
                  <a:ext uri="{FF2B5EF4-FFF2-40B4-BE49-F238E27FC236}">
                    <a16:creationId xmlns:a16="http://schemas.microsoft.com/office/drawing/2014/main" id="{95C3C45C-534D-444A-99B8-F1EA7ECAD829}"/>
                  </a:ext>
                </a:extLst>
              </p:cNvPr>
              <p:cNvSpPr txBox="1">
                <a:spLocks noRot="1" noChangeAspect="1" noMove="1" noResize="1" noEditPoints="1" noAdjustHandles="1" noChangeArrowheads="1" noChangeShapeType="1" noTextEdit="1"/>
              </p:cNvSpPr>
              <p:nvPr/>
            </p:nvSpPr>
            <p:spPr>
              <a:xfrm>
                <a:off x="1389811" y="1205413"/>
                <a:ext cx="10969200" cy="461665"/>
              </a:xfrm>
              <a:prstGeom prst="rect">
                <a:avLst/>
              </a:prstGeom>
              <a:blipFill>
                <a:blip r:embed="rId3"/>
                <a:stretch>
                  <a:fillRect l="-889" t="-10667" b="-30667"/>
                </a:stretch>
              </a:blipFill>
            </p:spPr>
            <p:txBody>
              <a:bodyPr/>
              <a:lstStyle/>
              <a:p>
                <a:r>
                  <a:rPr lang="zh-CN" altLang="en-US">
                    <a:noFill/>
                  </a:rPr>
                  <a:t> </a:t>
                </a:r>
              </a:p>
            </p:txBody>
          </p:sp>
        </mc:Fallback>
      </mc:AlternateContent>
      <p:pic>
        <p:nvPicPr>
          <p:cNvPr id="8" name="图形 7" descr="一个灯泡">
            <a:extLst>
              <a:ext uri="{FF2B5EF4-FFF2-40B4-BE49-F238E27FC236}">
                <a16:creationId xmlns:a16="http://schemas.microsoft.com/office/drawing/2014/main" id="{40B0422B-8480-47D6-B356-376D683AC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2983" y="730646"/>
            <a:ext cx="1230173" cy="1230173"/>
          </a:xfrm>
          <a:prstGeom prst="rect">
            <a:avLst/>
          </a:prstGeom>
        </p:spPr>
      </p:pic>
      <p:pic>
        <p:nvPicPr>
          <p:cNvPr id="4" name="图片 3">
            <a:extLst>
              <a:ext uri="{FF2B5EF4-FFF2-40B4-BE49-F238E27FC236}">
                <a16:creationId xmlns:a16="http://schemas.microsoft.com/office/drawing/2014/main" id="{0FA6C5ED-88B2-4BE9-8740-596B58B0B418}"/>
              </a:ext>
            </a:extLst>
          </p:cNvPr>
          <p:cNvPicPr>
            <a:picLocks noChangeAspect="1"/>
          </p:cNvPicPr>
          <p:nvPr/>
        </p:nvPicPr>
        <p:blipFill>
          <a:blip r:embed="rId5"/>
          <a:stretch>
            <a:fillRect/>
          </a:stretch>
        </p:blipFill>
        <p:spPr>
          <a:xfrm>
            <a:off x="4829606" y="3944884"/>
            <a:ext cx="2044805" cy="501676"/>
          </a:xfrm>
          <a:prstGeom prst="rect">
            <a:avLst/>
          </a:prstGeom>
        </p:spPr>
      </p:pic>
      <p:pic>
        <p:nvPicPr>
          <p:cNvPr id="6" name="图片 5">
            <a:extLst>
              <a:ext uri="{FF2B5EF4-FFF2-40B4-BE49-F238E27FC236}">
                <a16:creationId xmlns:a16="http://schemas.microsoft.com/office/drawing/2014/main" id="{FFC883E7-15E7-4048-88EF-00FD04F6ECBA}"/>
              </a:ext>
            </a:extLst>
          </p:cNvPr>
          <p:cNvPicPr>
            <a:picLocks noChangeAspect="1"/>
          </p:cNvPicPr>
          <p:nvPr/>
        </p:nvPicPr>
        <p:blipFill>
          <a:blip r:embed="rId6"/>
          <a:stretch>
            <a:fillRect/>
          </a:stretch>
        </p:blipFill>
        <p:spPr>
          <a:xfrm>
            <a:off x="4752447" y="1907721"/>
            <a:ext cx="4337273" cy="482625"/>
          </a:xfrm>
          <a:prstGeom prst="rect">
            <a:avLst/>
          </a:prstGeom>
        </p:spPr>
      </p:pic>
      <p:pic>
        <p:nvPicPr>
          <p:cNvPr id="9" name="图片 8">
            <a:extLst>
              <a:ext uri="{FF2B5EF4-FFF2-40B4-BE49-F238E27FC236}">
                <a16:creationId xmlns:a16="http://schemas.microsoft.com/office/drawing/2014/main" id="{51220E4A-7B1D-4EDC-BC0B-866EA36D15B1}"/>
              </a:ext>
            </a:extLst>
          </p:cNvPr>
          <p:cNvPicPr>
            <a:picLocks noChangeAspect="1"/>
          </p:cNvPicPr>
          <p:nvPr/>
        </p:nvPicPr>
        <p:blipFill>
          <a:blip r:embed="rId7"/>
          <a:stretch>
            <a:fillRect/>
          </a:stretch>
        </p:blipFill>
        <p:spPr>
          <a:xfrm>
            <a:off x="3293165" y="3099362"/>
            <a:ext cx="6724996" cy="508026"/>
          </a:xfrm>
          <a:prstGeom prst="rect">
            <a:avLst/>
          </a:prstGeom>
        </p:spPr>
      </p:pic>
      <p:pic>
        <p:nvPicPr>
          <p:cNvPr id="15" name="图片 14">
            <a:extLst>
              <a:ext uri="{FF2B5EF4-FFF2-40B4-BE49-F238E27FC236}">
                <a16:creationId xmlns:a16="http://schemas.microsoft.com/office/drawing/2014/main" id="{0C8A483F-03BC-4FF8-BEE3-B24E9ECDE212}"/>
              </a:ext>
            </a:extLst>
          </p:cNvPr>
          <p:cNvPicPr>
            <a:picLocks noChangeAspect="1"/>
          </p:cNvPicPr>
          <p:nvPr/>
        </p:nvPicPr>
        <p:blipFill rotWithShape="1">
          <a:blip r:embed="rId8"/>
          <a:srcRect t="8874"/>
          <a:stretch/>
        </p:blipFill>
        <p:spPr>
          <a:xfrm>
            <a:off x="3733683" y="4814314"/>
            <a:ext cx="7721997" cy="1510359"/>
          </a:xfrm>
          <a:prstGeom prst="rect">
            <a:avLst/>
          </a:prstGeom>
        </p:spPr>
      </p:pic>
      <p:pic>
        <p:nvPicPr>
          <p:cNvPr id="18" name="图片 17">
            <a:extLst>
              <a:ext uri="{FF2B5EF4-FFF2-40B4-BE49-F238E27FC236}">
                <a16:creationId xmlns:a16="http://schemas.microsoft.com/office/drawing/2014/main" id="{2DEE3D05-7562-4648-8D2A-B5208340CC94}"/>
              </a:ext>
            </a:extLst>
          </p:cNvPr>
          <p:cNvPicPr>
            <a:picLocks noChangeAspect="1"/>
          </p:cNvPicPr>
          <p:nvPr/>
        </p:nvPicPr>
        <p:blipFill>
          <a:blip r:embed="rId9"/>
          <a:stretch>
            <a:fillRect/>
          </a:stretch>
        </p:blipFill>
        <p:spPr>
          <a:xfrm>
            <a:off x="2163872" y="6232023"/>
            <a:ext cx="4438878" cy="584230"/>
          </a:xfrm>
          <a:prstGeom prst="rect">
            <a:avLst/>
          </a:prstGeom>
        </p:spPr>
      </p:pic>
      <p:pic>
        <p:nvPicPr>
          <p:cNvPr id="11" name="图片 10">
            <a:extLst>
              <a:ext uri="{FF2B5EF4-FFF2-40B4-BE49-F238E27FC236}">
                <a16:creationId xmlns:a16="http://schemas.microsoft.com/office/drawing/2014/main" id="{1F016154-13B5-45E8-A8E7-52A4CD98CCD8}"/>
              </a:ext>
            </a:extLst>
          </p:cNvPr>
          <p:cNvPicPr>
            <a:picLocks noChangeAspect="1"/>
          </p:cNvPicPr>
          <p:nvPr/>
        </p:nvPicPr>
        <p:blipFill>
          <a:blip r:embed="rId10"/>
          <a:stretch>
            <a:fillRect/>
          </a:stretch>
        </p:blipFill>
        <p:spPr>
          <a:xfrm>
            <a:off x="1776119" y="5150911"/>
            <a:ext cx="1828894" cy="501676"/>
          </a:xfrm>
          <a:prstGeom prst="rect">
            <a:avLst/>
          </a:prstGeom>
        </p:spPr>
      </p:pic>
    </p:spTree>
    <p:extLst>
      <p:ext uri="{BB962C8B-B14F-4D97-AF65-F5344CB8AC3E}">
        <p14:creationId xmlns:p14="http://schemas.microsoft.com/office/powerpoint/2010/main" val="236469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121849" y="1450593"/>
            <a:ext cx="10112188" cy="3578737"/>
          </a:xfrm>
          <a:prstGeom prst="rect">
            <a:avLst/>
          </a:prstGeom>
        </p:spPr>
        <p:txBody>
          <a:bodyPr vert="horz" wrap="square" lIns="0" tIns="15240" rIns="0" bIns="0" rtlCol="0" anchor="ctr" anchorCtr="0">
            <a:spAutoFit/>
          </a:bodyPr>
          <a:lstStyle/>
          <a:p>
            <a:pPr>
              <a:lnSpc>
                <a:spcPts val="4720"/>
              </a:lnSpc>
              <a:tabLst>
                <a:tab pos="425958" algn="l"/>
                <a:tab pos="426720" algn="l"/>
              </a:tabLst>
            </a:pPr>
            <a:r>
              <a:rPr lang="en-US" altLang="zh-CN" sz="3200" b="1" dirty="0">
                <a:solidFill>
                  <a:srgbClr val="C67406"/>
                </a:solidFill>
                <a:latin typeface="微软雅黑" panose="020B0503020204020204" pitchFamily="34" charset="-122"/>
                <a:ea typeface="微软雅黑" panose="020B0503020204020204" pitchFamily="34" charset="-122"/>
              </a:rPr>
              <a:t>11.1 </a:t>
            </a:r>
            <a:r>
              <a:rPr lang="zh-CN" altLang="en-US" sz="3200" b="1" dirty="0">
                <a:solidFill>
                  <a:srgbClr val="C67406"/>
                </a:solidFill>
                <a:latin typeface="微软雅黑" panose="020B0503020204020204" pitchFamily="34" charset="-122"/>
                <a:ea typeface="微软雅黑" panose="020B0503020204020204" pitchFamily="34" charset="-122"/>
              </a:rPr>
              <a:t>概述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11.2 </a:t>
            </a:r>
            <a:r>
              <a:rPr lang="zh-CN" altLang="en-US" sz="3200" dirty="0">
                <a:solidFill>
                  <a:srgbClr val="0070C0"/>
                </a:solidFill>
                <a:latin typeface="微软雅黑" panose="020B0503020204020204" pitchFamily="34" charset="-122"/>
                <a:ea typeface="微软雅黑" panose="020B0503020204020204" pitchFamily="34" charset="-122"/>
              </a:rPr>
              <a:t>涌现现象</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11.3 </a:t>
            </a:r>
            <a:r>
              <a:rPr lang="zh-CN" altLang="en-US" sz="3200" dirty="0">
                <a:solidFill>
                  <a:srgbClr val="0070C0"/>
                </a:solidFill>
                <a:latin typeface="微软雅黑" panose="020B0503020204020204" pitchFamily="34" charset="-122"/>
                <a:ea typeface="微软雅黑" panose="020B0503020204020204" pitchFamily="34" charset="-122"/>
              </a:rPr>
              <a:t>大语言模型中的涌现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11.4</a:t>
            </a:r>
            <a:r>
              <a:rPr lang="zh-CN" altLang="en-US" sz="3200" dirty="0">
                <a:solidFill>
                  <a:srgbClr val="0070C0"/>
                </a:solidFill>
                <a:latin typeface="微软雅黑" panose="020B0503020204020204" pitchFamily="34" charset="-122"/>
                <a:ea typeface="微软雅黑" panose="020B0503020204020204" pitchFamily="34" charset="-122"/>
              </a:rPr>
              <a:t> 缩放法则</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11.5 </a:t>
            </a:r>
            <a:r>
              <a:rPr lang="zh-CN" altLang="en-US" sz="3200" dirty="0">
                <a:solidFill>
                  <a:srgbClr val="0070C0"/>
                </a:solidFill>
                <a:latin typeface="微软雅黑" panose="020B0503020204020204" pitchFamily="34" charset="-122"/>
                <a:ea typeface="微软雅黑" panose="020B0503020204020204" pitchFamily="34" charset="-122"/>
              </a:rPr>
              <a:t>大模型可解释性</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   </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13255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121849" y="1450593"/>
            <a:ext cx="10112188" cy="3578737"/>
          </a:xfrm>
          <a:prstGeom prst="rect">
            <a:avLst/>
          </a:prstGeom>
        </p:spPr>
        <p:txBody>
          <a:bodyPr vert="horz" wrap="square" lIns="0" tIns="15240" rIns="0" bIns="0" rtlCol="0" anchor="t" anchorCtr="0">
            <a:noAutofit/>
          </a:bodyPr>
          <a:lstStyle/>
          <a:p>
            <a:pPr>
              <a:lnSpc>
                <a:spcPts val="4720"/>
              </a:lnSpc>
              <a:tabLst>
                <a:tab pos="425958" algn="l"/>
                <a:tab pos="426720" algn="l"/>
              </a:tabLst>
            </a:pPr>
            <a:r>
              <a:rPr lang="en-US" altLang="zh-CN" sz="3200" b="1" dirty="0">
                <a:solidFill>
                  <a:srgbClr val="0070C0"/>
                </a:solidFill>
                <a:latin typeface="微软雅黑" panose="020B0503020204020204" pitchFamily="34" charset="-122"/>
                <a:ea typeface="微软雅黑" panose="020B0503020204020204" pitchFamily="34" charset="-122"/>
              </a:rPr>
              <a:t>11.1 </a:t>
            </a:r>
            <a:r>
              <a:rPr lang="zh-CN" altLang="en-US" sz="3200" b="1" dirty="0">
                <a:solidFill>
                  <a:srgbClr val="0070C0"/>
                </a:solidFill>
                <a:latin typeface="微软雅黑" panose="020B0503020204020204" pitchFamily="34" charset="-122"/>
                <a:ea typeface="微软雅黑" panose="020B0503020204020204" pitchFamily="34" charset="-122"/>
              </a:rPr>
              <a:t>概述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11.2 </a:t>
            </a:r>
            <a:r>
              <a:rPr lang="zh-CN" altLang="en-US" sz="3200" dirty="0">
                <a:solidFill>
                  <a:srgbClr val="0070C0"/>
                </a:solidFill>
                <a:latin typeface="微软雅黑" panose="020B0503020204020204" pitchFamily="34" charset="-122"/>
                <a:ea typeface="微软雅黑" panose="020B0503020204020204" pitchFamily="34" charset="-122"/>
              </a:rPr>
              <a:t>涌现现象</a:t>
            </a:r>
            <a:b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br>
            <a: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t>11.3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大语言模型中的涌现</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11.3.1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大语言模型中涌现的定义</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11.3.2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大语言模型的涌现能力</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11.3.3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大语言模型涌现能力的来源</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11.4</a:t>
            </a:r>
            <a:r>
              <a:rPr lang="zh-CN" altLang="en-US" sz="3200" dirty="0">
                <a:solidFill>
                  <a:srgbClr val="0070C0"/>
                </a:solidFill>
                <a:latin typeface="微软雅黑" panose="020B0503020204020204" pitchFamily="34" charset="-122"/>
                <a:ea typeface="微软雅黑" panose="020B0503020204020204" pitchFamily="34" charset="-122"/>
              </a:rPr>
              <a:t> 缩放法则</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11.5 </a:t>
            </a:r>
            <a:r>
              <a:rPr lang="zh-CN" altLang="en-US" sz="3200" dirty="0">
                <a:solidFill>
                  <a:srgbClr val="0070C0"/>
                </a:solidFill>
                <a:latin typeface="微软雅黑" panose="020B0503020204020204" pitchFamily="34" charset="-122"/>
                <a:ea typeface="微软雅黑" panose="020B0503020204020204" pitchFamily="34" charset="-122"/>
              </a:rPr>
              <a:t>大模型可解释性</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   </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4151879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ECCF33C-4697-F502-586C-1FBED3319E96}"/>
              </a:ext>
            </a:extLst>
          </p:cNvPr>
          <p:cNvSpPr txBox="1"/>
          <p:nvPr/>
        </p:nvSpPr>
        <p:spPr>
          <a:xfrm>
            <a:off x="11125200" y="6414802"/>
            <a:ext cx="292068" cy="424732"/>
          </a:xfrm>
          <a:prstGeom prst="rect">
            <a:avLst/>
          </a:prstGeom>
          <a:noFill/>
        </p:spPr>
        <p:txBody>
          <a:bodyPr wrap="none" rtlCol="0">
            <a:spAutoFit/>
          </a:bodyPr>
          <a:lstStyle/>
          <a:p>
            <a:r>
              <a:rPr lang="en-US" altLang="zh-CN" sz="2160" dirty="0"/>
              <a:t>*</a:t>
            </a:r>
            <a:endParaRPr lang="zh-CN" altLang="en-US" sz="2160" dirty="0"/>
          </a:p>
        </p:txBody>
      </p:sp>
      <p:sp>
        <p:nvSpPr>
          <p:cNvPr id="4" name="标题 3">
            <a:extLst>
              <a:ext uri="{FF2B5EF4-FFF2-40B4-BE49-F238E27FC236}">
                <a16:creationId xmlns:a16="http://schemas.microsoft.com/office/drawing/2014/main" id="{AEC93584-50EF-284D-AAFF-3AF03228D872}"/>
              </a:ext>
            </a:extLst>
          </p:cNvPr>
          <p:cNvSpPr>
            <a:spLocks noGrp="1"/>
          </p:cNvSpPr>
          <p:nvPr>
            <p:ph type="title"/>
          </p:nvPr>
        </p:nvSpPr>
        <p:spPr/>
        <p:txBody>
          <a:bodyPr/>
          <a:lstStyle/>
          <a:p>
            <a:r>
              <a:rPr lang="en-US" altLang="zh-CN" dirty="0"/>
              <a:t>11.3</a:t>
            </a:r>
            <a:r>
              <a:rPr lang="zh-CN" altLang="en-US" dirty="0"/>
              <a:t> 大语言模型中的涌现</a:t>
            </a:r>
          </a:p>
        </p:txBody>
      </p:sp>
      <p:sp>
        <p:nvSpPr>
          <p:cNvPr id="20" name="文本框 19">
            <a:extLst>
              <a:ext uri="{FF2B5EF4-FFF2-40B4-BE49-F238E27FC236}">
                <a16:creationId xmlns:a16="http://schemas.microsoft.com/office/drawing/2014/main" id="{DF85BB04-B975-4B41-9931-E0B11EDE4AD1}"/>
              </a:ext>
            </a:extLst>
          </p:cNvPr>
          <p:cNvSpPr txBox="1"/>
          <p:nvPr/>
        </p:nvSpPr>
        <p:spPr>
          <a:xfrm>
            <a:off x="2866531" y="3897992"/>
            <a:ext cx="6097218" cy="461665"/>
          </a:xfrm>
          <a:prstGeom prst="rect">
            <a:avLst/>
          </a:prstGeom>
          <a:noFill/>
        </p:spPr>
        <p:txBody>
          <a:bodyPr wrap="square">
            <a:spAutoFit/>
          </a:bodyPr>
          <a:lstStyle/>
          <a:p>
            <a:pPr algn="ctr"/>
            <a:r>
              <a:rPr lang="zh-CN" altLang="en-US" sz="2400" b="1" dirty="0"/>
              <a:t>大语言模型中的涌现</a:t>
            </a:r>
          </a:p>
        </p:txBody>
      </p:sp>
      <p:grpSp>
        <p:nvGrpSpPr>
          <p:cNvPr id="26" name="组合 25">
            <a:extLst>
              <a:ext uri="{FF2B5EF4-FFF2-40B4-BE49-F238E27FC236}">
                <a16:creationId xmlns:a16="http://schemas.microsoft.com/office/drawing/2014/main" id="{4F51182F-7F66-4953-9E63-BC27F2F95CCD}"/>
              </a:ext>
            </a:extLst>
          </p:cNvPr>
          <p:cNvGrpSpPr/>
          <p:nvPr/>
        </p:nvGrpSpPr>
        <p:grpSpPr>
          <a:xfrm>
            <a:off x="2503177" y="1011750"/>
            <a:ext cx="6603796" cy="2520016"/>
            <a:chOff x="2509114" y="1077429"/>
            <a:chExt cx="7110374" cy="2875876"/>
          </a:xfrm>
        </p:grpSpPr>
        <p:grpSp>
          <p:nvGrpSpPr>
            <p:cNvPr id="17" name="组合 16">
              <a:extLst>
                <a:ext uri="{FF2B5EF4-FFF2-40B4-BE49-F238E27FC236}">
                  <a16:creationId xmlns:a16="http://schemas.microsoft.com/office/drawing/2014/main" id="{F323763B-9D3E-4998-BE2D-FB6A4B95DADD}"/>
                </a:ext>
              </a:extLst>
            </p:cNvPr>
            <p:cNvGrpSpPr/>
            <p:nvPr/>
          </p:nvGrpSpPr>
          <p:grpSpPr>
            <a:xfrm>
              <a:off x="2636679" y="1173945"/>
              <a:ext cx="6847789" cy="2779360"/>
              <a:chOff x="2293430" y="841272"/>
              <a:chExt cx="6847789" cy="2779360"/>
            </a:xfrm>
          </p:grpSpPr>
          <p:pic>
            <p:nvPicPr>
              <p:cNvPr id="5" name="图片 4">
                <a:extLst>
                  <a:ext uri="{FF2B5EF4-FFF2-40B4-BE49-F238E27FC236}">
                    <a16:creationId xmlns:a16="http://schemas.microsoft.com/office/drawing/2014/main" id="{98708BAB-F878-4DCE-9C3A-17A7649C6627}"/>
                  </a:ext>
                </a:extLst>
              </p:cNvPr>
              <p:cNvPicPr>
                <a:picLocks noChangeAspect="1"/>
              </p:cNvPicPr>
              <p:nvPr/>
            </p:nvPicPr>
            <p:blipFill>
              <a:blip r:embed="rId3"/>
              <a:stretch>
                <a:fillRect/>
              </a:stretch>
            </p:blipFill>
            <p:spPr>
              <a:xfrm>
                <a:off x="2316441" y="1438621"/>
                <a:ext cx="734342" cy="731243"/>
              </a:xfrm>
              <a:prstGeom prst="rect">
                <a:avLst/>
              </a:prstGeom>
              <a:ln>
                <a:noFill/>
              </a:ln>
              <a:effectLst>
                <a:softEdge rad="112500"/>
              </a:effectLst>
            </p:spPr>
          </p:pic>
          <p:pic>
            <p:nvPicPr>
              <p:cNvPr id="6" name="图片 5">
                <a:extLst>
                  <a:ext uri="{FF2B5EF4-FFF2-40B4-BE49-F238E27FC236}">
                    <a16:creationId xmlns:a16="http://schemas.microsoft.com/office/drawing/2014/main" id="{EE4A8B29-07E0-4259-9B14-5E98F57011D3}"/>
                  </a:ext>
                </a:extLst>
              </p:cNvPr>
              <p:cNvPicPr>
                <a:picLocks noChangeAspect="1"/>
              </p:cNvPicPr>
              <p:nvPr/>
            </p:nvPicPr>
            <p:blipFill>
              <a:blip r:embed="rId4"/>
              <a:stretch>
                <a:fillRect/>
              </a:stretch>
            </p:blipFill>
            <p:spPr>
              <a:xfrm>
                <a:off x="7260394" y="841272"/>
                <a:ext cx="1880825" cy="2371475"/>
              </a:xfrm>
              <a:prstGeom prst="rect">
                <a:avLst/>
              </a:prstGeom>
              <a:ln>
                <a:noFill/>
              </a:ln>
              <a:effectLst>
                <a:softEdge rad="112500"/>
              </a:effectLst>
            </p:spPr>
          </p:pic>
          <p:sp>
            <p:nvSpPr>
              <p:cNvPr id="7" name="箭头: 右 5">
                <a:extLst>
                  <a:ext uri="{FF2B5EF4-FFF2-40B4-BE49-F238E27FC236}">
                    <a16:creationId xmlns:a16="http://schemas.microsoft.com/office/drawing/2014/main" id="{9E319797-9CE5-4FF5-94AD-7B59558D6173}"/>
                  </a:ext>
                </a:extLst>
              </p:cNvPr>
              <p:cNvSpPr/>
              <p:nvPr/>
            </p:nvSpPr>
            <p:spPr>
              <a:xfrm>
                <a:off x="3486413" y="1804804"/>
                <a:ext cx="3471489" cy="222206"/>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 name="文本框 7">
                <a:extLst>
                  <a:ext uri="{FF2B5EF4-FFF2-40B4-BE49-F238E27FC236}">
                    <a16:creationId xmlns:a16="http://schemas.microsoft.com/office/drawing/2014/main" id="{BBAFB76B-1D23-49C5-A4C9-0F8E4DAD4BEA}"/>
                  </a:ext>
                </a:extLst>
              </p:cNvPr>
              <p:cNvSpPr txBox="1"/>
              <p:nvPr/>
            </p:nvSpPr>
            <p:spPr>
              <a:xfrm>
                <a:off x="2293430" y="2241902"/>
                <a:ext cx="891323"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细胞</a:t>
                </a:r>
              </a:p>
            </p:txBody>
          </p:sp>
          <p:sp>
            <p:nvSpPr>
              <p:cNvPr id="9" name="文本框 8">
                <a:extLst>
                  <a:ext uri="{FF2B5EF4-FFF2-40B4-BE49-F238E27FC236}">
                    <a16:creationId xmlns:a16="http://schemas.microsoft.com/office/drawing/2014/main" id="{AE5A1D55-4CBE-449A-AD6E-2D15A08D0AAB}"/>
                  </a:ext>
                </a:extLst>
              </p:cNvPr>
              <p:cNvSpPr txBox="1"/>
              <p:nvPr/>
            </p:nvSpPr>
            <p:spPr>
              <a:xfrm>
                <a:off x="8062024" y="3220522"/>
                <a:ext cx="775716"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器官</a:t>
                </a:r>
              </a:p>
            </p:txBody>
          </p:sp>
          <p:sp>
            <p:nvSpPr>
              <p:cNvPr id="11" name="文本框 10">
                <a:extLst>
                  <a:ext uri="{FF2B5EF4-FFF2-40B4-BE49-F238E27FC236}">
                    <a16:creationId xmlns:a16="http://schemas.microsoft.com/office/drawing/2014/main" id="{9BE718C3-4D55-4B47-A8E2-C05CE8CD7F77}"/>
                  </a:ext>
                </a:extLst>
              </p:cNvPr>
              <p:cNvSpPr txBox="1"/>
              <p:nvPr/>
            </p:nvSpPr>
            <p:spPr>
              <a:xfrm>
                <a:off x="3538883" y="1404132"/>
                <a:ext cx="3602573" cy="456611"/>
              </a:xfrm>
              <a:prstGeom prst="rect">
                <a:avLst/>
              </a:prstGeom>
              <a:noFill/>
            </p:spPr>
            <p:txBody>
              <a:bodyPr wrap="square">
                <a:spAutoFit/>
              </a:bodyPr>
              <a:lstStyle/>
              <a:p>
                <a:r>
                  <a:rPr lang="zh-CN" altLang="en-US" sz="2000" dirty="0"/>
                  <a:t>基因表达和化学信号的互动</a:t>
                </a:r>
              </a:p>
            </p:txBody>
          </p:sp>
        </p:grpSp>
        <p:sp>
          <p:nvSpPr>
            <p:cNvPr id="25" name="矩形 24">
              <a:extLst>
                <a:ext uri="{FF2B5EF4-FFF2-40B4-BE49-F238E27FC236}">
                  <a16:creationId xmlns:a16="http://schemas.microsoft.com/office/drawing/2014/main" id="{02CED03F-AA75-4387-8D7C-0795BB9169D7}"/>
                </a:ext>
              </a:extLst>
            </p:cNvPr>
            <p:cNvSpPr/>
            <p:nvPr/>
          </p:nvSpPr>
          <p:spPr>
            <a:xfrm>
              <a:off x="2509114" y="1077429"/>
              <a:ext cx="7110374" cy="28758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56107A6D-5B89-4D68-870B-628C51602EAB}"/>
              </a:ext>
            </a:extLst>
          </p:cNvPr>
          <p:cNvGrpSpPr/>
          <p:nvPr/>
        </p:nvGrpSpPr>
        <p:grpSpPr>
          <a:xfrm>
            <a:off x="1042431" y="4359657"/>
            <a:ext cx="10295516" cy="2116679"/>
            <a:chOff x="1261887" y="4494917"/>
            <a:chExt cx="10295516" cy="2116679"/>
          </a:xfrm>
        </p:grpSpPr>
        <p:grpSp>
          <p:nvGrpSpPr>
            <p:cNvPr id="24" name="组合 23">
              <a:extLst>
                <a:ext uri="{FF2B5EF4-FFF2-40B4-BE49-F238E27FC236}">
                  <a16:creationId xmlns:a16="http://schemas.microsoft.com/office/drawing/2014/main" id="{00F416D6-01CD-4AA6-A267-F9010F57DC00}"/>
                </a:ext>
              </a:extLst>
            </p:cNvPr>
            <p:cNvGrpSpPr/>
            <p:nvPr/>
          </p:nvGrpSpPr>
          <p:grpSpPr>
            <a:xfrm>
              <a:off x="1261887" y="4494917"/>
              <a:ext cx="10295516" cy="2116679"/>
              <a:chOff x="1381372" y="3810990"/>
              <a:chExt cx="10295516" cy="2116679"/>
            </a:xfrm>
          </p:grpSpPr>
          <p:pic>
            <p:nvPicPr>
              <p:cNvPr id="13" name="图片 12">
                <a:extLst>
                  <a:ext uri="{FF2B5EF4-FFF2-40B4-BE49-F238E27FC236}">
                    <a16:creationId xmlns:a16="http://schemas.microsoft.com/office/drawing/2014/main" id="{51CD4D13-1F2A-46A2-BAC3-435E3BB73C32}"/>
                  </a:ext>
                </a:extLst>
              </p:cNvPr>
              <p:cNvPicPr>
                <a:picLocks noChangeAspect="1"/>
              </p:cNvPicPr>
              <p:nvPr/>
            </p:nvPicPr>
            <p:blipFill>
              <a:blip r:embed="rId5"/>
              <a:stretch>
                <a:fillRect/>
              </a:stretch>
            </p:blipFill>
            <p:spPr>
              <a:xfrm>
                <a:off x="1528069" y="4121276"/>
                <a:ext cx="1576744" cy="1100054"/>
              </a:xfrm>
              <a:prstGeom prst="rect">
                <a:avLst/>
              </a:prstGeom>
            </p:spPr>
          </p:pic>
          <p:sp>
            <p:nvSpPr>
              <p:cNvPr id="15" name="文本框 14">
                <a:extLst>
                  <a:ext uri="{FF2B5EF4-FFF2-40B4-BE49-F238E27FC236}">
                    <a16:creationId xmlns:a16="http://schemas.microsoft.com/office/drawing/2014/main" id="{801A127D-6691-4442-B920-249997B859AF}"/>
                  </a:ext>
                </a:extLst>
              </p:cNvPr>
              <p:cNvSpPr txBox="1"/>
              <p:nvPr/>
            </p:nvSpPr>
            <p:spPr>
              <a:xfrm>
                <a:off x="3399203" y="4318571"/>
                <a:ext cx="3645907" cy="400110"/>
              </a:xfrm>
              <a:prstGeom prst="rect">
                <a:avLst/>
              </a:prstGeom>
              <a:noFill/>
            </p:spPr>
            <p:txBody>
              <a:bodyPr wrap="square">
                <a:spAutoFit/>
              </a:bodyPr>
              <a:lstStyle/>
              <a:p>
                <a:r>
                  <a:rPr lang="zh-CN" altLang="en-US" sz="2000" dirty="0"/>
                  <a:t>层次化表示和自注意力机制</a:t>
                </a:r>
              </a:p>
            </p:txBody>
          </p:sp>
          <p:sp>
            <p:nvSpPr>
              <p:cNvPr id="16" name="箭头: 右 5">
                <a:extLst>
                  <a:ext uri="{FF2B5EF4-FFF2-40B4-BE49-F238E27FC236}">
                    <a16:creationId xmlns:a16="http://schemas.microsoft.com/office/drawing/2014/main" id="{4E687A26-2A5A-48E4-B28D-5321C8863977}"/>
                  </a:ext>
                </a:extLst>
              </p:cNvPr>
              <p:cNvSpPr/>
              <p:nvPr/>
            </p:nvSpPr>
            <p:spPr>
              <a:xfrm>
                <a:off x="3399203" y="4741394"/>
                <a:ext cx="3471489" cy="243347"/>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pic>
            <p:nvPicPr>
              <p:cNvPr id="18" name="图片 17">
                <a:extLst>
                  <a:ext uri="{FF2B5EF4-FFF2-40B4-BE49-F238E27FC236}">
                    <a16:creationId xmlns:a16="http://schemas.microsoft.com/office/drawing/2014/main" id="{87143836-F768-4129-890E-56A97061DE77}"/>
                  </a:ext>
                </a:extLst>
              </p:cNvPr>
              <p:cNvPicPr>
                <a:picLocks noChangeAspect="1"/>
              </p:cNvPicPr>
              <p:nvPr/>
            </p:nvPicPr>
            <p:blipFill rotWithShape="1">
              <a:blip r:embed="rId6"/>
              <a:srcRect l="8855" t="20069" r="6432" b="20412"/>
              <a:stretch/>
            </p:blipFill>
            <p:spPr>
              <a:xfrm>
                <a:off x="7045110" y="3810990"/>
                <a:ext cx="4545856" cy="1796597"/>
              </a:xfrm>
              <a:prstGeom prst="rect">
                <a:avLst/>
              </a:prstGeom>
            </p:spPr>
          </p:pic>
          <p:sp>
            <p:nvSpPr>
              <p:cNvPr id="21" name="文本框 20">
                <a:extLst>
                  <a:ext uri="{FF2B5EF4-FFF2-40B4-BE49-F238E27FC236}">
                    <a16:creationId xmlns:a16="http://schemas.microsoft.com/office/drawing/2014/main" id="{82D4935B-B431-475B-80F1-67BB55F17C1F}"/>
                  </a:ext>
                </a:extLst>
              </p:cNvPr>
              <p:cNvSpPr txBox="1"/>
              <p:nvPr/>
            </p:nvSpPr>
            <p:spPr>
              <a:xfrm>
                <a:off x="1381372" y="5300680"/>
                <a:ext cx="1870138" cy="400110"/>
              </a:xfrm>
              <a:prstGeom prst="rect">
                <a:avLst/>
              </a:prstGeom>
              <a:noFill/>
            </p:spPr>
            <p:txBody>
              <a:bodyPr wrap="square" rtlCol="0">
                <a:spAutoFit/>
              </a:bodyPr>
              <a:lstStyle/>
              <a:p>
                <a:r>
                  <a:rPr lang="zh-CN" altLang="en-US" sz="2000" dirty="0"/>
                  <a:t>神经计算单元</a:t>
                </a:r>
                <a:endParaRPr lang="zh-CN" altLang="en-US" sz="2000"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96A281E1-72AE-45AC-B625-3B1D7BE5384C}"/>
                  </a:ext>
                </a:extLst>
              </p:cNvPr>
              <p:cNvSpPr txBox="1"/>
              <p:nvPr/>
            </p:nvSpPr>
            <p:spPr>
              <a:xfrm>
                <a:off x="7856526" y="5558337"/>
                <a:ext cx="3820362" cy="369332"/>
              </a:xfrm>
              <a:prstGeom prst="rect">
                <a:avLst/>
              </a:prstGeom>
              <a:noFill/>
            </p:spPr>
            <p:txBody>
              <a:bodyPr wrap="square">
                <a:spAutoFit/>
              </a:bodyPr>
              <a:lstStyle/>
              <a:p>
                <a:r>
                  <a:rPr lang="zh-CN" altLang="en-US" dirty="0"/>
                  <a:t>复杂的语言理解和生成能力</a:t>
                </a:r>
              </a:p>
            </p:txBody>
          </p:sp>
        </p:grpSp>
        <p:sp>
          <p:nvSpPr>
            <p:cNvPr id="28" name="矩形 27">
              <a:extLst>
                <a:ext uri="{FF2B5EF4-FFF2-40B4-BE49-F238E27FC236}">
                  <a16:creationId xmlns:a16="http://schemas.microsoft.com/office/drawing/2014/main" id="{155F6222-A801-4882-993A-98F0084BC884}"/>
                </a:ext>
              </a:extLst>
            </p:cNvPr>
            <p:cNvSpPr/>
            <p:nvPr/>
          </p:nvSpPr>
          <p:spPr>
            <a:xfrm>
              <a:off x="1261887" y="4554681"/>
              <a:ext cx="10017032" cy="20297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037779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E1156F-3E16-F242-921B-293FC4CE91F4}"/>
              </a:ext>
            </a:extLst>
          </p:cNvPr>
          <p:cNvSpPr>
            <a:spLocks noGrp="1"/>
          </p:cNvSpPr>
          <p:nvPr>
            <p:ph type="title"/>
          </p:nvPr>
        </p:nvSpPr>
        <p:spPr/>
        <p:txBody>
          <a:bodyPr/>
          <a:lstStyle/>
          <a:p>
            <a:r>
              <a:rPr lang="en-US" altLang="zh-CN" dirty="0"/>
              <a:t>11.3.1 </a:t>
            </a:r>
            <a:r>
              <a:rPr lang="zh-CN" altLang="en-US" dirty="0"/>
              <a:t>大语言模型中涌现的定义</a:t>
            </a:r>
          </a:p>
        </p:txBody>
      </p:sp>
      <p:sp>
        <p:nvSpPr>
          <p:cNvPr id="7" name="文本框 6">
            <a:extLst>
              <a:ext uri="{FF2B5EF4-FFF2-40B4-BE49-F238E27FC236}">
                <a16:creationId xmlns:a16="http://schemas.microsoft.com/office/drawing/2014/main" id="{9CC64F35-64EB-44CE-863B-1866289BB818}"/>
              </a:ext>
            </a:extLst>
          </p:cNvPr>
          <p:cNvSpPr txBox="1"/>
          <p:nvPr/>
        </p:nvSpPr>
        <p:spPr>
          <a:xfrm>
            <a:off x="1079040" y="1157630"/>
            <a:ext cx="9784080" cy="535531"/>
          </a:xfrm>
          <a:prstGeom prst="rect">
            <a:avLst/>
          </a:prstGeom>
          <a:noFill/>
        </p:spPr>
        <p:txBody>
          <a:bodyPr wrap="square" rtlCol="0" anchor="t">
            <a:spAutoFit/>
          </a:bodyPr>
          <a:lstStyle/>
          <a:p>
            <a:pPr indent="548640" algn="just"/>
            <a:r>
              <a:rPr lang="zh-CN" altLang="en-US" sz="2880" dirty="0">
                <a:latin typeface="微软雅黑" panose="020B0503020204020204" pitchFamily="34" charset="-122"/>
                <a:ea typeface="微软雅黑" panose="020B0503020204020204" pitchFamily="34" charset="-122"/>
              </a:rPr>
              <a:t>在自然语言处理领域，涌现能力的</a:t>
            </a:r>
            <a:r>
              <a:rPr lang="zh-CN" altLang="en-US" sz="2880" b="1" dirty="0">
                <a:solidFill>
                  <a:srgbClr val="FF0000"/>
                </a:solidFill>
                <a:latin typeface="微软雅黑" panose="020B0503020204020204" pitchFamily="34" charset="-122"/>
                <a:ea typeface="微软雅黑" panose="020B0503020204020204" pitchFamily="34" charset="-122"/>
              </a:rPr>
              <a:t>狭义定义</a:t>
            </a:r>
            <a:r>
              <a:rPr lang="zh-CN" altLang="en-US" sz="2880" b="1" dirty="0">
                <a:latin typeface="微软雅黑" panose="020B0503020204020204" pitchFamily="34" charset="-122"/>
                <a:ea typeface="微软雅黑" panose="020B0503020204020204" pitchFamily="34" charset="-122"/>
              </a:rPr>
              <a:t>：</a:t>
            </a:r>
            <a:endParaRPr lang="en-US" altLang="zh-CN" sz="288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5F59406B-6FC1-4238-885D-E9F0014917CB}"/>
              </a:ext>
            </a:extLst>
          </p:cNvPr>
          <p:cNvSpPr txBox="1"/>
          <p:nvPr/>
        </p:nvSpPr>
        <p:spPr>
          <a:xfrm>
            <a:off x="904341" y="1785433"/>
            <a:ext cx="10383317" cy="1717393"/>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nchor="t">
            <a:spAutoFit/>
          </a:bodyPr>
          <a:lstStyle/>
          <a:p>
            <a:pPr indent="548640" algn="just"/>
            <a:r>
              <a:rPr lang="en-US" altLang="zh-CN" sz="2880" dirty="0">
                <a:latin typeface="Times New Roman" panose="02020603050405020304" pitchFamily="18" charset="0"/>
                <a:ea typeface="微软雅黑" panose="020B0503020204020204" pitchFamily="34" charset="-122"/>
                <a:cs typeface="Times New Roman" panose="02020603050405020304" pitchFamily="18" charset="0"/>
              </a:rPr>
              <a:t>An ability is emergent if it is not present in smaller models but is present in larger models.</a:t>
            </a:r>
            <a:endParaRPr lang="en-US" altLang="zh-CN" sz="2880" b="1" dirty="0">
              <a:latin typeface="微软雅黑" panose="020B0503020204020204" pitchFamily="34" charset="-122"/>
              <a:ea typeface="微软雅黑" panose="020B0503020204020204" pitchFamily="34" charset="-122"/>
            </a:endParaRPr>
          </a:p>
          <a:p>
            <a:pPr indent="548640" algn="just"/>
            <a:r>
              <a:rPr lang="zh-CN" altLang="en-US" sz="2400" b="1" dirty="0">
                <a:latin typeface="+mj-ea"/>
                <a:ea typeface="+mj-ea"/>
              </a:rPr>
              <a:t>如果一个能力在较小的模型中不存在但在较大的语言模型中存在，则该能力即为“涌现能力”。</a:t>
            </a:r>
            <a:endParaRPr lang="en-US" altLang="zh-CN" sz="2400" b="1" dirty="0">
              <a:latin typeface="+mj-ea"/>
              <a:ea typeface="+mj-ea"/>
            </a:endParaRPr>
          </a:p>
        </p:txBody>
      </p:sp>
      <p:grpSp>
        <p:nvGrpSpPr>
          <p:cNvPr id="10" name="组合 9">
            <a:extLst>
              <a:ext uri="{FF2B5EF4-FFF2-40B4-BE49-F238E27FC236}">
                <a16:creationId xmlns:a16="http://schemas.microsoft.com/office/drawing/2014/main" id="{DFA0F4FB-3FB9-4B08-BD23-E78CBF4EBD14}"/>
              </a:ext>
            </a:extLst>
          </p:cNvPr>
          <p:cNvGrpSpPr/>
          <p:nvPr/>
        </p:nvGrpSpPr>
        <p:grpSpPr>
          <a:xfrm>
            <a:off x="702183" y="4158231"/>
            <a:ext cx="10787633" cy="2395288"/>
            <a:chOff x="1204395" y="4525411"/>
            <a:chExt cx="4320000" cy="2036730"/>
          </a:xfrm>
        </p:grpSpPr>
        <p:sp>
          <p:nvSpPr>
            <p:cNvPr id="11" name="矩形 10">
              <a:extLst>
                <a:ext uri="{FF2B5EF4-FFF2-40B4-BE49-F238E27FC236}">
                  <a16:creationId xmlns:a16="http://schemas.microsoft.com/office/drawing/2014/main" id="{D79D2334-BB23-43C8-9CFD-6EB22BC65C3C}"/>
                </a:ext>
              </a:extLst>
            </p:cNvPr>
            <p:cNvSpPr/>
            <p:nvPr/>
          </p:nvSpPr>
          <p:spPr>
            <a:xfrm>
              <a:off x="1204395" y="4525411"/>
              <a:ext cx="4320000" cy="203672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2" name="文本框 11">
              <a:extLst>
                <a:ext uri="{FF2B5EF4-FFF2-40B4-BE49-F238E27FC236}">
                  <a16:creationId xmlns:a16="http://schemas.microsoft.com/office/drawing/2014/main" id="{DBA2465E-F358-4910-9A12-D2C51444299C}"/>
                </a:ext>
              </a:extLst>
            </p:cNvPr>
            <p:cNvSpPr txBox="1"/>
            <p:nvPr/>
          </p:nvSpPr>
          <p:spPr>
            <a:xfrm>
              <a:off x="1271247" y="4599358"/>
              <a:ext cx="4253148" cy="1962783"/>
            </a:xfrm>
            <a:prstGeom prst="rect">
              <a:avLst/>
            </a:prstGeom>
            <a:noFill/>
          </p:spPr>
          <p:txBody>
            <a:bodyPr wrap="square" rtlCol="0">
              <a:spAutoFit/>
            </a:bodyPr>
            <a:lstStyle/>
            <a:p>
              <a:pPr marL="0" lvl="1" algn="ctr"/>
              <a:r>
                <a:rPr lang="zh-CN" altLang="en-US" sz="2400" b="1" dirty="0"/>
                <a:t>涌现通常具备如下特征</a:t>
              </a:r>
            </a:p>
            <a:p>
              <a:pPr marL="0" lvl="1"/>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1</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）小模型在某些下游任务中具备</a:t>
              </a:r>
              <a:r>
                <a:rPr lang="zh-CN" altLang="en-US" sz="2400" b="1" dirty="0">
                  <a:solidFill>
                    <a:srgbClr val="0070C0"/>
                  </a:solidFill>
                  <a:latin typeface="Times New Roman" panose="02020603050405020304" pitchFamily="18" charset="0"/>
                  <a:ea typeface="仿宋" panose="02010609060101010101" pitchFamily="49" charset="-122"/>
                  <a:cs typeface="Times New Roman" panose="02020603050405020304" pitchFamily="18" charset="0"/>
                </a:rPr>
                <a:t>随机性能</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，到达临界规模时才具备涌现能力，且涌现能力似乎是</a:t>
              </a:r>
              <a:r>
                <a:rPr lang="zh-CN" altLang="en-US" sz="2400" b="1" dirty="0">
                  <a:solidFill>
                    <a:srgbClr val="0070C0"/>
                  </a:solidFill>
                  <a:latin typeface="Times New Roman" panose="02020603050405020304" pitchFamily="18" charset="0"/>
                  <a:ea typeface="仿宋" panose="02010609060101010101" pitchFamily="49" charset="-122"/>
                  <a:cs typeface="Times New Roman" panose="02020603050405020304" pitchFamily="18" charset="0"/>
                </a:rPr>
                <a:t>瞬间出现</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的。</a:t>
              </a:r>
            </a:p>
            <a:p>
              <a:pPr marL="0" lvl="1"/>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2</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）涌现能力</a:t>
              </a:r>
              <a:r>
                <a:rPr lang="zh-CN" altLang="en-US" sz="2400" b="1" dirty="0">
                  <a:solidFill>
                    <a:srgbClr val="0070C0"/>
                  </a:solidFill>
                  <a:latin typeface="Times New Roman" panose="02020603050405020304" pitchFamily="18" charset="0"/>
                  <a:ea typeface="仿宋" panose="02010609060101010101" pitchFamily="49" charset="-122"/>
                  <a:cs typeface="Times New Roman" panose="02020603050405020304" pitchFamily="18" charset="0"/>
                </a:rPr>
                <a:t>无法</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简单地</a:t>
              </a:r>
              <a:r>
                <a:rPr lang="zh-CN" altLang="en-US" sz="2400" b="1" dirty="0">
                  <a:solidFill>
                    <a:srgbClr val="0070C0"/>
                  </a:solidFill>
                  <a:latin typeface="Times New Roman" panose="02020603050405020304" pitchFamily="18" charset="0"/>
                  <a:ea typeface="仿宋" panose="02010609060101010101" pitchFamily="49" charset="-122"/>
                  <a:cs typeface="Times New Roman" panose="02020603050405020304" pitchFamily="18" charset="0"/>
                </a:rPr>
                <a:t>通过推断较小模型</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的性能来预测大模型的性能。</a:t>
              </a:r>
            </a:p>
            <a:p>
              <a:pPr marL="0" lvl="1"/>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3</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）涌现能力产生时的</a:t>
              </a:r>
              <a:r>
                <a:rPr lang="zh-CN" altLang="en-US" sz="2400" b="1" dirty="0">
                  <a:solidFill>
                    <a:srgbClr val="0070C0"/>
                  </a:solidFill>
                  <a:latin typeface="Times New Roman" panose="02020603050405020304" pitchFamily="18" charset="0"/>
                  <a:ea typeface="仿宋" panose="02010609060101010101" pitchFamily="49" charset="-122"/>
                  <a:cs typeface="Times New Roman" panose="02020603050405020304" pitchFamily="18" charset="0"/>
                </a:rPr>
                <a:t>临界阈值无法确定</a:t>
              </a:r>
              <a:r>
                <a:rPr lang="zh-CN" altLang="en-US" sz="2400" dirty="0">
                  <a:latin typeface="Times New Roman" panose="02020603050405020304" pitchFamily="18" charset="0"/>
                  <a:ea typeface="仿宋" panose="02010609060101010101" pitchFamily="49" charset="-122"/>
                  <a:cs typeface="Times New Roman" panose="02020603050405020304" pitchFamily="18" charset="0"/>
                </a:rPr>
                <a:t>，甚至在不同的语言模型或数据集上存在极大差异。</a:t>
              </a:r>
              <a:endParaRPr lang="en-US" altLang="zh-CN" sz="2400" dirty="0">
                <a:latin typeface="Times New Roman" panose="02020603050405020304" pitchFamily="18" charset="0"/>
                <a:ea typeface="仿宋"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1062102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76B5935-54A3-6542-9566-D96BE4E175AE}"/>
              </a:ext>
            </a:extLst>
          </p:cNvPr>
          <p:cNvSpPr>
            <a:spLocks noGrp="1"/>
          </p:cNvSpPr>
          <p:nvPr>
            <p:ph type="title"/>
          </p:nvPr>
        </p:nvSpPr>
        <p:spPr/>
        <p:txBody>
          <a:bodyPr/>
          <a:lstStyle/>
          <a:p>
            <a:r>
              <a:rPr lang="en-US" altLang="zh-CN" dirty="0"/>
              <a:t>11.3.2 </a:t>
            </a:r>
            <a:r>
              <a:rPr lang="zh-CN" altLang="en-US" dirty="0"/>
              <a:t>大语言模型的涌现能力</a:t>
            </a:r>
          </a:p>
        </p:txBody>
      </p:sp>
      <p:sp>
        <p:nvSpPr>
          <p:cNvPr id="11" name="文本框 10">
            <a:extLst>
              <a:ext uri="{FF2B5EF4-FFF2-40B4-BE49-F238E27FC236}">
                <a16:creationId xmlns:a16="http://schemas.microsoft.com/office/drawing/2014/main" id="{3CBFA20C-DBB8-4505-953A-EAF1C7BFBEB8}"/>
              </a:ext>
            </a:extLst>
          </p:cNvPr>
          <p:cNvSpPr txBox="1"/>
          <p:nvPr/>
        </p:nvSpPr>
        <p:spPr>
          <a:xfrm>
            <a:off x="3363164" y="1059408"/>
            <a:ext cx="6097218" cy="461665"/>
          </a:xfrm>
          <a:prstGeom prst="rect">
            <a:avLst/>
          </a:prstGeom>
          <a:noFill/>
        </p:spPr>
        <p:txBody>
          <a:bodyPr wrap="square">
            <a:spAutoFit/>
          </a:bodyPr>
          <a:lstStyle/>
          <a:p>
            <a:r>
              <a:rPr lang="zh-CN" altLang="en-US" sz="2400" b="1" dirty="0"/>
              <a:t>大语言模型的一些典型涌现能力。</a:t>
            </a:r>
          </a:p>
        </p:txBody>
      </p:sp>
      <p:grpSp>
        <p:nvGrpSpPr>
          <p:cNvPr id="12" name="组合 11">
            <a:extLst>
              <a:ext uri="{FF2B5EF4-FFF2-40B4-BE49-F238E27FC236}">
                <a16:creationId xmlns:a16="http://schemas.microsoft.com/office/drawing/2014/main" id="{CB77B917-5435-4C45-8A32-CE325704C79C}"/>
              </a:ext>
            </a:extLst>
          </p:cNvPr>
          <p:cNvGrpSpPr/>
          <p:nvPr/>
        </p:nvGrpSpPr>
        <p:grpSpPr>
          <a:xfrm>
            <a:off x="322742" y="1648083"/>
            <a:ext cx="4696899" cy="1780917"/>
            <a:chOff x="1198536" y="4560649"/>
            <a:chExt cx="4320000" cy="1139920"/>
          </a:xfrm>
        </p:grpSpPr>
        <p:sp>
          <p:nvSpPr>
            <p:cNvPr id="13" name="矩形 12">
              <a:extLst>
                <a:ext uri="{FF2B5EF4-FFF2-40B4-BE49-F238E27FC236}">
                  <a16:creationId xmlns:a16="http://schemas.microsoft.com/office/drawing/2014/main" id="{420A6C4F-4E43-46A6-AAD8-0B44273B1BC2}"/>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4" name="文本框 13">
              <a:extLst>
                <a:ext uri="{FF2B5EF4-FFF2-40B4-BE49-F238E27FC236}">
                  <a16:creationId xmlns:a16="http://schemas.microsoft.com/office/drawing/2014/main" id="{C9D6D602-9AD6-4E04-AB5D-509A0AF65C82}"/>
                </a:ext>
              </a:extLst>
            </p:cNvPr>
            <p:cNvSpPr txBox="1"/>
            <p:nvPr/>
          </p:nvSpPr>
          <p:spPr>
            <a:xfrm>
              <a:off x="1364863" y="4599358"/>
              <a:ext cx="4085090" cy="1044100"/>
            </a:xfrm>
            <a:prstGeom prst="rect">
              <a:avLst/>
            </a:prstGeom>
            <a:noFill/>
          </p:spPr>
          <p:txBody>
            <a:bodyPr wrap="square" rtlCol="0">
              <a:spAutoFit/>
            </a:bodyPr>
            <a:lstStyle/>
            <a:p>
              <a:pPr marL="0" lvl="1" algn="ctr"/>
              <a:r>
                <a:rPr lang="zh-CN" altLang="en-US" sz="2000" b="1" dirty="0"/>
                <a:t>上下文学习</a:t>
              </a:r>
              <a:endParaRPr lang="en-US" altLang="zh-CN" sz="2000" b="1" dirty="0"/>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在不需要额外训练或梯度更新的情况下，模型仅通过输入的文本序列（包括自然语言指令和任务示例）就能为测试样本生成预期的输出。</a:t>
              </a:r>
            </a:p>
          </p:txBody>
        </p:sp>
      </p:grpSp>
      <p:grpSp>
        <p:nvGrpSpPr>
          <p:cNvPr id="15" name="组合 14">
            <a:extLst>
              <a:ext uri="{FF2B5EF4-FFF2-40B4-BE49-F238E27FC236}">
                <a16:creationId xmlns:a16="http://schemas.microsoft.com/office/drawing/2014/main" id="{E50820E4-A6A7-48DF-ACCC-D32931FACA02}"/>
              </a:ext>
            </a:extLst>
          </p:cNvPr>
          <p:cNvGrpSpPr/>
          <p:nvPr/>
        </p:nvGrpSpPr>
        <p:grpSpPr>
          <a:xfrm>
            <a:off x="6261465" y="1648081"/>
            <a:ext cx="4696899" cy="1780917"/>
            <a:chOff x="1198536" y="4560649"/>
            <a:chExt cx="4320000" cy="1139920"/>
          </a:xfrm>
        </p:grpSpPr>
        <p:sp>
          <p:nvSpPr>
            <p:cNvPr id="16" name="矩形 15">
              <a:extLst>
                <a:ext uri="{FF2B5EF4-FFF2-40B4-BE49-F238E27FC236}">
                  <a16:creationId xmlns:a16="http://schemas.microsoft.com/office/drawing/2014/main" id="{05AF922C-0001-40A4-81BE-0B87FD97D0E7}"/>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7" name="文本框 16">
              <a:extLst>
                <a:ext uri="{FF2B5EF4-FFF2-40B4-BE49-F238E27FC236}">
                  <a16:creationId xmlns:a16="http://schemas.microsoft.com/office/drawing/2014/main" id="{11375B44-99F1-4BCD-93AC-EE436D87D0E9}"/>
                </a:ext>
              </a:extLst>
            </p:cNvPr>
            <p:cNvSpPr txBox="1"/>
            <p:nvPr/>
          </p:nvSpPr>
          <p:spPr>
            <a:xfrm>
              <a:off x="1292153" y="4597505"/>
              <a:ext cx="4226382" cy="847100"/>
            </a:xfrm>
            <a:prstGeom prst="rect">
              <a:avLst/>
            </a:prstGeom>
            <a:noFill/>
          </p:spPr>
          <p:txBody>
            <a:bodyPr wrap="square" rtlCol="0">
              <a:spAutoFit/>
            </a:bodyPr>
            <a:lstStyle/>
            <a:p>
              <a:pPr marL="0" lvl="1" algn="ctr"/>
              <a:r>
                <a:rPr lang="zh-CN" altLang="en-US" sz="2000" b="1" dirty="0"/>
                <a:t>指令遵循</a:t>
              </a:r>
              <a:endParaRPr lang="en-US" altLang="zh-CN" sz="2000" dirty="0">
                <a:latin typeface="Times New Roman" panose="02020603050405020304" pitchFamily="18" charset="0"/>
                <a:ea typeface="仿宋" panose="02010609060101010101" pitchFamily="49" charset="-122"/>
                <a:cs typeface="Times New Roman" panose="02020603050405020304" pitchFamily="18" charset="0"/>
              </a:endParaRPr>
            </a:p>
            <a:p>
              <a:pPr marL="0" lvl="1"/>
              <a:endParaRPr lang="en-US" altLang="zh-CN" sz="2000" dirty="0">
                <a:latin typeface="Times New Roman" panose="02020603050405020304" pitchFamily="18" charset="0"/>
                <a:ea typeface="仿宋" panose="02010609060101010101" pitchFamily="49" charset="-122"/>
                <a:cs typeface="Times New Roman" panose="02020603050405020304" pitchFamily="18" charset="0"/>
              </a:endParaRPr>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大语言模型能够按照自然语言指令来执行对应的任务。</a:t>
              </a:r>
            </a:p>
          </p:txBody>
        </p:sp>
      </p:grpSp>
      <p:grpSp>
        <p:nvGrpSpPr>
          <p:cNvPr id="33" name="组合 32">
            <a:extLst>
              <a:ext uri="{FF2B5EF4-FFF2-40B4-BE49-F238E27FC236}">
                <a16:creationId xmlns:a16="http://schemas.microsoft.com/office/drawing/2014/main" id="{F941CFDC-7FB6-4A5B-88D3-6316F2A27274}"/>
              </a:ext>
            </a:extLst>
          </p:cNvPr>
          <p:cNvGrpSpPr/>
          <p:nvPr/>
        </p:nvGrpSpPr>
        <p:grpSpPr>
          <a:xfrm>
            <a:off x="357009" y="3724588"/>
            <a:ext cx="4628364" cy="2646878"/>
            <a:chOff x="748308" y="3702642"/>
            <a:chExt cx="3952037" cy="2646878"/>
          </a:xfrm>
        </p:grpSpPr>
        <p:sp>
          <p:nvSpPr>
            <p:cNvPr id="28" name="文本框 27">
              <a:extLst>
                <a:ext uri="{FF2B5EF4-FFF2-40B4-BE49-F238E27FC236}">
                  <a16:creationId xmlns:a16="http://schemas.microsoft.com/office/drawing/2014/main" id="{060E6462-CB73-4CD3-B393-A080140BDB74}"/>
                </a:ext>
              </a:extLst>
            </p:cNvPr>
            <p:cNvSpPr txBox="1"/>
            <p:nvPr/>
          </p:nvSpPr>
          <p:spPr>
            <a:xfrm>
              <a:off x="748308" y="3702642"/>
              <a:ext cx="3952037" cy="2308324"/>
            </a:xfrm>
            <a:prstGeom prst="rect">
              <a:avLst/>
            </a:prstGeom>
            <a:solidFill>
              <a:schemeClr val="bg2">
                <a:lumMod val="95000"/>
              </a:schemeClr>
            </a:solidFill>
          </p:spPr>
          <p:txBody>
            <a:bodyPr wrap="square">
              <a:spAutoFit/>
            </a:bodyPr>
            <a:lstStyle/>
            <a:p>
              <a:r>
                <a:rPr lang="zh-CN" altLang="en-US" sz="1800" b="1" dirty="0">
                  <a:latin typeface="+mn-ea"/>
                  <a:ea typeface="+mn-ea"/>
                </a:rPr>
                <a:t>输入：</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任务：根据上下文补全古诗。  </a:t>
              </a:r>
            </a:p>
            <a:p>
              <a:r>
                <a:rPr lang="zh-CN" altLang="en-US" dirty="0">
                  <a:latin typeface="仿宋" panose="02010609060101010101" pitchFamily="49" charset="-122"/>
                  <a:ea typeface="仿宋" panose="02010609060101010101" pitchFamily="49" charset="-122"/>
                </a:rPr>
                <a:t>示例：  </a:t>
              </a:r>
            </a:p>
            <a:p>
              <a:r>
                <a:rPr lang="zh-CN" altLang="en-US" dirty="0">
                  <a:latin typeface="仿宋" panose="02010609060101010101" pitchFamily="49" charset="-122"/>
                  <a:ea typeface="仿宋" panose="02010609060101010101" pitchFamily="49" charset="-122"/>
                </a:rPr>
                <a:t>上句：床前明月光  </a:t>
              </a:r>
            </a:p>
            <a:p>
              <a:r>
                <a:rPr lang="zh-CN" altLang="en-US" dirty="0">
                  <a:latin typeface="仿宋" panose="02010609060101010101" pitchFamily="49" charset="-122"/>
                  <a:ea typeface="仿宋" panose="02010609060101010101" pitchFamily="49" charset="-122"/>
                </a:rPr>
                <a:t>下句：疑是地上霜  </a:t>
              </a:r>
            </a:p>
            <a:p>
              <a:endParaRPr lang="zh-CN" altLang="en-US"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上句：春眠不觉晓  </a:t>
              </a:r>
            </a:p>
            <a:p>
              <a:r>
                <a:rPr lang="zh-CN" altLang="en-US" dirty="0">
                  <a:latin typeface="仿宋" panose="02010609060101010101" pitchFamily="49" charset="-122"/>
                  <a:ea typeface="仿宋" panose="02010609060101010101" pitchFamily="49" charset="-122"/>
                </a:rPr>
                <a:t>下句：</a:t>
              </a:r>
            </a:p>
          </p:txBody>
        </p:sp>
        <p:sp>
          <p:nvSpPr>
            <p:cNvPr id="30" name="文本框 29">
              <a:extLst>
                <a:ext uri="{FF2B5EF4-FFF2-40B4-BE49-F238E27FC236}">
                  <a16:creationId xmlns:a16="http://schemas.microsoft.com/office/drawing/2014/main" id="{1B4B7E6A-4201-4D8F-8895-E7EA1D9CC66B}"/>
                </a:ext>
              </a:extLst>
            </p:cNvPr>
            <p:cNvSpPr txBox="1"/>
            <p:nvPr/>
          </p:nvSpPr>
          <p:spPr>
            <a:xfrm>
              <a:off x="748308" y="5733967"/>
              <a:ext cx="3937671" cy="615553"/>
            </a:xfrm>
            <a:prstGeom prst="rect">
              <a:avLst/>
            </a:prstGeom>
            <a:solidFill>
              <a:schemeClr val="bg2">
                <a:lumMod val="95000"/>
              </a:schemeClr>
            </a:solidFill>
          </p:spPr>
          <p:txBody>
            <a:bodyPr wrap="square">
              <a:spAutoFit/>
            </a:bodyPr>
            <a:lstStyle>
              <a:defPPr>
                <a:defRPr lang="zh-CN"/>
              </a:defPPr>
              <a:lvl1pPr>
                <a:defRPr>
                  <a:latin typeface="仿宋" panose="02010609060101010101" pitchFamily="49" charset="-122"/>
                  <a:ea typeface="仿宋" panose="02010609060101010101" pitchFamily="49" charset="-122"/>
                </a:defRPr>
              </a:lvl1pPr>
            </a:lstStyle>
            <a:p>
              <a:r>
                <a:rPr lang="zh-CN" altLang="en-US" sz="1600" b="1" dirty="0">
                  <a:latin typeface="+mn-ea"/>
                  <a:ea typeface="+mn-ea"/>
                </a:rPr>
                <a:t>模型输出：</a:t>
              </a:r>
              <a:endParaRPr lang="en-US" altLang="zh-CN" sz="1600" b="1" dirty="0">
                <a:latin typeface="+mn-ea"/>
                <a:ea typeface="+mn-ea"/>
              </a:endParaRPr>
            </a:p>
            <a:p>
              <a:r>
                <a:rPr lang="zh-CN" altLang="en-US" dirty="0"/>
                <a:t>下句：处处闻啼鸟  </a:t>
              </a:r>
            </a:p>
          </p:txBody>
        </p:sp>
        <p:cxnSp>
          <p:nvCxnSpPr>
            <p:cNvPr id="32" name="直接连接符 31">
              <a:extLst>
                <a:ext uri="{FF2B5EF4-FFF2-40B4-BE49-F238E27FC236}">
                  <a16:creationId xmlns:a16="http://schemas.microsoft.com/office/drawing/2014/main" id="{D2917477-899B-4DF1-8EEA-58E90FB5A41A}"/>
                </a:ext>
              </a:extLst>
            </p:cNvPr>
            <p:cNvCxnSpPr/>
            <p:nvPr/>
          </p:nvCxnSpPr>
          <p:spPr>
            <a:xfrm>
              <a:off x="762673" y="5726652"/>
              <a:ext cx="3937671" cy="0"/>
            </a:xfrm>
            <a:prstGeom prst="line">
              <a:avLst/>
            </a:prstGeom>
          </p:spPr>
          <p:style>
            <a:lnRef idx="1">
              <a:schemeClr val="dk1"/>
            </a:lnRef>
            <a:fillRef idx="0">
              <a:schemeClr val="dk1"/>
            </a:fillRef>
            <a:effectRef idx="0">
              <a:schemeClr val="dk1"/>
            </a:effectRef>
            <a:fontRef idx="minor">
              <a:schemeClr val="tx1"/>
            </a:fontRef>
          </p:style>
        </p:cxnSp>
      </p:grpSp>
      <p:grpSp>
        <p:nvGrpSpPr>
          <p:cNvPr id="36" name="组合 35">
            <a:extLst>
              <a:ext uri="{FF2B5EF4-FFF2-40B4-BE49-F238E27FC236}">
                <a16:creationId xmlns:a16="http://schemas.microsoft.com/office/drawing/2014/main" id="{811422DC-82B4-4516-95AD-0B29791AD850}"/>
              </a:ext>
            </a:extLst>
          </p:cNvPr>
          <p:cNvGrpSpPr/>
          <p:nvPr/>
        </p:nvGrpSpPr>
        <p:grpSpPr>
          <a:xfrm>
            <a:off x="6261466" y="3828900"/>
            <a:ext cx="4696898" cy="1828151"/>
            <a:chOff x="748308" y="3702642"/>
            <a:chExt cx="3952037" cy="1828151"/>
          </a:xfrm>
        </p:grpSpPr>
        <p:sp>
          <p:nvSpPr>
            <p:cNvPr id="37" name="文本框 36">
              <a:extLst>
                <a:ext uri="{FF2B5EF4-FFF2-40B4-BE49-F238E27FC236}">
                  <a16:creationId xmlns:a16="http://schemas.microsoft.com/office/drawing/2014/main" id="{C62F8F02-00B5-4302-8FBE-16E0993ECF70}"/>
                </a:ext>
              </a:extLst>
            </p:cNvPr>
            <p:cNvSpPr txBox="1"/>
            <p:nvPr/>
          </p:nvSpPr>
          <p:spPr>
            <a:xfrm>
              <a:off x="748308" y="3702642"/>
              <a:ext cx="3952037" cy="923330"/>
            </a:xfrm>
            <a:prstGeom prst="rect">
              <a:avLst/>
            </a:prstGeom>
            <a:solidFill>
              <a:schemeClr val="bg2">
                <a:lumMod val="95000"/>
              </a:schemeClr>
            </a:solidFill>
          </p:spPr>
          <p:txBody>
            <a:bodyPr wrap="square">
              <a:spAutoFit/>
            </a:bodyPr>
            <a:lstStyle/>
            <a:p>
              <a:r>
                <a:rPr lang="zh-CN" altLang="en-US" sz="1800" b="1" dirty="0">
                  <a:latin typeface="+mn-ea"/>
                  <a:ea typeface="+mn-ea"/>
                </a:rPr>
                <a:t>输入</a:t>
              </a:r>
              <a:r>
                <a:rPr lang="zh-CN" altLang="en-US" b="1" dirty="0">
                  <a:latin typeface="+mn-ea"/>
                </a:rPr>
                <a:t>指令</a:t>
              </a:r>
              <a:r>
                <a:rPr lang="zh-CN" altLang="en-US" sz="1800" b="1" dirty="0">
                  <a:latin typeface="+mn-ea"/>
                  <a:ea typeface="+mn-ea"/>
                </a:rPr>
                <a:t>：</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请将以下句子翻译成英文：  “人工智能正在改变世界。”</a:t>
              </a:r>
            </a:p>
          </p:txBody>
        </p:sp>
        <p:sp>
          <p:nvSpPr>
            <p:cNvPr id="38" name="文本框 37">
              <a:extLst>
                <a:ext uri="{FF2B5EF4-FFF2-40B4-BE49-F238E27FC236}">
                  <a16:creationId xmlns:a16="http://schemas.microsoft.com/office/drawing/2014/main" id="{D3D03A06-F53D-405D-8BA9-0F84D0DF772A}"/>
                </a:ext>
              </a:extLst>
            </p:cNvPr>
            <p:cNvSpPr txBox="1"/>
            <p:nvPr/>
          </p:nvSpPr>
          <p:spPr>
            <a:xfrm>
              <a:off x="748308" y="4638241"/>
              <a:ext cx="3937671" cy="892552"/>
            </a:xfrm>
            <a:prstGeom prst="rect">
              <a:avLst/>
            </a:prstGeom>
            <a:solidFill>
              <a:schemeClr val="bg2">
                <a:lumMod val="95000"/>
              </a:schemeClr>
            </a:solidFill>
          </p:spPr>
          <p:txBody>
            <a:bodyPr wrap="square">
              <a:spAutoFit/>
            </a:bodyPr>
            <a:lstStyle>
              <a:defPPr>
                <a:defRPr lang="zh-CN"/>
              </a:defPPr>
              <a:lvl1pPr>
                <a:defRPr>
                  <a:latin typeface="仿宋" panose="02010609060101010101" pitchFamily="49" charset="-122"/>
                  <a:ea typeface="仿宋" panose="02010609060101010101" pitchFamily="49" charset="-122"/>
                </a:defRPr>
              </a:lvl1pPr>
            </a:lstStyle>
            <a:p>
              <a:r>
                <a:rPr lang="zh-CN" altLang="en-US" sz="1600" b="1" dirty="0">
                  <a:latin typeface="+mn-ea"/>
                  <a:ea typeface="+mn-ea"/>
                </a:rPr>
                <a:t>模型输出：</a:t>
              </a:r>
              <a:endParaRPr lang="en-US" altLang="zh-CN" sz="1600" b="1" dirty="0">
                <a:latin typeface="+mn-ea"/>
                <a:ea typeface="+mn-ea"/>
              </a:endParaRPr>
            </a:p>
            <a:p>
              <a:r>
                <a:rPr lang="en-US" altLang="zh-CN" dirty="0"/>
                <a:t>Artificial intelligence is changing the world.</a:t>
              </a:r>
              <a:r>
                <a:rPr lang="zh-CN" altLang="en-US" dirty="0"/>
                <a:t> </a:t>
              </a:r>
            </a:p>
          </p:txBody>
        </p:sp>
        <p:cxnSp>
          <p:nvCxnSpPr>
            <p:cNvPr id="39" name="直接连接符 38">
              <a:extLst>
                <a:ext uri="{FF2B5EF4-FFF2-40B4-BE49-F238E27FC236}">
                  <a16:creationId xmlns:a16="http://schemas.microsoft.com/office/drawing/2014/main" id="{557EBEF2-F133-473E-81CD-15B8C3DDFF47}"/>
                </a:ext>
              </a:extLst>
            </p:cNvPr>
            <p:cNvCxnSpPr/>
            <p:nvPr/>
          </p:nvCxnSpPr>
          <p:spPr>
            <a:xfrm>
              <a:off x="762674" y="4625972"/>
              <a:ext cx="3937671"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4457868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76B5935-54A3-6542-9566-D96BE4E175AE}"/>
              </a:ext>
            </a:extLst>
          </p:cNvPr>
          <p:cNvSpPr>
            <a:spLocks noGrp="1"/>
          </p:cNvSpPr>
          <p:nvPr>
            <p:ph type="title"/>
          </p:nvPr>
        </p:nvSpPr>
        <p:spPr/>
        <p:txBody>
          <a:bodyPr/>
          <a:lstStyle/>
          <a:p>
            <a:r>
              <a:rPr lang="en-US" altLang="zh-CN" dirty="0"/>
              <a:t>11.3.2 </a:t>
            </a:r>
            <a:r>
              <a:rPr lang="zh-CN" altLang="en-US" dirty="0"/>
              <a:t>大语言模型的涌现能力</a:t>
            </a:r>
          </a:p>
        </p:txBody>
      </p:sp>
      <p:sp>
        <p:nvSpPr>
          <p:cNvPr id="11" name="文本框 10">
            <a:extLst>
              <a:ext uri="{FF2B5EF4-FFF2-40B4-BE49-F238E27FC236}">
                <a16:creationId xmlns:a16="http://schemas.microsoft.com/office/drawing/2014/main" id="{3CBFA20C-DBB8-4505-953A-EAF1C7BFBEB8}"/>
              </a:ext>
            </a:extLst>
          </p:cNvPr>
          <p:cNvSpPr txBox="1"/>
          <p:nvPr/>
        </p:nvSpPr>
        <p:spPr>
          <a:xfrm>
            <a:off x="3363164" y="1059408"/>
            <a:ext cx="6097218" cy="461665"/>
          </a:xfrm>
          <a:prstGeom prst="rect">
            <a:avLst/>
          </a:prstGeom>
          <a:noFill/>
        </p:spPr>
        <p:txBody>
          <a:bodyPr wrap="square">
            <a:spAutoFit/>
          </a:bodyPr>
          <a:lstStyle/>
          <a:p>
            <a:r>
              <a:rPr lang="zh-CN" altLang="en-US" sz="2400" b="1" dirty="0"/>
              <a:t>大语言模型的一些典型涌现能力。</a:t>
            </a:r>
          </a:p>
        </p:txBody>
      </p:sp>
      <p:grpSp>
        <p:nvGrpSpPr>
          <p:cNvPr id="12" name="组合 11">
            <a:extLst>
              <a:ext uri="{FF2B5EF4-FFF2-40B4-BE49-F238E27FC236}">
                <a16:creationId xmlns:a16="http://schemas.microsoft.com/office/drawing/2014/main" id="{CB77B917-5435-4C45-8A32-CE325704C79C}"/>
              </a:ext>
            </a:extLst>
          </p:cNvPr>
          <p:cNvGrpSpPr/>
          <p:nvPr/>
        </p:nvGrpSpPr>
        <p:grpSpPr>
          <a:xfrm>
            <a:off x="322742" y="1648084"/>
            <a:ext cx="3444586" cy="1780916"/>
            <a:chOff x="1198536" y="4560649"/>
            <a:chExt cx="4392709" cy="1139920"/>
          </a:xfrm>
        </p:grpSpPr>
        <p:sp>
          <p:nvSpPr>
            <p:cNvPr id="13" name="矩形 12">
              <a:extLst>
                <a:ext uri="{FF2B5EF4-FFF2-40B4-BE49-F238E27FC236}">
                  <a16:creationId xmlns:a16="http://schemas.microsoft.com/office/drawing/2014/main" id="{420A6C4F-4E43-46A6-AAD8-0B44273B1BC2}"/>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4" name="文本框 13">
              <a:extLst>
                <a:ext uri="{FF2B5EF4-FFF2-40B4-BE49-F238E27FC236}">
                  <a16:creationId xmlns:a16="http://schemas.microsoft.com/office/drawing/2014/main" id="{C9D6D602-9AD6-4E04-AB5D-509A0AF65C82}"/>
                </a:ext>
              </a:extLst>
            </p:cNvPr>
            <p:cNvSpPr txBox="1"/>
            <p:nvPr/>
          </p:nvSpPr>
          <p:spPr>
            <a:xfrm>
              <a:off x="1364863" y="4599358"/>
              <a:ext cx="4226382" cy="847100"/>
            </a:xfrm>
            <a:prstGeom prst="rect">
              <a:avLst/>
            </a:prstGeom>
            <a:noFill/>
          </p:spPr>
          <p:txBody>
            <a:bodyPr wrap="square" rtlCol="0">
              <a:spAutoFit/>
            </a:bodyPr>
            <a:lstStyle/>
            <a:p>
              <a:pPr marL="0" lvl="1" algn="ctr"/>
              <a:r>
                <a:rPr lang="zh-CN" altLang="en-US" sz="2000" b="1" dirty="0"/>
                <a:t>多步推理</a:t>
              </a:r>
              <a:endParaRPr lang="en-US" altLang="zh-CN" sz="2000" b="1" dirty="0"/>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大语言模型能够在处理复杂任务时，通过一系列有序的推理步骤来逐步逼近问题的解。</a:t>
              </a:r>
            </a:p>
          </p:txBody>
        </p:sp>
      </p:grpSp>
      <p:grpSp>
        <p:nvGrpSpPr>
          <p:cNvPr id="15" name="组合 14">
            <a:extLst>
              <a:ext uri="{FF2B5EF4-FFF2-40B4-BE49-F238E27FC236}">
                <a16:creationId xmlns:a16="http://schemas.microsoft.com/office/drawing/2014/main" id="{E50820E4-A6A7-48DF-ACCC-D32931FACA02}"/>
              </a:ext>
            </a:extLst>
          </p:cNvPr>
          <p:cNvGrpSpPr/>
          <p:nvPr/>
        </p:nvGrpSpPr>
        <p:grpSpPr>
          <a:xfrm>
            <a:off x="4436177" y="1648081"/>
            <a:ext cx="3314159" cy="1780915"/>
            <a:chOff x="1198536" y="4560649"/>
            <a:chExt cx="4320000" cy="1139920"/>
          </a:xfrm>
        </p:grpSpPr>
        <p:sp>
          <p:nvSpPr>
            <p:cNvPr id="16" name="矩形 15">
              <a:extLst>
                <a:ext uri="{FF2B5EF4-FFF2-40B4-BE49-F238E27FC236}">
                  <a16:creationId xmlns:a16="http://schemas.microsoft.com/office/drawing/2014/main" id="{05AF922C-0001-40A4-81BE-0B87FD97D0E7}"/>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7" name="文本框 16">
              <a:extLst>
                <a:ext uri="{FF2B5EF4-FFF2-40B4-BE49-F238E27FC236}">
                  <a16:creationId xmlns:a16="http://schemas.microsoft.com/office/drawing/2014/main" id="{11375B44-99F1-4BCD-93AC-EE436D87D0E9}"/>
                </a:ext>
              </a:extLst>
            </p:cNvPr>
            <p:cNvSpPr txBox="1"/>
            <p:nvPr/>
          </p:nvSpPr>
          <p:spPr>
            <a:xfrm>
              <a:off x="1292153" y="4597505"/>
              <a:ext cx="4226382" cy="956078"/>
            </a:xfrm>
            <a:prstGeom prst="rect">
              <a:avLst/>
            </a:prstGeom>
            <a:noFill/>
          </p:spPr>
          <p:txBody>
            <a:bodyPr wrap="square" rtlCol="0">
              <a:spAutoFit/>
            </a:bodyPr>
            <a:lstStyle/>
            <a:p>
              <a:pPr marL="0" lvl="1" algn="ctr"/>
              <a:r>
                <a:rPr lang="zh-CN" altLang="en-US" sz="2000" b="1" dirty="0"/>
                <a:t>知识获取</a:t>
              </a:r>
              <a:endParaRPr lang="en-US" altLang="zh-CN" sz="2000" dirty="0">
                <a:latin typeface="Times New Roman" panose="02020603050405020304" pitchFamily="18" charset="0"/>
                <a:ea typeface="仿宋" panose="02010609060101010101" pitchFamily="49" charset="-122"/>
                <a:cs typeface="Times New Roman" panose="02020603050405020304" pitchFamily="18" charset="0"/>
              </a:endParaRPr>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大语言模型在学习过程中能够学到大量的知识，包括语言、科学、历史、艺术等领域的信息。</a:t>
              </a:r>
            </a:p>
          </p:txBody>
        </p:sp>
      </p:grpSp>
      <p:grpSp>
        <p:nvGrpSpPr>
          <p:cNvPr id="10" name="组合 9">
            <a:extLst>
              <a:ext uri="{FF2B5EF4-FFF2-40B4-BE49-F238E27FC236}">
                <a16:creationId xmlns:a16="http://schemas.microsoft.com/office/drawing/2014/main" id="{BECBDD3D-587B-4A65-BFF0-521682674224}"/>
              </a:ext>
            </a:extLst>
          </p:cNvPr>
          <p:cNvGrpSpPr/>
          <p:nvPr/>
        </p:nvGrpSpPr>
        <p:grpSpPr>
          <a:xfrm>
            <a:off x="8419185" y="1648081"/>
            <a:ext cx="3450073" cy="1780915"/>
            <a:chOff x="1198536" y="4560649"/>
            <a:chExt cx="4392709" cy="1139920"/>
          </a:xfrm>
        </p:grpSpPr>
        <p:sp>
          <p:nvSpPr>
            <p:cNvPr id="18" name="矩形 17">
              <a:extLst>
                <a:ext uri="{FF2B5EF4-FFF2-40B4-BE49-F238E27FC236}">
                  <a16:creationId xmlns:a16="http://schemas.microsoft.com/office/drawing/2014/main" id="{3155F7B7-CAF7-4880-B1B4-6B157210AB6E}"/>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9" name="文本框 18">
              <a:extLst>
                <a:ext uri="{FF2B5EF4-FFF2-40B4-BE49-F238E27FC236}">
                  <a16:creationId xmlns:a16="http://schemas.microsoft.com/office/drawing/2014/main" id="{E063D543-6568-49DB-9E22-C1AA5CBD5637}"/>
                </a:ext>
              </a:extLst>
            </p:cNvPr>
            <p:cNvSpPr txBox="1"/>
            <p:nvPr/>
          </p:nvSpPr>
          <p:spPr>
            <a:xfrm>
              <a:off x="1364863" y="4599358"/>
              <a:ext cx="4226382" cy="956078"/>
            </a:xfrm>
            <a:prstGeom prst="rect">
              <a:avLst/>
            </a:prstGeom>
            <a:noFill/>
          </p:spPr>
          <p:txBody>
            <a:bodyPr wrap="square" rtlCol="0">
              <a:spAutoFit/>
            </a:bodyPr>
            <a:lstStyle/>
            <a:p>
              <a:pPr marL="0" lvl="1" algn="ctr"/>
              <a:r>
                <a:rPr lang="zh-CN" altLang="en-US" sz="2000" b="1" dirty="0"/>
                <a:t>自然语言理解</a:t>
              </a:r>
              <a:endParaRPr lang="en-US" altLang="zh-CN" sz="2000" b="1" dirty="0"/>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大语言模型在处理自然语言任务时具有较强的语义理解能力，能够理解句子之间的关系以及其中的隐含意义。</a:t>
              </a:r>
            </a:p>
          </p:txBody>
        </p:sp>
      </p:grpSp>
      <p:grpSp>
        <p:nvGrpSpPr>
          <p:cNvPr id="4" name="组合 3">
            <a:extLst>
              <a:ext uri="{FF2B5EF4-FFF2-40B4-BE49-F238E27FC236}">
                <a16:creationId xmlns:a16="http://schemas.microsoft.com/office/drawing/2014/main" id="{7D191DD5-0224-441E-ABC1-9EA21C104401}"/>
              </a:ext>
            </a:extLst>
          </p:cNvPr>
          <p:cNvGrpSpPr/>
          <p:nvPr/>
        </p:nvGrpSpPr>
        <p:grpSpPr>
          <a:xfrm>
            <a:off x="77291" y="3532233"/>
            <a:ext cx="3934243" cy="3191414"/>
            <a:chOff x="379757" y="3556011"/>
            <a:chExt cx="3934243" cy="3191414"/>
          </a:xfrm>
        </p:grpSpPr>
        <p:grpSp>
          <p:nvGrpSpPr>
            <p:cNvPr id="2" name="组合 1">
              <a:extLst>
                <a:ext uri="{FF2B5EF4-FFF2-40B4-BE49-F238E27FC236}">
                  <a16:creationId xmlns:a16="http://schemas.microsoft.com/office/drawing/2014/main" id="{E26EF3B2-88D5-48CA-A4C7-7F9185A7942D}"/>
                </a:ext>
              </a:extLst>
            </p:cNvPr>
            <p:cNvGrpSpPr/>
            <p:nvPr/>
          </p:nvGrpSpPr>
          <p:grpSpPr>
            <a:xfrm>
              <a:off x="379757" y="3556011"/>
              <a:ext cx="3934243" cy="3191414"/>
              <a:chOff x="379757" y="3556011"/>
              <a:chExt cx="3934243" cy="3191414"/>
            </a:xfrm>
          </p:grpSpPr>
          <p:sp>
            <p:nvSpPr>
              <p:cNvPr id="21" name="文本框 20">
                <a:extLst>
                  <a:ext uri="{FF2B5EF4-FFF2-40B4-BE49-F238E27FC236}">
                    <a16:creationId xmlns:a16="http://schemas.microsoft.com/office/drawing/2014/main" id="{687AAA6B-D0D9-4876-998E-EA4D72AED28C}"/>
                  </a:ext>
                </a:extLst>
              </p:cNvPr>
              <p:cNvSpPr txBox="1"/>
              <p:nvPr/>
            </p:nvSpPr>
            <p:spPr>
              <a:xfrm>
                <a:off x="379757" y="3556011"/>
                <a:ext cx="3934243" cy="1200329"/>
              </a:xfrm>
              <a:prstGeom prst="rect">
                <a:avLst/>
              </a:prstGeom>
              <a:solidFill>
                <a:schemeClr val="bg2">
                  <a:lumMod val="95000"/>
                </a:schemeClr>
              </a:solidFill>
            </p:spPr>
            <p:txBody>
              <a:bodyPr wrap="square">
                <a:spAutoFit/>
              </a:bodyPr>
              <a:lstStyle/>
              <a:p>
                <a:r>
                  <a:rPr lang="zh-CN" altLang="en-US" sz="1800" b="1" dirty="0">
                    <a:latin typeface="+mn-ea"/>
                    <a:ea typeface="+mn-ea"/>
                  </a:rPr>
                  <a:t>输入：</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张三、李四、王五参加跑步比赛，已知张三比李四快，王五比李四慢。请问谁跑得最快？</a:t>
                </a:r>
              </a:p>
            </p:txBody>
          </p:sp>
          <p:sp>
            <p:nvSpPr>
              <p:cNvPr id="22" name="文本框 21">
                <a:extLst>
                  <a:ext uri="{FF2B5EF4-FFF2-40B4-BE49-F238E27FC236}">
                    <a16:creationId xmlns:a16="http://schemas.microsoft.com/office/drawing/2014/main" id="{0BFD9886-DBB3-426F-96B3-F541244F016C}"/>
                  </a:ext>
                </a:extLst>
              </p:cNvPr>
              <p:cNvSpPr txBox="1"/>
              <p:nvPr/>
            </p:nvSpPr>
            <p:spPr>
              <a:xfrm>
                <a:off x="394058" y="4746877"/>
                <a:ext cx="3919942" cy="2000548"/>
              </a:xfrm>
              <a:prstGeom prst="rect">
                <a:avLst/>
              </a:prstGeom>
              <a:solidFill>
                <a:schemeClr val="bg2">
                  <a:lumMod val="95000"/>
                </a:schemeClr>
              </a:solidFill>
            </p:spPr>
            <p:txBody>
              <a:bodyPr wrap="square">
                <a:spAutoFit/>
              </a:bodyPr>
              <a:lstStyle>
                <a:defPPr>
                  <a:defRPr lang="zh-CN"/>
                </a:defPPr>
                <a:lvl1pPr>
                  <a:defRPr>
                    <a:latin typeface="仿宋" panose="02010609060101010101" pitchFamily="49" charset="-122"/>
                    <a:ea typeface="仿宋" panose="02010609060101010101" pitchFamily="49" charset="-122"/>
                  </a:defRPr>
                </a:lvl1pPr>
              </a:lstStyle>
              <a:p>
                <a:r>
                  <a:rPr lang="zh-CN" altLang="en-US" sz="1600" b="1" dirty="0">
                    <a:latin typeface="+mn-ea"/>
                    <a:ea typeface="+mn-ea"/>
                  </a:rPr>
                  <a:t>多步推理输出：</a:t>
                </a:r>
                <a:endParaRPr lang="en-US" altLang="zh-CN" sz="1600" b="1" dirty="0">
                  <a:latin typeface="+mn-ea"/>
                  <a:ea typeface="+mn-ea"/>
                </a:endParaRPr>
              </a:p>
              <a:p>
                <a:r>
                  <a:rPr lang="zh-CN" altLang="en-US" dirty="0"/>
                  <a:t>第一步：根据题意，张三比李四快，因此张三是目前最快的选手。  </a:t>
                </a:r>
              </a:p>
              <a:p>
                <a:r>
                  <a:rPr lang="zh-CN" altLang="en-US" dirty="0"/>
                  <a:t>第二步：王五比李四慢，因此王五跑得最慢。  </a:t>
                </a:r>
              </a:p>
              <a:p>
                <a:r>
                  <a:rPr lang="zh-CN" altLang="en-US" dirty="0"/>
                  <a:t>第三步：综合来看，张三跑得最快。  </a:t>
                </a:r>
              </a:p>
              <a:p>
                <a:r>
                  <a:rPr lang="zh-CN" altLang="en-US" dirty="0"/>
                  <a:t>答案是：张三。 </a:t>
                </a:r>
              </a:p>
            </p:txBody>
          </p:sp>
        </p:grpSp>
        <p:cxnSp>
          <p:nvCxnSpPr>
            <p:cNvPr id="23" name="直接连接符 22">
              <a:extLst>
                <a:ext uri="{FF2B5EF4-FFF2-40B4-BE49-F238E27FC236}">
                  <a16:creationId xmlns:a16="http://schemas.microsoft.com/office/drawing/2014/main" id="{0DA1B687-5AC1-47B7-9E34-8452B2BE3944}"/>
                </a:ext>
              </a:extLst>
            </p:cNvPr>
            <p:cNvCxnSpPr/>
            <p:nvPr/>
          </p:nvCxnSpPr>
          <p:spPr>
            <a:xfrm>
              <a:off x="394058" y="4756340"/>
              <a:ext cx="3919942" cy="0"/>
            </a:xfrm>
            <a:prstGeom prst="line">
              <a:avLst/>
            </a:prstGeom>
          </p:spPr>
          <p:style>
            <a:lnRef idx="1">
              <a:schemeClr val="dk1"/>
            </a:lnRef>
            <a:fillRef idx="0">
              <a:schemeClr val="dk1"/>
            </a:fillRef>
            <a:effectRef idx="0">
              <a:schemeClr val="dk1"/>
            </a:effectRef>
            <a:fontRef idx="minor">
              <a:schemeClr val="tx1"/>
            </a:fontRef>
          </p:style>
        </p:cxnSp>
      </p:grpSp>
      <p:grpSp>
        <p:nvGrpSpPr>
          <p:cNvPr id="24" name="组合 23">
            <a:extLst>
              <a:ext uri="{FF2B5EF4-FFF2-40B4-BE49-F238E27FC236}">
                <a16:creationId xmlns:a16="http://schemas.microsoft.com/office/drawing/2014/main" id="{4ECCAB06-A712-40A7-992F-E96CD4AA72EC}"/>
              </a:ext>
            </a:extLst>
          </p:cNvPr>
          <p:cNvGrpSpPr/>
          <p:nvPr/>
        </p:nvGrpSpPr>
        <p:grpSpPr>
          <a:xfrm>
            <a:off x="4180390" y="3556631"/>
            <a:ext cx="3934243" cy="1538883"/>
            <a:chOff x="379757" y="3556011"/>
            <a:chExt cx="3934243" cy="1538883"/>
          </a:xfrm>
        </p:grpSpPr>
        <p:grpSp>
          <p:nvGrpSpPr>
            <p:cNvPr id="25" name="组合 24">
              <a:extLst>
                <a:ext uri="{FF2B5EF4-FFF2-40B4-BE49-F238E27FC236}">
                  <a16:creationId xmlns:a16="http://schemas.microsoft.com/office/drawing/2014/main" id="{F121ACB0-B563-4619-A292-F82109D269EC}"/>
                </a:ext>
              </a:extLst>
            </p:cNvPr>
            <p:cNvGrpSpPr/>
            <p:nvPr/>
          </p:nvGrpSpPr>
          <p:grpSpPr>
            <a:xfrm>
              <a:off x="379757" y="3556011"/>
              <a:ext cx="3934243" cy="1538883"/>
              <a:chOff x="379757" y="3556011"/>
              <a:chExt cx="3934243" cy="1538883"/>
            </a:xfrm>
          </p:grpSpPr>
          <p:sp>
            <p:nvSpPr>
              <p:cNvPr id="27" name="文本框 26">
                <a:extLst>
                  <a:ext uri="{FF2B5EF4-FFF2-40B4-BE49-F238E27FC236}">
                    <a16:creationId xmlns:a16="http://schemas.microsoft.com/office/drawing/2014/main" id="{7EDE6CC4-E1A5-4679-81C2-D5F4A0426F2E}"/>
                  </a:ext>
                </a:extLst>
              </p:cNvPr>
              <p:cNvSpPr txBox="1"/>
              <p:nvPr/>
            </p:nvSpPr>
            <p:spPr>
              <a:xfrm>
                <a:off x="379757" y="3556011"/>
                <a:ext cx="3934243" cy="646331"/>
              </a:xfrm>
              <a:prstGeom prst="rect">
                <a:avLst/>
              </a:prstGeom>
              <a:solidFill>
                <a:schemeClr val="bg2">
                  <a:lumMod val="95000"/>
                </a:schemeClr>
              </a:solidFill>
            </p:spPr>
            <p:txBody>
              <a:bodyPr wrap="square">
                <a:spAutoFit/>
              </a:bodyPr>
              <a:lstStyle/>
              <a:p>
                <a:r>
                  <a:rPr lang="zh-CN" altLang="en-US" sz="1800" b="1" dirty="0">
                    <a:latin typeface="+mn-ea"/>
                    <a:ea typeface="+mn-ea"/>
                  </a:rPr>
                  <a:t>输入：</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请问光速是多少？</a:t>
                </a:r>
              </a:p>
            </p:txBody>
          </p:sp>
          <p:sp>
            <p:nvSpPr>
              <p:cNvPr id="28" name="文本框 27">
                <a:extLst>
                  <a:ext uri="{FF2B5EF4-FFF2-40B4-BE49-F238E27FC236}">
                    <a16:creationId xmlns:a16="http://schemas.microsoft.com/office/drawing/2014/main" id="{1796C07C-09FE-449E-A060-65ADDD444458}"/>
                  </a:ext>
                </a:extLst>
              </p:cNvPr>
              <p:cNvSpPr txBox="1"/>
              <p:nvPr/>
            </p:nvSpPr>
            <p:spPr>
              <a:xfrm>
                <a:off x="379757" y="4202342"/>
                <a:ext cx="3919942" cy="892552"/>
              </a:xfrm>
              <a:prstGeom prst="rect">
                <a:avLst/>
              </a:prstGeom>
              <a:solidFill>
                <a:schemeClr val="bg2">
                  <a:lumMod val="95000"/>
                </a:schemeClr>
              </a:solidFill>
            </p:spPr>
            <p:txBody>
              <a:bodyPr wrap="square">
                <a:spAutoFit/>
              </a:bodyPr>
              <a:lstStyle>
                <a:defPPr>
                  <a:defRPr lang="zh-CN"/>
                </a:defPPr>
                <a:lvl1pPr>
                  <a:defRPr>
                    <a:latin typeface="仿宋" panose="02010609060101010101" pitchFamily="49" charset="-122"/>
                    <a:ea typeface="仿宋" panose="02010609060101010101" pitchFamily="49" charset="-122"/>
                  </a:defRPr>
                </a:lvl1pPr>
              </a:lstStyle>
              <a:p>
                <a:r>
                  <a:rPr lang="zh-CN" altLang="en-US" sz="1600" b="1" dirty="0">
                    <a:latin typeface="+mn-ea"/>
                    <a:ea typeface="+mn-ea"/>
                  </a:rPr>
                  <a:t>模型输出：</a:t>
                </a:r>
                <a:endParaRPr lang="en-US" altLang="zh-CN" sz="1600" b="1" dirty="0">
                  <a:latin typeface="+mn-ea"/>
                  <a:ea typeface="+mn-ea"/>
                </a:endParaRPr>
              </a:p>
              <a:p>
                <a:r>
                  <a:rPr lang="zh-CN" altLang="en-US" dirty="0"/>
                  <a:t>光速在真空中约为</a:t>
                </a:r>
                <a:r>
                  <a:rPr lang="en-US" altLang="zh-CN" dirty="0"/>
                  <a:t>299,792,458</a:t>
                </a:r>
                <a:r>
                  <a:rPr lang="zh-CN" altLang="en-US" dirty="0"/>
                  <a:t>米每秒。 </a:t>
                </a:r>
              </a:p>
            </p:txBody>
          </p:sp>
        </p:grpSp>
        <p:cxnSp>
          <p:nvCxnSpPr>
            <p:cNvPr id="26" name="直接连接符 25">
              <a:extLst>
                <a:ext uri="{FF2B5EF4-FFF2-40B4-BE49-F238E27FC236}">
                  <a16:creationId xmlns:a16="http://schemas.microsoft.com/office/drawing/2014/main" id="{AEFC8418-92A8-43F5-968E-BD7559E16DB6}"/>
                </a:ext>
              </a:extLst>
            </p:cNvPr>
            <p:cNvCxnSpPr/>
            <p:nvPr/>
          </p:nvCxnSpPr>
          <p:spPr>
            <a:xfrm>
              <a:off x="379757" y="4202342"/>
              <a:ext cx="3919942" cy="0"/>
            </a:xfrm>
            <a:prstGeom prst="line">
              <a:avLst/>
            </a:prstGeom>
          </p:spPr>
          <p:style>
            <a:lnRef idx="1">
              <a:schemeClr val="dk1"/>
            </a:lnRef>
            <a:fillRef idx="0">
              <a:schemeClr val="dk1"/>
            </a:fillRef>
            <a:effectRef idx="0">
              <a:schemeClr val="dk1"/>
            </a:effectRef>
            <a:fontRef idx="minor">
              <a:schemeClr val="tx1"/>
            </a:fontRef>
          </p:style>
        </p:cxnSp>
      </p:grpSp>
      <p:grpSp>
        <p:nvGrpSpPr>
          <p:cNvPr id="29" name="组合 28">
            <a:extLst>
              <a:ext uri="{FF2B5EF4-FFF2-40B4-BE49-F238E27FC236}">
                <a16:creationId xmlns:a16="http://schemas.microsoft.com/office/drawing/2014/main" id="{ED457E76-B6D7-41CD-86E8-5DD766021AF4}"/>
              </a:ext>
            </a:extLst>
          </p:cNvPr>
          <p:cNvGrpSpPr/>
          <p:nvPr/>
        </p:nvGrpSpPr>
        <p:grpSpPr>
          <a:xfrm>
            <a:off x="4180390" y="5234916"/>
            <a:ext cx="3934243" cy="1538883"/>
            <a:chOff x="379757" y="3556011"/>
            <a:chExt cx="3934243" cy="1538883"/>
          </a:xfrm>
        </p:grpSpPr>
        <p:grpSp>
          <p:nvGrpSpPr>
            <p:cNvPr id="30" name="组合 29">
              <a:extLst>
                <a:ext uri="{FF2B5EF4-FFF2-40B4-BE49-F238E27FC236}">
                  <a16:creationId xmlns:a16="http://schemas.microsoft.com/office/drawing/2014/main" id="{3DB85D6F-0B2D-4424-8E2C-1AEE019FDCB3}"/>
                </a:ext>
              </a:extLst>
            </p:cNvPr>
            <p:cNvGrpSpPr/>
            <p:nvPr/>
          </p:nvGrpSpPr>
          <p:grpSpPr>
            <a:xfrm>
              <a:off x="379757" y="3556011"/>
              <a:ext cx="3934243" cy="1538883"/>
              <a:chOff x="379757" y="3556011"/>
              <a:chExt cx="3934243" cy="1538883"/>
            </a:xfrm>
          </p:grpSpPr>
          <p:sp>
            <p:nvSpPr>
              <p:cNvPr id="32" name="文本框 31">
                <a:extLst>
                  <a:ext uri="{FF2B5EF4-FFF2-40B4-BE49-F238E27FC236}">
                    <a16:creationId xmlns:a16="http://schemas.microsoft.com/office/drawing/2014/main" id="{08AFA4CF-D4E6-451F-A80B-047B757136CB}"/>
                  </a:ext>
                </a:extLst>
              </p:cNvPr>
              <p:cNvSpPr txBox="1"/>
              <p:nvPr/>
            </p:nvSpPr>
            <p:spPr>
              <a:xfrm>
                <a:off x="379757" y="3556011"/>
                <a:ext cx="3934243" cy="923330"/>
              </a:xfrm>
              <a:prstGeom prst="rect">
                <a:avLst/>
              </a:prstGeom>
              <a:solidFill>
                <a:schemeClr val="bg2">
                  <a:lumMod val="95000"/>
                </a:schemeClr>
              </a:solidFill>
            </p:spPr>
            <p:txBody>
              <a:bodyPr wrap="square">
                <a:spAutoFit/>
              </a:bodyPr>
              <a:lstStyle/>
              <a:p>
                <a:r>
                  <a:rPr lang="zh-CN" altLang="en-US" sz="1800" b="1" dirty="0">
                    <a:latin typeface="+mn-ea"/>
                    <a:ea typeface="+mn-ea"/>
                  </a:rPr>
                  <a:t>输入：</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“关关雎鸠，在河之洲”出自哪部作品？ </a:t>
                </a:r>
              </a:p>
            </p:txBody>
          </p:sp>
          <p:sp>
            <p:nvSpPr>
              <p:cNvPr id="33" name="文本框 32">
                <a:extLst>
                  <a:ext uri="{FF2B5EF4-FFF2-40B4-BE49-F238E27FC236}">
                    <a16:creationId xmlns:a16="http://schemas.microsoft.com/office/drawing/2014/main" id="{39F71A99-8C2B-4341-BD25-3EB71F8D0006}"/>
                  </a:ext>
                </a:extLst>
              </p:cNvPr>
              <p:cNvSpPr txBox="1"/>
              <p:nvPr/>
            </p:nvSpPr>
            <p:spPr>
              <a:xfrm>
                <a:off x="379757" y="4479341"/>
                <a:ext cx="3919942" cy="615553"/>
              </a:xfrm>
              <a:prstGeom prst="rect">
                <a:avLst/>
              </a:prstGeom>
              <a:solidFill>
                <a:schemeClr val="bg2">
                  <a:lumMod val="95000"/>
                </a:schemeClr>
              </a:solidFill>
            </p:spPr>
            <p:txBody>
              <a:bodyPr wrap="square">
                <a:spAutoFit/>
              </a:bodyPr>
              <a:lstStyle>
                <a:defPPr>
                  <a:defRPr lang="zh-CN"/>
                </a:defPPr>
                <a:lvl1pPr>
                  <a:defRPr>
                    <a:latin typeface="仿宋" panose="02010609060101010101" pitchFamily="49" charset="-122"/>
                    <a:ea typeface="仿宋" panose="02010609060101010101" pitchFamily="49" charset="-122"/>
                  </a:defRPr>
                </a:lvl1pPr>
              </a:lstStyle>
              <a:p>
                <a:r>
                  <a:rPr lang="zh-CN" altLang="en-US" sz="1600" b="1" dirty="0">
                    <a:latin typeface="+mn-ea"/>
                    <a:ea typeface="+mn-ea"/>
                  </a:rPr>
                  <a:t>模型输出：</a:t>
                </a:r>
                <a:endParaRPr lang="en-US" altLang="zh-CN" sz="1600" b="1" dirty="0">
                  <a:latin typeface="+mn-ea"/>
                  <a:ea typeface="+mn-ea"/>
                </a:endParaRPr>
              </a:p>
              <a:p>
                <a:r>
                  <a:rPr lang="zh-CN" altLang="en-US" dirty="0"/>
                  <a:t>出自</a:t>
                </a:r>
                <a:r>
                  <a:rPr lang="en-US" altLang="zh-CN" dirty="0"/>
                  <a:t>《</a:t>
                </a:r>
                <a:r>
                  <a:rPr lang="zh-CN" altLang="en-US" dirty="0"/>
                  <a:t>诗经</a:t>
                </a:r>
                <a:r>
                  <a:rPr lang="en-US" altLang="zh-CN" dirty="0"/>
                  <a:t>·</a:t>
                </a:r>
                <a:r>
                  <a:rPr lang="zh-CN" altLang="en-US" dirty="0"/>
                  <a:t>周南</a:t>
                </a:r>
                <a:r>
                  <a:rPr lang="en-US" altLang="zh-CN" dirty="0"/>
                  <a:t>·</a:t>
                </a:r>
                <a:r>
                  <a:rPr lang="zh-CN" altLang="en-US" dirty="0"/>
                  <a:t>关雎</a:t>
                </a:r>
                <a:r>
                  <a:rPr lang="en-US" altLang="zh-CN" dirty="0"/>
                  <a:t>》</a:t>
                </a:r>
                <a:r>
                  <a:rPr lang="zh-CN" altLang="en-US" dirty="0"/>
                  <a:t>。 </a:t>
                </a:r>
              </a:p>
            </p:txBody>
          </p:sp>
        </p:grpSp>
        <p:cxnSp>
          <p:nvCxnSpPr>
            <p:cNvPr id="31" name="直接连接符 30">
              <a:extLst>
                <a:ext uri="{FF2B5EF4-FFF2-40B4-BE49-F238E27FC236}">
                  <a16:creationId xmlns:a16="http://schemas.microsoft.com/office/drawing/2014/main" id="{82AA8E5B-6008-405E-BE7C-F18ED05D673E}"/>
                </a:ext>
              </a:extLst>
            </p:cNvPr>
            <p:cNvCxnSpPr/>
            <p:nvPr/>
          </p:nvCxnSpPr>
          <p:spPr>
            <a:xfrm>
              <a:off x="394058" y="4464537"/>
              <a:ext cx="3919942" cy="0"/>
            </a:xfrm>
            <a:prstGeom prst="line">
              <a:avLst/>
            </a:prstGeom>
          </p:spPr>
          <p:style>
            <a:lnRef idx="1">
              <a:schemeClr val="dk1"/>
            </a:lnRef>
            <a:fillRef idx="0">
              <a:schemeClr val="dk1"/>
            </a:fillRef>
            <a:effectRef idx="0">
              <a:schemeClr val="dk1"/>
            </a:effectRef>
            <a:fontRef idx="minor">
              <a:schemeClr val="tx1"/>
            </a:fontRef>
          </p:style>
        </p:cxnSp>
      </p:grpSp>
      <p:grpSp>
        <p:nvGrpSpPr>
          <p:cNvPr id="34" name="组合 33">
            <a:extLst>
              <a:ext uri="{FF2B5EF4-FFF2-40B4-BE49-F238E27FC236}">
                <a16:creationId xmlns:a16="http://schemas.microsoft.com/office/drawing/2014/main" id="{61CDC3DE-F266-4A93-892D-172581BC7B37}"/>
              </a:ext>
            </a:extLst>
          </p:cNvPr>
          <p:cNvGrpSpPr/>
          <p:nvPr/>
        </p:nvGrpSpPr>
        <p:grpSpPr>
          <a:xfrm>
            <a:off x="8242418" y="3582385"/>
            <a:ext cx="3783772" cy="1806419"/>
            <a:chOff x="379757" y="3556011"/>
            <a:chExt cx="3934243" cy="1806419"/>
          </a:xfrm>
        </p:grpSpPr>
        <p:grpSp>
          <p:nvGrpSpPr>
            <p:cNvPr id="35" name="组合 34">
              <a:extLst>
                <a:ext uri="{FF2B5EF4-FFF2-40B4-BE49-F238E27FC236}">
                  <a16:creationId xmlns:a16="http://schemas.microsoft.com/office/drawing/2014/main" id="{40716207-6979-4535-94A2-59B51733758D}"/>
                </a:ext>
              </a:extLst>
            </p:cNvPr>
            <p:cNvGrpSpPr/>
            <p:nvPr/>
          </p:nvGrpSpPr>
          <p:grpSpPr>
            <a:xfrm>
              <a:off x="379757" y="3556011"/>
              <a:ext cx="3934243" cy="1806419"/>
              <a:chOff x="379757" y="3556011"/>
              <a:chExt cx="3934243" cy="1806419"/>
            </a:xfrm>
          </p:grpSpPr>
          <p:sp>
            <p:nvSpPr>
              <p:cNvPr id="37" name="文本框 36">
                <a:extLst>
                  <a:ext uri="{FF2B5EF4-FFF2-40B4-BE49-F238E27FC236}">
                    <a16:creationId xmlns:a16="http://schemas.microsoft.com/office/drawing/2014/main" id="{AD06E48F-BE78-4C90-B534-A08A23886B08}"/>
                  </a:ext>
                </a:extLst>
              </p:cNvPr>
              <p:cNvSpPr txBox="1"/>
              <p:nvPr/>
            </p:nvSpPr>
            <p:spPr>
              <a:xfrm>
                <a:off x="379757" y="3556011"/>
                <a:ext cx="3934243" cy="1200329"/>
              </a:xfrm>
              <a:prstGeom prst="rect">
                <a:avLst/>
              </a:prstGeom>
              <a:solidFill>
                <a:schemeClr val="bg2">
                  <a:lumMod val="95000"/>
                </a:schemeClr>
              </a:solidFill>
            </p:spPr>
            <p:txBody>
              <a:bodyPr wrap="square">
                <a:spAutoFit/>
              </a:bodyPr>
              <a:lstStyle/>
              <a:p>
                <a:r>
                  <a:rPr lang="zh-CN" altLang="en-US" sz="1800" b="1" dirty="0">
                    <a:latin typeface="+mn-ea"/>
                    <a:ea typeface="+mn-ea"/>
                  </a:rPr>
                  <a:t>输入：</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A</a:t>
                </a:r>
                <a:r>
                  <a:rPr lang="zh-CN" altLang="en-US" dirty="0">
                    <a:latin typeface="仿宋" panose="02010609060101010101" pitchFamily="49" charset="-122"/>
                    <a:ea typeface="仿宋" panose="02010609060101010101" pitchFamily="49" charset="-122"/>
                  </a:rPr>
                  <a:t>：这个周末要不要一起去看电影？  </a:t>
                </a:r>
              </a:p>
              <a:p>
                <a:r>
                  <a:rPr lang="en-US" altLang="zh-CN" dirty="0">
                    <a:latin typeface="仿宋" panose="02010609060101010101" pitchFamily="49" charset="-122"/>
                    <a:ea typeface="仿宋" panose="02010609060101010101" pitchFamily="49" charset="-122"/>
                  </a:rPr>
                  <a:t>B</a:t>
                </a:r>
                <a:r>
                  <a:rPr lang="zh-CN" altLang="en-US" dirty="0">
                    <a:latin typeface="仿宋" panose="02010609060101010101" pitchFamily="49" charset="-122"/>
                    <a:ea typeface="仿宋" panose="02010609060101010101" pitchFamily="49" charset="-122"/>
                  </a:rPr>
                  <a:t>：我最近有点忙，下次吧。  </a:t>
                </a:r>
              </a:p>
              <a:p>
                <a:r>
                  <a:rPr lang="zh-CN" altLang="en-US" dirty="0">
                    <a:latin typeface="仿宋" panose="02010609060101010101" pitchFamily="49" charset="-122"/>
                    <a:ea typeface="仿宋" panose="02010609060101010101" pitchFamily="49" charset="-122"/>
                  </a:rPr>
                  <a:t>问题：</a:t>
                </a:r>
                <a:r>
                  <a:rPr lang="en-US" altLang="zh-CN" dirty="0">
                    <a:latin typeface="仿宋" panose="02010609060101010101" pitchFamily="49" charset="-122"/>
                    <a:ea typeface="仿宋" panose="02010609060101010101" pitchFamily="49" charset="-122"/>
                  </a:rPr>
                  <a:t>B</a:t>
                </a:r>
                <a:r>
                  <a:rPr lang="zh-CN" altLang="en-US" dirty="0">
                    <a:latin typeface="仿宋" panose="02010609060101010101" pitchFamily="49" charset="-122"/>
                    <a:ea typeface="仿宋" panose="02010609060101010101" pitchFamily="49" charset="-122"/>
                  </a:rPr>
                  <a:t>是什么意思？</a:t>
                </a:r>
              </a:p>
            </p:txBody>
          </p:sp>
          <p:sp>
            <p:nvSpPr>
              <p:cNvPr id="38" name="文本框 37">
                <a:extLst>
                  <a:ext uri="{FF2B5EF4-FFF2-40B4-BE49-F238E27FC236}">
                    <a16:creationId xmlns:a16="http://schemas.microsoft.com/office/drawing/2014/main" id="{41A2C257-ED1A-4987-9F4D-465C0A42AC43}"/>
                  </a:ext>
                </a:extLst>
              </p:cNvPr>
              <p:cNvSpPr txBox="1"/>
              <p:nvPr/>
            </p:nvSpPr>
            <p:spPr>
              <a:xfrm>
                <a:off x="394058" y="4746877"/>
                <a:ext cx="3919942" cy="615553"/>
              </a:xfrm>
              <a:prstGeom prst="rect">
                <a:avLst/>
              </a:prstGeom>
              <a:solidFill>
                <a:schemeClr val="bg2">
                  <a:lumMod val="95000"/>
                </a:schemeClr>
              </a:solidFill>
            </p:spPr>
            <p:txBody>
              <a:bodyPr wrap="square">
                <a:spAutoFit/>
              </a:bodyPr>
              <a:lstStyle>
                <a:defPPr>
                  <a:defRPr lang="zh-CN"/>
                </a:defPPr>
                <a:lvl1pPr>
                  <a:defRPr>
                    <a:latin typeface="仿宋" panose="02010609060101010101" pitchFamily="49" charset="-122"/>
                    <a:ea typeface="仿宋" panose="02010609060101010101" pitchFamily="49" charset="-122"/>
                  </a:defRPr>
                </a:lvl1pPr>
              </a:lstStyle>
              <a:p>
                <a:r>
                  <a:rPr lang="zh-CN" altLang="en-US" sz="1600" b="1" dirty="0">
                    <a:latin typeface="+mn-ea"/>
                    <a:ea typeface="+mn-ea"/>
                  </a:rPr>
                  <a:t>模型输出：</a:t>
                </a:r>
                <a:endParaRPr lang="en-US" altLang="zh-CN" sz="1600" b="1" dirty="0">
                  <a:latin typeface="+mn-ea"/>
                  <a:ea typeface="+mn-ea"/>
                </a:endParaRPr>
              </a:p>
              <a:p>
                <a:r>
                  <a:rPr lang="en-US" altLang="zh-CN" dirty="0"/>
                  <a:t>B</a:t>
                </a:r>
                <a:r>
                  <a:rPr lang="zh-CN" altLang="en-US" dirty="0"/>
                  <a:t>委婉地拒绝了</a:t>
                </a:r>
                <a:r>
                  <a:rPr lang="en-US" altLang="zh-CN" dirty="0"/>
                  <a:t>A</a:t>
                </a:r>
                <a:r>
                  <a:rPr lang="zh-CN" altLang="en-US" dirty="0"/>
                  <a:t>的邀请。 </a:t>
                </a:r>
              </a:p>
            </p:txBody>
          </p:sp>
        </p:grpSp>
        <p:cxnSp>
          <p:nvCxnSpPr>
            <p:cNvPr id="36" name="直接连接符 35">
              <a:extLst>
                <a:ext uri="{FF2B5EF4-FFF2-40B4-BE49-F238E27FC236}">
                  <a16:creationId xmlns:a16="http://schemas.microsoft.com/office/drawing/2014/main" id="{906468B2-DDAF-4BC5-9B7D-C720F75C9F66}"/>
                </a:ext>
              </a:extLst>
            </p:cNvPr>
            <p:cNvCxnSpPr/>
            <p:nvPr/>
          </p:nvCxnSpPr>
          <p:spPr>
            <a:xfrm>
              <a:off x="394058" y="4756340"/>
              <a:ext cx="3919942"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78360319"/>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FA68D0F-D8E4-EE48-BD62-D63AA1A2EE58}"/>
              </a:ext>
            </a:extLst>
          </p:cNvPr>
          <p:cNvSpPr>
            <a:spLocks noGrp="1"/>
          </p:cNvSpPr>
          <p:nvPr>
            <p:ph type="title"/>
          </p:nvPr>
        </p:nvSpPr>
        <p:spPr/>
        <p:txBody>
          <a:bodyPr/>
          <a:lstStyle/>
          <a:p>
            <a:r>
              <a:rPr lang="en-US" altLang="zh-CN" dirty="0"/>
              <a:t>11.3.2 </a:t>
            </a:r>
            <a:r>
              <a:rPr lang="zh-CN" altLang="en-US" dirty="0"/>
              <a:t>大语言模型的涌现能力</a:t>
            </a:r>
          </a:p>
        </p:txBody>
      </p:sp>
      <p:sp>
        <p:nvSpPr>
          <p:cNvPr id="7" name="文本框 6">
            <a:extLst>
              <a:ext uri="{FF2B5EF4-FFF2-40B4-BE49-F238E27FC236}">
                <a16:creationId xmlns:a16="http://schemas.microsoft.com/office/drawing/2014/main" id="{8F8FB474-383D-4E98-A163-C5FC142854A9}"/>
              </a:ext>
            </a:extLst>
          </p:cNvPr>
          <p:cNvSpPr txBox="1"/>
          <p:nvPr/>
        </p:nvSpPr>
        <p:spPr>
          <a:xfrm>
            <a:off x="651634" y="1151049"/>
            <a:ext cx="10888732" cy="834331"/>
          </a:xfrm>
          <a:prstGeom prst="rect">
            <a:avLst/>
          </a:prstGeom>
          <a:noFill/>
        </p:spPr>
        <p:txBody>
          <a:bodyPr wrap="square">
            <a:spAutoFit/>
          </a:bodyPr>
          <a:lstStyle/>
          <a:p>
            <a:pPr>
              <a:lnSpc>
                <a:spcPct val="114000"/>
              </a:lnSpc>
            </a:pPr>
            <a:r>
              <a:rPr lang="en-US" altLang="zh-CN" sz="2200" dirty="0"/>
              <a:t>2022</a:t>
            </a:r>
            <a:r>
              <a:rPr lang="zh-CN" altLang="en-US" sz="2200" dirty="0"/>
              <a:t>年，谷歌研究团队利用</a:t>
            </a:r>
            <a:r>
              <a:rPr lang="zh-CN" altLang="en-US" sz="2200" b="1" dirty="0">
                <a:solidFill>
                  <a:srgbClr val="0070C0"/>
                </a:solidFill>
              </a:rPr>
              <a:t>少样本提示</a:t>
            </a:r>
            <a:r>
              <a:rPr lang="zh-CN" altLang="en-US" sz="2200" dirty="0"/>
              <a:t>在多个语言模型进行了多个基准测试，观测当不同语言模型的规模逐渐增大时执行不同类型的任务时出现的涌现能力。</a:t>
            </a:r>
          </a:p>
        </p:txBody>
      </p:sp>
      <p:grpSp>
        <p:nvGrpSpPr>
          <p:cNvPr id="9" name="组合 8">
            <a:extLst>
              <a:ext uri="{FF2B5EF4-FFF2-40B4-BE49-F238E27FC236}">
                <a16:creationId xmlns:a16="http://schemas.microsoft.com/office/drawing/2014/main" id="{C04C6DFB-B429-4166-A37B-CA1A8621608B}"/>
              </a:ext>
            </a:extLst>
          </p:cNvPr>
          <p:cNvGrpSpPr/>
          <p:nvPr/>
        </p:nvGrpSpPr>
        <p:grpSpPr>
          <a:xfrm>
            <a:off x="0" y="6415756"/>
            <a:ext cx="11280038" cy="430887"/>
            <a:chOff x="-28799" y="6331118"/>
            <a:chExt cx="9688882" cy="430887"/>
          </a:xfrm>
        </p:grpSpPr>
        <p:sp>
          <p:nvSpPr>
            <p:cNvPr id="10" name="文本框 9">
              <a:extLst>
                <a:ext uri="{FF2B5EF4-FFF2-40B4-BE49-F238E27FC236}">
                  <a16:creationId xmlns:a16="http://schemas.microsoft.com/office/drawing/2014/main" id="{2EEA6DCE-8F55-4DA1-B3F1-740CD04D0360}"/>
                </a:ext>
              </a:extLst>
            </p:cNvPr>
            <p:cNvSpPr txBox="1"/>
            <p:nvPr/>
          </p:nvSpPr>
          <p:spPr>
            <a:xfrm>
              <a:off x="-28799" y="6331118"/>
              <a:ext cx="9688882" cy="430887"/>
            </a:xfrm>
            <a:prstGeom prst="rect">
              <a:avLst/>
            </a:prstGeom>
            <a:noFill/>
          </p:spPr>
          <p:txBody>
            <a:bodyPr wrap="square">
              <a:spAutoFit/>
            </a:bodyPr>
            <a:lstStyle/>
            <a:p>
              <a:r>
                <a:rPr lang="zh-CN" altLang="en-US" sz="1100" dirty="0"/>
                <a:t>参考：</a:t>
              </a:r>
              <a:r>
                <a:rPr lang="en-US" altLang="zh-CN" sz="1100" dirty="0"/>
                <a:t>J. Wei, Y. Tay, R. </a:t>
              </a:r>
              <a:r>
                <a:rPr lang="en-US" altLang="zh-CN" sz="1100" dirty="0" err="1"/>
                <a:t>Bommasani</a:t>
              </a:r>
              <a:r>
                <a:rPr lang="en-US" altLang="zh-CN" sz="1100" dirty="0"/>
                <a:t>, C. </a:t>
              </a:r>
              <a:r>
                <a:rPr lang="en-US" altLang="zh-CN" sz="1100" dirty="0" err="1"/>
                <a:t>Raffel</a:t>
              </a:r>
              <a:r>
                <a:rPr lang="en-US" altLang="zh-CN" sz="1100" dirty="0"/>
                <a:t>, B. </a:t>
              </a:r>
              <a:r>
                <a:rPr lang="en-US" altLang="zh-CN" sz="1100" dirty="0" err="1"/>
                <a:t>Zoph</a:t>
              </a:r>
              <a:r>
                <a:rPr lang="en-US" altLang="zh-CN" sz="1100" dirty="0"/>
                <a:t>, S. Borgeaud, D. </a:t>
              </a:r>
              <a:r>
                <a:rPr lang="en-US" altLang="zh-CN" sz="1100" dirty="0" err="1"/>
                <a:t>Yogatama</a:t>
              </a:r>
              <a:r>
                <a:rPr lang="en-US" altLang="zh-CN" sz="1100" dirty="0"/>
                <a:t>, M. </a:t>
              </a:r>
              <a:r>
                <a:rPr lang="en-US" altLang="zh-CN" sz="1100" dirty="0" err="1"/>
                <a:t>Bosma</a:t>
              </a:r>
              <a:r>
                <a:rPr lang="en-US" altLang="zh-CN" sz="1100" dirty="0"/>
                <a:t>, D. Zhou, D. Metzler, et al. Emergent abilities of large language models. </a:t>
              </a:r>
              <a:r>
                <a:rPr lang="en-US" altLang="zh-CN" sz="1100" dirty="0" err="1"/>
                <a:t>arXiv</a:t>
              </a:r>
              <a:r>
                <a:rPr lang="en-US" altLang="zh-CN" sz="1100" dirty="0"/>
                <a:t> preprint arXiv:2206.07682, 2022.</a:t>
              </a:r>
            </a:p>
          </p:txBody>
        </p:sp>
        <p:cxnSp>
          <p:nvCxnSpPr>
            <p:cNvPr id="11" name="直接连接符 10">
              <a:extLst>
                <a:ext uri="{FF2B5EF4-FFF2-40B4-BE49-F238E27FC236}">
                  <a16:creationId xmlns:a16="http://schemas.microsoft.com/office/drawing/2014/main" id="{0D300346-B14B-486D-9DA0-1196E50D15AD}"/>
                </a:ext>
              </a:extLst>
            </p:cNvPr>
            <p:cNvCxnSpPr/>
            <p:nvPr/>
          </p:nvCxnSpPr>
          <p:spPr>
            <a:xfrm>
              <a:off x="0" y="6348297"/>
              <a:ext cx="2446322" cy="0"/>
            </a:xfrm>
            <a:prstGeom prst="line">
              <a:avLst/>
            </a:prstGeom>
          </p:spPr>
          <p:style>
            <a:lnRef idx="1">
              <a:schemeClr val="dk1"/>
            </a:lnRef>
            <a:fillRef idx="0">
              <a:schemeClr val="dk1"/>
            </a:fillRef>
            <a:effectRef idx="0">
              <a:schemeClr val="dk1"/>
            </a:effectRef>
            <a:fontRef idx="minor">
              <a:schemeClr val="tx1"/>
            </a:fontRef>
          </p:style>
        </p:cxnSp>
      </p:grpSp>
      <p:sp>
        <p:nvSpPr>
          <p:cNvPr id="20" name="文本框 19">
            <a:extLst>
              <a:ext uri="{FF2B5EF4-FFF2-40B4-BE49-F238E27FC236}">
                <a16:creationId xmlns:a16="http://schemas.microsoft.com/office/drawing/2014/main" id="{DEFBA18C-C918-47A5-BA51-F6234DE082B9}"/>
              </a:ext>
            </a:extLst>
          </p:cNvPr>
          <p:cNvSpPr txBox="1"/>
          <p:nvPr/>
        </p:nvSpPr>
        <p:spPr>
          <a:xfrm>
            <a:off x="651634" y="2014300"/>
            <a:ext cx="2560320" cy="442674"/>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mn-ea"/>
              </a:rPr>
              <a:t>基准任务介绍</a:t>
            </a:r>
            <a:endParaRPr lang="zh-CN" altLang="en-US" sz="2800" b="1" dirty="0">
              <a:solidFill>
                <a:schemeClr val="bg1"/>
              </a:solidFill>
              <a:latin typeface="微软雅黑" panose="020B0503020204020204" pitchFamily="34" charset="-122"/>
              <a:ea typeface="微软雅黑" panose="020B0503020204020204" pitchFamily="34" charset="-122"/>
              <a:sym typeface="+mn-ea"/>
            </a:endParaRPr>
          </a:p>
        </p:txBody>
      </p:sp>
      <p:sp>
        <p:nvSpPr>
          <p:cNvPr id="21" name="文本框 20">
            <a:extLst>
              <a:ext uri="{FF2B5EF4-FFF2-40B4-BE49-F238E27FC236}">
                <a16:creationId xmlns:a16="http://schemas.microsoft.com/office/drawing/2014/main" id="{AB9E6D93-1B75-4B09-9D78-52553C16F281}"/>
              </a:ext>
            </a:extLst>
          </p:cNvPr>
          <p:cNvSpPr txBox="1"/>
          <p:nvPr/>
        </p:nvSpPr>
        <p:spPr>
          <a:xfrm>
            <a:off x="486480" y="2479671"/>
            <a:ext cx="11452292" cy="3954929"/>
          </a:xfrm>
          <a:prstGeom prst="rect">
            <a:avLst/>
          </a:prstGeom>
          <a:noFill/>
        </p:spPr>
        <p:txBody>
          <a:bodyPr wrap="square" rtlCol="0" anchor="t">
            <a:spAutoFit/>
          </a:bodyPr>
          <a:lstStyle/>
          <a:p>
            <a:pPr marL="285750" indent="-285750" algn="just">
              <a:spcBef>
                <a:spcPts val="600"/>
              </a:spcBef>
              <a:buFont typeface="Arial" panose="020B0604020202020204" pitchFamily="34" charset="0"/>
              <a:buChar char="•"/>
            </a:pPr>
            <a:r>
              <a:rPr lang="en-US" altLang="zh-CN" b="1" dirty="0" err="1">
                <a:latin typeface="微软雅黑" panose="020B0503020204020204" pitchFamily="34" charset="-122"/>
                <a:ea typeface="微软雅黑" panose="020B0503020204020204" pitchFamily="34" charset="-122"/>
              </a:rPr>
              <a:t>Mod.arithmetic</a:t>
            </a:r>
            <a:r>
              <a:rPr lang="zh-CN" altLang="en-US" b="1" dirty="0">
                <a:latin typeface="微软雅黑" panose="020B0503020204020204" pitchFamily="34" charset="-122"/>
                <a:ea typeface="微软雅黑" panose="020B0503020204020204" pitchFamily="34" charset="-122"/>
              </a:rPr>
              <a:t>（算数运算）：</a:t>
            </a:r>
            <a:r>
              <a:rPr lang="zh-CN" altLang="en-US" dirty="0">
                <a:latin typeface="仿宋" panose="02010609060101010101" pitchFamily="49" charset="-122"/>
                <a:ea typeface="仿宋" panose="02010609060101010101" pitchFamily="49" charset="-122"/>
              </a:rPr>
              <a:t>模型需要根据指定的操作符对两个数字进行四则运算。</a:t>
            </a:r>
            <a:endParaRPr lang="en-US" altLang="zh-CN" dirty="0">
              <a:latin typeface="仿宋" panose="02010609060101010101" pitchFamily="49" charset="-122"/>
              <a:ea typeface="仿宋" panose="02010609060101010101" pitchFamily="49" charset="-122"/>
            </a:endParaRPr>
          </a:p>
          <a:p>
            <a:pPr marL="285750" indent="-285750" algn="just">
              <a:spcBef>
                <a:spcPts val="600"/>
              </a:spcBef>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IPA transliterate</a:t>
            </a:r>
            <a:r>
              <a:rPr lang="zh-CN" altLang="en-US" b="1" dirty="0">
                <a:latin typeface="微软雅黑" panose="020B0503020204020204" pitchFamily="34" charset="-122"/>
                <a:ea typeface="微软雅黑" panose="020B0503020204020204" pitchFamily="34" charset="-122"/>
              </a:rPr>
              <a:t>（国际音标转写）：</a:t>
            </a:r>
            <a:r>
              <a:rPr lang="zh-CN" altLang="en-US" dirty="0">
                <a:latin typeface="仿宋" panose="02010609060101010101" pitchFamily="49" charset="-122"/>
                <a:ea typeface="仿宋" panose="02010609060101010101" pitchFamily="49" charset="-122"/>
              </a:rPr>
              <a:t>将文本转写为国际音标。</a:t>
            </a:r>
            <a:endParaRPr lang="en-US" altLang="zh-CN" dirty="0">
              <a:latin typeface="仿宋" panose="02010609060101010101" pitchFamily="49" charset="-122"/>
              <a:ea typeface="仿宋" panose="02010609060101010101" pitchFamily="49" charset="-122"/>
            </a:endParaRPr>
          </a:p>
          <a:p>
            <a:pPr marL="285750" indent="-285750" algn="just">
              <a:spcBef>
                <a:spcPts val="600"/>
              </a:spcBef>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Word unscramble</a:t>
            </a:r>
            <a:r>
              <a:rPr lang="zh-CN" altLang="en-US" b="1" dirty="0">
                <a:latin typeface="微软雅黑" panose="020B0503020204020204" pitchFamily="34" charset="-122"/>
                <a:ea typeface="微软雅黑" panose="020B0503020204020204" pitchFamily="34" charset="-122"/>
              </a:rPr>
              <a:t>（乱序单词解译）：</a:t>
            </a:r>
            <a:r>
              <a:rPr lang="zh-CN" altLang="en-US" dirty="0">
                <a:latin typeface="仿宋" panose="02010609060101010101" pitchFamily="49" charset="-122"/>
                <a:ea typeface="仿宋" panose="02010609060101010101" pitchFamily="49" charset="-122"/>
              </a:rPr>
              <a:t>给定一个被打乱顺序的单词，要求模型将其重新排列成正确的单词。</a:t>
            </a:r>
            <a:endParaRPr lang="en-US" altLang="zh-CN" dirty="0">
              <a:latin typeface="仿宋" panose="02010609060101010101" pitchFamily="49" charset="-122"/>
              <a:ea typeface="仿宋" panose="02010609060101010101" pitchFamily="49" charset="-122"/>
            </a:endParaRPr>
          </a:p>
          <a:p>
            <a:pPr marL="285750" indent="-285750" algn="just">
              <a:spcBef>
                <a:spcPts val="600"/>
              </a:spcBef>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Persian QA</a:t>
            </a:r>
            <a:r>
              <a:rPr lang="zh-CN" altLang="en-US" b="1" dirty="0">
                <a:latin typeface="微软雅黑" panose="020B0503020204020204" pitchFamily="34" charset="-122"/>
                <a:ea typeface="微软雅黑" panose="020B0503020204020204" pitchFamily="34" charset="-122"/>
              </a:rPr>
              <a:t>（波斯语问答）：</a:t>
            </a:r>
            <a:r>
              <a:rPr lang="zh-CN" altLang="en-US" dirty="0">
                <a:latin typeface="仿宋" panose="02010609060101010101" pitchFamily="49" charset="-122"/>
                <a:ea typeface="仿宋" panose="02010609060101010101" pitchFamily="49" charset="-122"/>
              </a:rPr>
              <a:t>根据给定的波斯语问题和相应的情景文本，生成准确的、相关的回答。</a:t>
            </a:r>
            <a:endParaRPr lang="en-US" altLang="zh-CN" dirty="0">
              <a:latin typeface="仿宋" panose="02010609060101010101" pitchFamily="49" charset="-122"/>
              <a:ea typeface="仿宋" panose="02010609060101010101" pitchFamily="49" charset="-122"/>
            </a:endParaRPr>
          </a:p>
          <a:p>
            <a:pPr marL="285750" indent="-285750" algn="just">
              <a:spcBef>
                <a:spcPts val="600"/>
              </a:spcBef>
              <a:buFont typeface="Arial" panose="020B0604020202020204" pitchFamily="34" charset="0"/>
              <a:buChar char="•"/>
            </a:pPr>
            <a:r>
              <a:rPr lang="en-US" altLang="zh-CN" b="1" dirty="0" err="1">
                <a:latin typeface="微软雅黑" panose="020B0503020204020204" pitchFamily="34" charset="-122"/>
                <a:ea typeface="微软雅黑" panose="020B0503020204020204" pitchFamily="34" charset="-122"/>
              </a:rPr>
              <a:t>TruthfulQA</a:t>
            </a:r>
            <a:r>
              <a:rPr lang="zh-CN" altLang="en-US" b="1" dirty="0">
                <a:latin typeface="微软雅黑" panose="020B0503020204020204" pitchFamily="34" charset="-122"/>
                <a:ea typeface="微软雅黑" panose="020B0503020204020204" pitchFamily="34" charset="-122"/>
              </a:rPr>
              <a:t>（真实性问答）：</a:t>
            </a:r>
            <a:r>
              <a:rPr lang="zh-CN" altLang="en-US" dirty="0">
                <a:latin typeface="仿宋" panose="02010609060101010101" pitchFamily="49" charset="-122"/>
                <a:ea typeface="仿宋" panose="02010609060101010101" pitchFamily="49" charset="-122"/>
              </a:rPr>
              <a:t>问题集由一些容易引起模仿性虚假现象的问题组成，任务的目标是使语言模型生成一个准确、完整、详细的回答。用于测试模型回答是否真实可信。</a:t>
            </a:r>
            <a:endParaRPr lang="en-US" altLang="zh-CN" dirty="0">
              <a:latin typeface="仿宋" panose="02010609060101010101" pitchFamily="49" charset="-122"/>
              <a:ea typeface="仿宋" panose="02010609060101010101" pitchFamily="49" charset="-122"/>
            </a:endParaRPr>
          </a:p>
          <a:p>
            <a:pPr marL="285750" indent="-285750" algn="just">
              <a:spcBef>
                <a:spcPts val="600"/>
              </a:spcBef>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Grounded mappings</a:t>
            </a:r>
            <a:r>
              <a:rPr lang="zh-CN" altLang="en-US" b="1" dirty="0">
                <a:latin typeface="微软雅黑" panose="020B0503020204020204" pitchFamily="34" charset="-122"/>
                <a:ea typeface="微软雅黑" panose="020B0503020204020204" pitchFamily="34" charset="-122"/>
              </a:rPr>
              <a:t>（概念具体化映射）：</a:t>
            </a:r>
            <a:r>
              <a:rPr lang="zh-CN" altLang="en-US" dirty="0">
                <a:latin typeface="仿宋" panose="02010609060101010101" pitchFamily="49" charset="-122"/>
                <a:ea typeface="仿宋" panose="02010609060101010101" pitchFamily="49" charset="-122"/>
              </a:rPr>
              <a:t>该任务考察模型对于它们学习到的词语与非语言世界中的指代物联系起来的能力。</a:t>
            </a:r>
            <a:endParaRPr lang="en-US" altLang="zh-CN" dirty="0">
              <a:latin typeface="仿宋" panose="02010609060101010101" pitchFamily="49" charset="-122"/>
              <a:ea typeface="仿宋" panose="02010609060101010101" pitchFamily="49" charset="-122"/>
            </a:endParaRPr>
          </a:p>
          <a:p>
            <a:pPr marL="285750" indent="-285750" algn="just">
              <a:spcBef>
                <a:spcPts val="600"/>
              </a:spcBef>
              <a:buFont typeface="Arial" panose="020B0604020202020204" pitchFamily="34" charset="0"/>
              <a:buChar char="•"/>
            </a:pPr>
            <a:r>
              <a:rPr lang="en-US" altLang="zh-CN" b="1" dirty="0" err="1">
                <a:latin typeface="微软雅黑" panose="020B0503020204020204" pitchFamily="34" charset="-122"/>
                <a:ea typeface="微软雅黑" panose="020B0503020204020204" pitchFamily="34" charset="-122"/>
              </a:rPr>
              <a:t>Muti</a:t>
            </a:r>
            <a:r>
              <a:rPr lang="en-US" altLang="zh-CN" b="1" dirty="0">
                <a:latin typeface="微软雅黑" panose="020B0503020204020204" pitchFamily="34" charset="-122"/>
                <a:ea typeface="微软雅黑" panose="020B0503020204020204" pitchFamily="34" charset="-122"/>
              </a:rPr>
              <a:t>-task NLU</a:t>
            </a:r>
            <a:r>
              <a:rPr lang="zh-CN" altLang="en-US" b="1" dirty="0">
                <a:latin typeface="微软雅黑" panose="020B0503020204020204" pitchFamily="34" charset="-122"/>
                <a:ea typeface="微软雅黑" panose="020B0503020204020204" pitchFamily="34" charset="-122"/>
              </a:rPr>
              <a:t>（多任务自然语言理解）：</a:t>
            </a:r>
            <a:r>
              <a:rPr lang="zh-CN" altLang="en-US" dirty="0">
                <a:latin typeface="仿宋" panose="02010609060101010101" pitchFamily="49" charset="-122"/>
                <a:ea typeface="仿宋" panose="02010609060101010101" pitchFamily="49" charset="-122"/>
              </a:rPr>
              <a:t>评估语言模型在广度和深度上的理解能力，同时帮助寻找语言模型在一些重要领域上存在的薄弱之处。</a:t>
            </a:r>
            <a:endParaRPr lang="en-US" altLang="zh-CN" dirty="0">
              <a:latin typeface="仿宋" panose="02010609060101010101" pitchFamily="49" charset="-122"/>
              <a:ea typeface="仿宋" panose="02010609060101010101" pitchFamily="49" charset="-122"/>
            </a:endParaRPr>
          </a:p>
          <a:p>
            <a:pPr marL="285750" indent="-285750" algn="just">
              <a:spcBef>
                <a:spcPts val="600"/>
              </a:spcBef>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Word in context</a:t>
            </a:r>
            <a:r>
              <a:rPr lang="zh-CN" altLang="en-US" b="1" dirty="0">
                <a:latin typeface="微软雅黑" panose="020B0503020204020204" pitchFamily="34" charset="-122"/>
                <a:ea typeface="微软雅黑" panose="020B0503020204020204" pitchFamily="34" charset="-122"/>
              </a:rPr>
              <a:t>（上下文词语任务）：</a:t>
            </a:r>
            <a:r>
              <a:rPr lang="zh-CN" altLang="en-US" dirty="0">
                <a:latin typeface="仿宋" panose="02010609060101010101" pitchFamily="49" charset="-122"/>
                <a:ea typeface="仿宋" panose="02010609060101010101" pitchFamily="49" charset="-122"/>
              </a:rPr>
              <a:t>使用上下文信息来预测一个给定单词的语义类别，包括词语的词性、主题、情感、关系等等。</a:t>
            </a:r>
            <a:endParaRPr lang="en-US" altLang="zh-CN"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605766837"/>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FA68D0F-D8E4-EE48-BD62-D63AA1A2EE58}"/>
              </a:ext>
            </a:extLst>
          </p:cNvPr>
          <p:cNvSpPr>
            <a:spLocks noGrp="1"/>
          </p:cNvSpPr>
          <p:nvPr>
            <p:ph type="title"/>
          </p:nvPr>
        </p:nvSpPr>
        <p:spPr/>
        <p:txBody>
          <a:bodyPr/>
          <a:lstStyle/>
          <a:p>
            <a:r>
              <a:rPr lang="en-US" altLang="zh-CN" dirty="0"/>
              <a:t>11.3.2 </a:t>
            </a:r>
            <a:r>
              <a:rPr lang="zh-CN" altLang="en-US" dirty="0"/>
              <a:t>大语言模型的涌现能力</a:t>
            </a:r>
          </a:p>
        </p:txBody>
      </p:sp>
      <p:grpSp>
        <p:nvGrpSpPr>
          <p:cNvPr id="9" name="组合 8">
            <a:extLst>
              <a:ext uri="{FF2B5EF4-FFF2-40B4-BE49-F238E27FC236}">
                <a16:creationId xmlns:a16="http://schemas.microsoft.com/office/drawing/2014/main" id="{C04C6DFB-B429-4166-A37B-CA1A8621608B}"/>
              </a:ext>
            </a:extLst>
          </p:cNvPr>
          <p:cNvGrpSpPr/>
          <p:nvPr/>
        </p:nvGrpSpPr>
        <p:grpSpPr>
          <a:xfrm>
            <a:off x="0" y="6415756"/>
            <a:ext cx="11280038" cy="430887"/>
            <a:chOff x="-28799" y="6331118"/>
            <a:chExt cx="9688882" cy="430887"/>
          </a:xfrm>
        </p:grpSpPr>
        <p:sp>
          <p:nvSpPr>
            <p:cNvPr id="10" name="文本框 9">
              <a:extLst>
                <a:ext uri="{FF2B5EF4-FFF2-40B4-BE49-F238E27FC236}">
                  <a16:creationId xmlns:a16="http://schemas.microsoft.com/office/drawing/2014/main" id="{2EEA6DCE-8F55-4DA1-B3F1-740CD04D0360}"/>
                </a:ext>
              </a:extLst>
            </p:cNvPr>
            <p:cNvSpPr txBox="1"/>
            <p:nvPr/>
          </p:nvSpPr>
          <p:spPr>
            <a:xfrm>
              <a:off x="-28799" y="6331118"/>
              <a:ext cx="9688882" cy="430887"/>
            </a:xfrm>
            <a:prstGeom prst="rect">
              <a:avLst/>
            </a:prstGeom>
            <a:noFill/>
          </p:spPr>
          <p:txBody>
            <a:bodyPr wrap="square">
              <a:spAutoFit/>
            </a:bodyPr>
            <a:lstStyle/>
            <a:p>
              <a:r>
                <a:rPr lang="zh-CN" altLang="en-US" sz="1100" dirty="0"/>
                <a:t>参考：</a:t>
              </a:r>
              <a:r>
                <a:rPr lang="en-US" altLang="zh-CN" sz="1100" dirty="0"/>
                <a:t>J. Wei, Y. Tay, R. </a:t>
              </a:r>
              <a:r>
                <a:rPr lang="en-US" altLang="zh-CN" sz="1100" dirty="0" err="1"/>
                <a:t>Bommasani</a:t>
              </a:r>
              <a:r>
                <a:rPr lang="en-US" altLang="zh-CN" sz="1100" dirty="0"/>
                <a:t>, C. </a:t>
              </a:r>
              <a:r>
                <a:rPr lang="en-US" altLang="zh-CN" sz="1100" dirty="0" err="1"/>
                <a:t>Raffel</a:t>
              </a:r>
              <a:r>
                <a:rPr lang="en-US" altLang="zh-CN" sz="1100" dirty="0"/>
                <a:t>, B. </a:t>
              </a:r>
              <a:r>
                <a:rPr lang="en-US" altLang="zh-CN" sz="1100" dirty="0" err="1"/>
                <a:t>Zoph</a:t>
              </a:r>
              <a:r>
                <a:rPr lang="en-US" altLang="zh-CN" sz="1100" dirty="0"/>
                <a:t>, S. Borgeaud, D. </a:t>
              </a:r>
              <a:r>
                <a:rPr lang="en-US" altLang="zh-CN" sz="1100" dirty="0" err="1"/>
                <a:t>Yogatama</a:t>
              </a:r>
              <a:r>
                <a:rPr lang="en-US" altLang="zh-CN" sz="1100" dirty="0"/>
                <a:t>, M. </a:t>
              </a:r>
              <a:r>
                <a:rPr lang="en-US" altLang="zh-CN" sz="1100" dirty="0" err="1"/>
                <a:t>Bosma</a:t>
              </a:r>
              <a:r>
                <a:rPr lang="en-US" altLang="zh-CN" sz="1100" dirty="0"/>
                <a:t>, D. Zhou, D. Metzler, et al. Emergent abilities of large language models. </a:t>
              </a:r>
              <a:r>
                <a:rPr lang="en-US" altLang="zh-CN" sz="1100" dirty="0" err="1"/>
                <a:t>arXiv</a:t>
              </a:r>
              <a:r>
                <a:rPr lang="en-US" altLang="zh-CN" sz="1100" dirty="0"/>
                <a:t> preprint arXiv:2206.07682, 2022.</a:t>
              </a:r>
            </a:p>
          </p:txBody>
        </p:sp>
        <p:cxnSp>
          <p:nvCxnSpPr>
            <p:cNvPr id="11" name="直接连接符 10">
              <a:extLst>
                <a:ext uri="{FF2B5EF4-FFF2-40B4-BE49-F238E27FC236}">
                  <a16:creationId xmlns:a16="http://schemas.microsoft.com/office/drawing/2014/main" id="{0D300346-B14B-486D-9DA0-1196E50D15AD}"/>
                </a:ext>
              </a:extLst>
            </p:cNvPr>
            <p:cNvCxnSpPr/>
            <p:nvPr/>
          </p:nvCxnSpPr>
          <p:spPr>
            <a:xfrm>
              <a:off x="0" y="6348297"/>
              <a:ext cx="2446322" cy="0"/>
            </a:xfrm>
            <a:prstGeom prst="line">
              <a:avLst/>
            </a:prstGeom>
          </p:spPr>
          <p:style>
            <a:lnRef idx="1">
              <a:schemeClr val="dk1"/>
            </a:lnRef>
            <a:fillRef idx="0">
              <a:schemeClr val="dk1"/>
            </a:fillRef>
            <a:effectRef idx="0">
              <a:schemeClr val="dk1"/>
            </a:effectRef>
            <a:fontRef idx="minor">
              <a:schemeClr val="tx1"/>
            </a:fontRef>
          </p:style>
        </p:cxnSp>
      </p:grpSp>
      <p:sp>
        <p:nvSpPr>
          <p:cNvPr id="17" name="文本框 16">
            <a:extLst>
              <a:ext uri="{FF2B5EF4-FFF2-40B4-BE49-F238E27FC236}">
                <a16:creationId xmlns:a16="http://schemas.microsoft.com/office/drawing/2014/main" id="{1E354B0E-2C56-4EAC-AB1A-68DA5A543E18}"/>
              </a:ext>
            </a:extLst>
          </p:cNvPr>
          <p:cNvSpPr txBox="1"/>
          <p:nvPr/>
        </p:nvSpPr>
        <p:spPr>
          <a:xfrm>
            <a:off x="8632013" y="3282392"/>
            <a:ext cx="3086938" cy="2308324"/>
          </a:xfrm>
          <a:prstGeom prst="rect">
            <a:avLst/>
          </a:prstGeom>
          <a:noFill/>
        </p:spPr>
        <p:txBody>
          <a:bodyPr wrap="square">
            <a:spAutoFit/>
          </a:bodyPr>
          <a:lstStyle/>
          <a:p>
            <a:r>
              <a:rPr lang="zh-CN" altLang="en-US" sz="2400" dirty="0"/>
              <a:t>当模型规模跨越某一临界阈值时，其表现能力会骤然跃升。（涌现阈值大致趋同，均集中在</a:t>
            </a:r>
            <a:r>
              <a:rPr lang="en-US" altLang="zh-CN" sz="2400" dirty="0"/>
              <a:t>10</a:t>
            </a:r>
            <a:r>
              <a:rPr lang="en-US" altLang="zh-CN" sz="2400" baseline="30000" dirty="0"/>
              <a:t>22</a:t>
            </a:r>
            <a:r>
              <a:rPr lang="en-US" altLang="zh-CN" sz="2400" dirty="0"/>
              <a:t> </a:t>
            </a:r>
            <a:r>
              <a:rPr lang="zh-CN" altLang="en-US" sz="2400" dirty="0"/>
              <a:t>量级</a:t>
            </a:r>
          </a:p>
          <a:p>
            <a:r>
              <a:rPr lang="zh-CN" altLang="en-US" sz="2400" dirty="0"/>
              <a:t>左右。）</a:t>
            </a:r>
          </a:p>
        </p:txBody>
      </p:sp>
      <p:pic>
        <p:nvPicPr>
          <p:cNvPr id="8" name="图片 7">
            <a:extLst>
              <a:ext uri="{FF2B5EF4-FFF2-40B4-BE49-F238E27FC236}">
                <a16:creationId xmlns:a16="http://schemas.microsoft.com/office/drawing/2014/main" id="{5D074FA6-432E-4AF8-B7A2-B0B6B30CBD29}"/>
              </a:ext>
            </a:extLst>
          </p:cNvPr>
          <p:cNvPicPr>
            <a:picLocks noChangeAspect="1"/>
          </p:cNvPicPr>
          <p:nvPr/>
        </p:nvPicPr>
        <p:blipFill>
          <a:blip r:embed="rId3"/>
          <a:stretch>
            <a:fillRect/>
          </a:stretch>
        </p:blipFill>
        <p:spPr>
          <a:xfrm>
            <a:off x="1182680" y="1470486"/>
            <a:ext cx="7237058" cy="4407183"/>
          </a:xfrm>
          <a:prstGeom prst="rect">
            <a:avLst/>
          </a:prstGeom>
        </p:spPr>
      </p:pic>
    </p:spTree>
    <p:extLst>
      <p:ext uri="{BB962C8B-B14F-4D97-AF65-F5344CB8AC3E}">
        <p14:creationId xmlns:p14="http://schemas.microsoft.com/office/powerpoint/2010/main" val="2388933156"/>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FA68D0F-D8E4-EE48-BD62-D63AA1A2EE58}"/>
              </a:ext>
            </a:extLst>
          </p:cNvPr>
          <p:cNvSpPr>
            <a:spLocks noGrp="1"/>
          </p:cNvSpPr>
          <p:nvPr>
            <p:ph type="title"/>
          </p:nvPr>
        </p:nvSpPr>
        <p:spPr/>
        <p:txBody>
          <a:bodyPr/>
          <a:lstStyle/>
          <a:p>
            <a:r>
              <a:rPr lang="en-US" altLang="zh-CN" dirty="0"/>
              <a:t>11.3.2 </a:t>
            </a:r>
            <a:r>
              <a:rPr lang="zh-CN" altLang="en-US" dirty="0"/>
              <a:t>大语言模型的涌现能力</a:t>
            </a:r>
          </a:p>
        </p:txBody>
      </p:sp>
      <p:sp>
        <p:nvSpPr>
          <p:cNvPr id="14" name="文本框 13">
            <a:extLst>
              <a:ext uri="{FF2B5EF4-FFF2-40B4-BE49-F238E27FC236}">
                <a16:creationId xmlns:a16="http://schemas.microsoft.com/office/drawing/2014/main" id="{32FE4E48-8669-4106-A29F-0609D53698E5}"/>
              </a:ext>
            </a:extLst>
          </p:cNvPr>
          <p:cNvSpPr txBox="1"/>
          <p:nvPr/>
        </p:nvSpPr>
        <p:spPr>
          <a:xfrm>
            <a:off x="747979" y="981615"/>
            <a:ext cx="6097002"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涌现能力的增强方法</a:t>
            </a:r>
            <a:endParaRPr lang="zh-CN" altLang="en-US" sz="2400" dirty="0"/>
          </a:p>
        </p:txBody>
      </p:sp>
      <p:sp>
        <p:nvSpPr>
          <p:cNvPr id="18" name="文本框 17">
            <a:extLst>
              <a:ext uri="{FF2B5EF4-FFF2-40B4-BE49-F238E27FC236}">
                <a16:creationId xmlns:a16="http://schemas.microsoft.com/office/drawing/2014/main" id="{F80DDD40-3CAC-439E-9A31-8B1541493A6F}"/>
              </a:ext>
            </a:extLst>
          </p:cNvPr>
          <p:cNvSpPr txBox="1"/>
          <p:nvPr/>
        </p:nvSpPr>
        <p:spPr>
          <a:xfrm>
            <a:off x="1118138" y="2720173"/>
            <a:ext cx="4210250" cy="16927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b="1" dirty="0">
                <a:latin typeface="微软雅黑" panose="020B0503020204020204" pitchFamily="34" charset="-122"/>
                <a:ea typeface="微软雅黑" panose="020B0503020204020204" pitchFamily="34" charset="-122"/>
              </a:rPr>
              <a:t>多步推理</a:t>
            </a:r>
            <a:endParaRPr lang="en-US" altLang="zh-CN" sz="2400" b="1" dirty="0">
              <a:latin typeface="微软雅黑" panose="020B0503020204020204" pitchFamily="34" charset="-122"/>
              <a:ea typeface="微软雅黑" panose="020B0503020204020204" pitchFamily="34" charset="-122"/>
            </a:endParaRPr>
          </a:p>
          <a:p>
            <a:pPr indent="548640" algn="just"/>
            <a:r>
              <a:rPr lang="zh-CN" altLang="en-US" sz="2000" dirty="0">
                <a:latin typeface="微软雅黑" panose="020B0503020204020204" pitchFamily="34" charset="-122"/>
                <a:ea typeface="微软雅黑" panose="020B0503020204020204" pitchFamily="34" charset="-122"/>
              </a:rPr>
              <a:t>引入思维链（</a:t>
            </a:r>
            <a:r>
              <a:rPr lang="en-US" altLang="zh-CN" sz="2000" dirty="0" err="1">
                <a:latin typeface="微软雅黑" panose="020B0503020204020204" pitchFamily="34" charset="-122"/>
                <a:ea typeface="微软雅黑" panose="020B0503020204020204" pitchFamily="34" charset="-122"/>
              </a:rPr>
              <a:t>CoT</a:t>
            </a:r>
            <a:r>
              <a:rPr lang="zh-CN" altLang="en-US" sz="2000" dirty="0">
                <a:latin typeface="微软雅黑" panose="020B0503020204020204" pitchFamily="34" charset="-122"/>
                <a:ea typeface="微软雅黑" panose="020B0503020204020204" pitchFamily="34" charset="-122"/>
              </a:rPr>
              <a:t>）提示，通过引导语言模型在给出最终答案之前生成一系列中间步骤来解决推理问题。</a:t>
            </a:r>
            <a:endParaRPr lang="en-US" altLang="zh-CN" sz="20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7C5FF5D0-6020-40D4-A51C-91672554FF2A}"/>
              </a:ext>
            </a:extLst>
          </p:cNvPr>
          <p:cNvSpPr txBox="1"/>
          <p:nvPr/>
        </p:nvSpPr>
        <p:spPr>
          <a:xfrm>
            <a:off x="1147416" y="4754714"/>
            <a:ext cx="4151694" cy="138499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defPPr>
              <a:defRPr lang="zh-CN"/>
            </a:defPPr>
            <a:lvl1pPr algn="ctr">
              <a:defRPr sz="2400" b="1">
                <a:latin typeface="微软雅黑" panose="020B0503020204020204" pitchFamily="34" charset="-122"/>
                <a:ea typeface="微软雅黑" panose="020B0503020204020204" pitchFamily="34" charset="-122"/>
              </a:defRPr>
            </a:lvl1pPr>
          </a:lstStyle>
          <a:p>
            <a:r>
              <a:rPr lang="zh-CN" altLang="en-US" dirty="0"/>
              <a:t>指令遵循</a:t>
            </a:r>
            <a:endParaRPr lang="en-US" altLang="zh-CN" dirty="0"/>
          </a:p>
          <a:p>
            <a:pPr algn="l"/>
            <a:r>
              <a:rPr lang="zh-CN" altLang="en-US" sz="2000" b="0" dirty="0"/>
              <a:t>在指令遵循任务中，需要阅读描述任务的指令，不提供样本示例就要求语言模型执行新任务。</a:t>
            </a:r>
            <a:endParaRPr lang="en-US" altLang="zh-CN" sz="2000" b="0" dirty="0"/>
          </a:p>
        </p:txBody>
      </p:sp>
      <p:sp>
        <p:nvSpPr>
          <p:cNvPr id="20" name="文本框 19">
            <a:extLst>
              <a:ext uri="{FF2B5EF4-FFF2-40B4-BE49-F238E27FC236}">
                <a16:creationId xmlns:a16="http://schemas.microsoft.com/office/drawing/2014/main" id="{30A10FC6-B6D2-4CCB-8F9F-EA567952A8B3}"/>
              </a:ext>
            </a:extLst>
          </p:cNvPr>
          <p:cNvSpPr txBox="1"/>
          <p:nvPr/>
        </p:nvSpPr>
        <p:spPr>
          <a:xfrm>
            <a:off x="5971080" y="2720173"/>
            <a:ext cx="5538537" cy="16927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defPPr>
              <a:defRPr lang="zh-CN"/>
            </a:defPPr>
            <a:lvl1pPr algn="ctr">
              <a:defRPr sz="2400" b="1">
                <a:latin typeface="微软雅黑" panose="020B0503020204020204" pitchFamily="34" charset="-122"/>
                <a:ea typeface="微软雅黑" panose="020B0503020204020204" pitchFamily="34" charset="-122"/>
              </a:defRPr>
            </a:lvl1pPr>
          </a:lstStyle>
          <a:p>
            <a:r>
              <a:rPr lang="zh-CN" altLang="en-US" dirty="0"/>
              <a:t>程序执行</a:t>
            </a:r>
            <a:endParaRPr lang="en-US" altLang="zh-CN" dirty="0"/>
          </a:p>
          <a:p>
            <a:pPr algn="l"/>
            <a:r>
              <a:rPr lang="zh-CN" altLang="en-US" sz="2000" b="0" dirty="0"/>
              <a:t>在涉及多个步骤的计算任务中，例如加法运算或执行计算机程序，</a:t>
            </a:r>
            <a:r>
              <a:rPr lang="en-US" altLang="zh-CN" sz="2000" b="0" dirty="0"/>
              <a:t>Scratchpad</a:t>
            </a:r>
            <a:r>
              <a:rPr lang="zh-CN" altLang="en-US" sz="2000" b="0" dirty="0"/>
              <a:t>方式通过微调语言模型来预测中间输出（类似“草稿纸”的方式），可以成功执行这种多步计算。</a:t>
            </a:r>
            <a:endParaRPr lang="en-US" altLang="zh-CN" sz="2000" b="0" dirty="0"/>
          </a:p>
        </p:txBody>
      </p:sp>
      <p:sp>
        <p:nvSpPr>
          <p:cNvPr id="21" name="文本框 20">
            <a:extLst>
              <a:ext uri="{FF2B5EF4-FFF2-40B4-BE49-F238E27FC236}">
                <a16:creationId xmlns:a16="http://schemas.microsoft.com/office/drawing/2014/main" id="{E8558DF1-4DE9-455E-A00C-70D29B84EEBB}"/>
              </a:ext>
            </a:extLst>
          </p:cNvPr>
          <p:cNvSpPr txBox="1"/>
          <p:nvPr/>
        </p:nvSpPr>
        <p:spPr>
          <a:xfrm>
            <a:off x="747979" y="1492495"/>
            <a:ext cx="10707701" cy="902363"/>
          </a:xfrm>
          <a:prstGeom prst="rect">
            <a:avLst/>
          </a:prstGeom>
          <a:noFill/>
        </p:spPr>
        <p:txBody>
          <a:bodyPr wrap="square" rtlCol="0" anchor="t">
            <a:spAutoFit/>
          </a:bodyPr>
          <a:lstStyle/>
          <a:p>
            <a:pPr algn="just" fontAlgn="auto">
              <a:lnSpc>
                <a:spcPct val="114000"/>
              </a:lnSpc>
            </a:pPr>
            <a:r>
              <a:rPr lang="zh-CN" altLang="en-US" sz="2400" dirty="0">
                <a:latin typeface="微软雅黑" panose="020B0503020204020204" pitchFamily="34" charset="-122"/>
                <a:ea typeface="微软雅黑" panose="020B0503020204020204" pitchFamily="34" charset="-122"/>
              </a:rPr>
              <a:t>     某类方法对在小模型上</a:t>
            </a:r>
            <a:r>
              <a:rPr lang="zh-CN" altLang="en-US" sz="2400" dirty="0">
                <a:solidFill>
                  <a:srgbClr val="FF0000"/>
                </a:solidFill>
                <a:latin typeface="微软雅黑" panose="020B0503020204020204" pitchFamily="34" charset="-122"/>
                <a:ea typeface="微软雅黑" panose="020B0503020204020204" pitchFamily="34" charset="-122"/>
              </a:rPr>
              <a:t>没有改进</a:t>
            </a:r>
            <a:r>
              <a:rPr lang="zh-CN" altLang="en-US" sz="2400" dirty="0">
                <a:latin typeface="微软雅黑" panose="020B0503020204020204" pitchFamily="34" charset="-122"/>
                <a:ea typeface="微软雅黑" panose="020B0503020204020204" pitchFamily="34" charset="-122"/>
              </a:rPr>
              <a:t>或</a:t>
            </a:r>
            <a:r>
              <a:rPr lang="zh-CN" altLang="en-US" sz="2400" dirty="0">
                <a:solidFill>
                  <a:srgbClr val="FF0000"/>
                </a:solidFill>
                <a:latin typeface="微软雅黑" panose="020B0503020204020204" pitchFamily="34" charset="-122"/>
                <a:ea typeface="微软雅黑" panose="020B0503020204020204" pitchFamily="34" charset="-122"/>
              </a:rPr>
              <a:t>有害</a:t>
            </a:r>
            <a:r>
              <a:rPr lang="zh-CN" altLang="en-US" sz="2400" dirty="0">
                <a:latin typeface="微软雅黑" panose="020B0503020204020204" pitchFamily="34" charset="-122"/>
                <a:ea typeface="微软雅黑" panose="020B0503020204020204" pitchFamily="34" charset="-122"/>
              </a:rPr>
              <a:t>，而在大模型上却能增强语言模型的性能，那么这类方法称为涌现能力的增强方法。</a:t>
            </a:r>
            <a:endParaRPr lang="en-US" altLang="zh-CN" sz="2400"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B41D7426-F2C5-4996-B7C3-52103A3E8F58}"/>
              </a:ext>
            </a:extLst>
          </p:cNvPr>
          <p:cNvSpPr txBox="1"/>
          <p:nvPr/>
        </p:nvSpPr>
        <p:spPr>
          <a:xfrm>
            <a:off x="5971080" y="4686796"/>
            <a:ext cx="5538537" cy="200054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defPPr>
              <a:defRPr lang="zh-CN"/>
            </a:defPPr>
            <a:lvl1pPr algn="ctr">
              <a:defRPr sz="2400" b="1">
                <a:latin typeface="微软雅黑" panose="020B0503020204020204" pitchFamily="34" charset="-122"/>
                <a:ea typeface="微软雅黑" panose="020B0503020204020204" pitchFamily="34" charset="-122"/>
              </a:defRPr>
            </a:lvl1pPr>
          </a:lstStyle>
          <a:p>
            <a:r>
              <a:rPr lang="zh-CN" altLang="en-US" dirty="0"/>
              <a:t>模型校准</a:t>
            </a:r>
            <a:endParaRPr lang="en-US" altLang="zh-CN" dirty="0"/>
          </a:p>
          <a:p>
            <a:pPr algn="l"/>
            <a:r>
              <a:rPr lang="zh-CN" altLang="en-US" sz="2000" b="0" dirty="0"/>
              <a:t>校准可以衡量模型能否预测自己能正确回答哪些问题。采用一种</a:t>
            </a:r>
            <a:r>
              <a:rPr lang="en-US" altLang="zh-CN" sz="2000" b="0" dirty="0"/>
              <a:t>True/False</a:t>
            </a:r>
            <a:r>
              <a:rPr lang="zh-CN" altLang="en-US" sz="2000" b="0" dirty="0"/>
              <a:t>技术使模型首先提出答案，然后评估其答案正确的概率 </a:t>
            </a:r>
            <a:r>
              <a:rPr lang="en-US" altLang="zh-CN" sz="2000" b="0" dirty="0"/>
              <a:t>P(True)</a:t>
            </a:r>
            <a:r>
              <a:rPr lang="zh-CN" altLang="en-US" sz="2000" b="0" dirty="0"/>
              <a:t>，将正确答案的概率与其他答案选项进行比较，从而实现校准。</a:t>
            </a:r>
            <a:endParaRPr lang="en-US" altLang="zh-CN" sz="2000" b="0" dirty="0"/>
          </a:p>
        </p:txBody>
      </p:sp>
    </p:spTree>
    <p:extLst>
      <p:ext uri="{BB962C8B-B14F-4D97-AF65-F5344CB8AC3E}">
        <p14:creationId xmlns:p14="http://schemas.microsoft.com/office/powerpoint/2010/main" val="3747528363"/>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FA68D0F-D8E4-EE48-BD62-D63AA1A2EE58}"/>
              </a:ext>
            </a:extLst>
          </p:cNvPr>
          <p:cNvSpPr>
            <a:spLocks noGrp="1"/>
          </p:cNvSpPr>
          <p:nvPr>
            <p:ph type="title"/>
          </p:nvPr>
        </p:nvSpPr>
        <p:spPr/>
        <p:txBody>
          <a:bodyPr/>
          <a:lstStyle/>
          <a:p>
            <a:r>
              <a:rPr lang="en-US" altLang="zh-CN" dirty="0"/>
              <a:t>11.3.2 </a:t>
            </a:r>
            <a:r>
              <a:rPr lang="zh-CN" altLang="en-US" dirty="0"/>
              <a:t>大语言模型的涌现能力</a:t>
            </a:r>
          </a:p>
        </p:txBody>
      </p:sp>
      <p:sp>
        <p:nvSpPr>
          <p:cNvPr id="7" name="文本框 6">
            <a:extLst>
              <a:ext uri="{FF2B5EF4-FFF2-40B4-BE49-F238E27FC236}">
                <a16:creationId xmlns:a16="http://schemas.microsoft.com/office/drawing/2014/main" id="{8F8FB474-383D-4E98-A163-C5FC142854A9}"/>
              </a:ext>
            </a:extLst>
          </p:cNvPr>
          <p:cNvSpPr txBox="1"/>
          <p:nvPr/>
        </p:nvSpPr>
        <p:spPr>
          <a:xfrm>
            <a:off x="651634" y="1739598"/>
            <a:ext cx="10888732" cy="901722"/>
          </a:xfrm>
          <a:prstGeom prst="rect">
            <a:avLst/>
          </a:prstGeom>
          <a:noFill/>
        </p:spPr>
        <p:txBody>
          <a:bodyPr wrap="square">
            <a:spAutoFit/>
          </a:bodyPr>
          <a:lstStyle/>
          <a:p>
            <a:pPr>
              <a:lnSpc>
                <a:spcPct val="114000"/>
              </a:lnSpc>
            </a:pPr>
            <a:r>
              <a:rPr lang="zh-CN" altLang="en-US" sz="2400" dirty="0"/>
              <a:t>利用</a:t>
            </a:r>
            <a:r>
              <a:rPr lang="zh-CN" altLang="en-US" sz="2400" b="1" dirty="0">
                <a:solidFill>
                  <a:srgbClr val="0070C0"/>
                </a:solidFill>
              </a:rPr>
              <a:t>思维链、指令遵循、程序执行</a:t>
            </a:r>
            <a:r>
              <a:rPr lang="zh-CN" altLang="en-US" sz="2400" dirty="0"/>
              <a:t>或</a:t>
            </a:r>
            <a:r>
              <a:rPr lang="zh-CN" altLang="en-US" sz="2400" b="1" dirty="0">
                <a:solidFill>
                  <a:srgbClr val="0070C0"/>
                </a:solidFill>
              </a:rPr>
              <a:t>模型校准</a:t>
            </a:r>
            <a:r>
              <a:rPr lang="zh-CN" altLang="en-US" sz="2400" dirty="0"/>
              <a:t>时，不同模型在多种任务上，准确性和模型大小都呈现相变，且阈值不统一。</a:t>
            </a:r>
          </a:p>
        </p:txBody>
      </p:sp>
      <p:grpSp>
        <p:nvGrpSpPr>
          <p:cNvPr id="9" name="组合 8">
            <a:extLst>
              <a:ext uri="{FF2B5EF4-FFF2-40B4-BE49-F238E27FC236}">
                <a16:creationId xmlns:a16="http://schemas.microsoft.com/office/drawing/2014/main" id="{C04C6DFB-B429-4166-A37B-CA1A8621608B}"/>
              </a:ext>
            </a:extLst>
          </p:cNvPr>
          <p:cNvGrpSpPr/>
          <p:nvPr/>
        </p:nvGrpSpPr>
        <p:grpSpPr>
          <a:xfrm>
            <a:off x="0" y="6415756"/>
            <a:ext cx="11280038" cy="430887"/>
            <a:chOff x="-28799" y="6331118"/>
            <a:chExt cx="9688882" cy="430887"/>
          </a:xfrm>
        </p:grpSpPr>
        <p:sp>
          <p:nvSpPr>
            <p:cNvPr id="10" name="文本框 9">
              <a:extLst>
                <a:ext uri="{FF2B5EF4-FFF2-40B4-BE49-F238E27FC236}">
                  <a16:creationId xmlns:a16="http://schemas.microsoft.com/office/drawing/2014/main" id="{2EEA6DCE-8F55-4DA1-B3F1-740CD04D0360}"/>
                </a:ext>
              </a:extLst>
            </p:cNvPr>
            <p:cNvSpPr txBox="1"/>
            <p:nvPr/>
          </p:nvSpPr>
          <p:spPr>
            <a:xfrm>
              <a:off x="-28799" y="6331118"/>
              <a:ext cx="9688882" cy="430887"/>
            </a:xfrm>
            <a:prstGeom prst="rect">
              <a:avLst/>
            </a:prstGeom>
            <a:noFill/>
          </p:spPr>
          <p:txBody>
            <a:bodyPr wrap="square">
              <a:spAutoFit/>
            </a:bodyPr>
            <a:lstStyle/>
            <a:p>
              <a:r>
                <a:rPr lang="zh-CN" altLang="en-US" sz="1100" dirty="0"/>
                <a:t>参考：</a:t>
              </a:r>
              <a:r>
                <a:rPr lang="en-US" altLang="zh-CN" sz="1100" dirty="0"/>
                <a:t>J. Wei, Y. Tay, R. </a:t>
              </a:r>
              <a:r>
                <a:rPr lang="en-US" altLang="zh-CN" sz="1100" dirty="0" err="1"/>
                <a:t>Bommasani</a:t>
              </a:r>
              <a:r>
                <a:rPr lang="en-US" altLang="zh-CN" sz="1100" dirty="0"/>
                <a:t>, C. </a:t>
              </a:r>
              <a:r>
                <a:rPr lang="en-US" altLang="zh-CN" sz="1100" dirty="0" err="1"/>
                <a:t>Raffel</a:t>
              </a:r>
              <a:r>
                <a:rPr lang="en-US" altLang="zh-CN" sz="1100" dirty="0"/>
                <a:t>, B. </a:t>
              </a:r>
              <a:r>
                <a:rPr lang="en-US" altLang="zh-CN" sz="1100" dirty="0" err="1"/>
                <a:t>Zoph</a:t>
              </a:r>
              <a:r>
                <a:rPr lang="en-US" altLang="zh-CN" sz="1100" dirty="0"/>
                <a:t>, S. Borgeaud, D. </a:t>
              </a:r>
              <a:r>
                <a:rPr lang="en-US" altLang="zh-CN" sz="1100" dirty="0" err="1"/>
                <a:t>Yogatama</a:t>
              </a:r>
              <a:r>
                <a:rPr lang="en-US" altLang="zh-CN" sz="1100" dirty="0"/>
                <a:t>, M. </a:t>
              </a:r>
              <a:r>
                <a:rPr lang="en-US" altLang="zh-CN" sz="1100" dirty="0" err="1"/>
                <a:t>Bosma</a:t>
              </a:r>
              <a:r>
                <a:rPr lang="en-US" altLang="zh-CN" sz="1100" dirty="0"/>
                <a:t>, D. Zhou, D. Metzler, et al. Emergent abilities of large language models. </a:t>
              </a:r>
              <a:r>
                <a:rPr lang="en-US" altLang="zh-CN" sz="1100" dirty="0" err="1"/>
                <a:t>arXiv</a:t>
              </a:r>
              <a:r>
                <a:rPr lang="en-US" altLang="zh-CN" sz="1100" dirty="0"/>
                <a:t> preprint arXiv:2206.07682, 2022.</a:t>
              </a:r>
            </a:p>
          </p:txBody>
        </p:sp>
        <p:cxnSp>
          <p:nvCxnSpPr>
            <p:cNvPr id="11" name="直接连接符 10">
              <a:extLst>
                <a:ext uri="{FF2B5EF4-FFF2-40B4-BE49-F238E27FC236}">
                  <a16:creationId xmlns:a16="http://schemas.microsoft.com/office/drawing/2014/main" id="{0D300346-B14B-486D-9DA0-1196E50D15AD}"/>
                </a:ext>
              </a:extLst>
            </p:cNvPr>
            <p:cNvCxnSpPr/>
            <p:nvPr/>
          </p:nvCxnSpPr>
          <p:spPr>
            <a:xfrm>
              <a:off x="0" y="6348297"/>
              <a:ext cx="2446322" cy="0"/>
            </a:xfrm>
            <a:prstGeom prst="line">
              <a:avLst/>
            </a:prstGeom>
          </p:spPr>
          <p:style>
            <a:lnRef idx="1">
              <a:schemeClr val="dk1"/>
            </a:lnRef>
            <a:fillRef idx="0">
              <a:schemeClr val="dk1"/>
            </a:fillRef>
            <a:effectRef idx="0">
              <a:schemeClr val="dk1"/>
            </a:effectRef>
            <a:fontRef idx="minor">
              <a:schemeClr val="tx1"/>
            </a:fontRef>
          </p:style>
        </p:cxnSp>
      </p:grpSp>
      <p:sp>
        <p:nvSpPr>
          <p:cNvPr id="14" name="文本框 13">
            <a:extLst>
              <a:ext uri="{FF2B5EF4-FFF2-40B4-BE49-F238E27FC236}">
                <a16:creationId xmlns:a16="http://schemas.microsoft.com/office/drawing/2014/main" id="{32FE4E48-8669-4106-A29F-0609D53698E5}"/>
              </a:ext>
            </a:extLst>
          </p:cNvPr>
          <p:cNvSpPr txBox="1"/>
          <p:nvPr/>
        </p:nvSpPr>
        <p:spPr>
          <a:xfrm>
            <a:off x="651634" y="994193"/>
            <a:ext cx="6097002"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涌现能力的增强方法测评</a:t>
            </a:r>
            <a:endParaRPr lang="zh-CN" altLang="en-US" sz="2400" dirty="0"/>
          </a:p>
        </p:txBody>
      </p:sp>
      <p:pic>
        <p:nvPicPr>
          <p:cNvPr id="12" name="图片 11">
            <a:extLst>
              <a:ext uri="{FF2B5EF4-FFF2-40B4-BE49-F238E27FC236}">
                <a16:creationId xmlns:a16="http://schemas.microsoft.com/office/drawing/2014/main" id="{65D044C9-71C4-4EF7-A5DE-EFB90BE64B0C}"/>
              </a:ext>
            </a:extLst>
          </p:cNvPr>
          <p:cNvPicPr>
            <a:picLocks noChangeAspect="1"/>
          </p:cNvPicPr>
          <p:nvPr/>
        </p:nvPicPr>
        <p:blipFill>
          <a:blip r:embed="rId3"/>
          <a:stretch>
            <a:fillRect/>
          </a:stretch>
        </p:blipFill>
        <p:spPr>
          <a:xfrm>
            <a:off x="1457563" y="2854335"/>
            <a:ext cx="8325289" cy="2721061"/>
          </a:xfrm>
          <a:prstGeom prst="rect">
            <a:avLst/>
          </a:prstGeom>
        </p:spPr>
      </p:pic>
    </p:spTree>
    <p:extLst>
      <p:ext uri="{BB962C8B-B14F-4D97-AF65-F5344CB8AC3E}">
        <p14:creationId xmlns:p14="http://schemas.microsoft.com/office/powerpoint/2010/main" val="1997764515"/>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D82FDD7-07CD-4128-B44D-1E46C8CE7D33}"/>
              </a:ext>
            </a:extLst>
          </p:cNvPr>
          <p:cNvSpPr txBox="1"/>
          <p:nvPr/>
        </p:nvSpPr>
        <p:spPr>
          <a:xfrm>
            <a:off x="802314" y="1789662"/>
            <a:ext cx="9784080" cy="1679562"/>
          </a:xfrm>
          <a:prstGeom prst="rect">
            <a:avLst/>
          </a:prstGeom>
          <a:noFill/>
        </p:spPr>
        <p:txBody>
          <a:bodyPr wrap="square" rtlCol="0" anchor="t">
            <a:spAutoFit/>
          </a:bodyPr>
          <a:lstStyle/>
          <a:p>
            <a:pPr indent="548640" algn="just">
              <a:lnSpc>
                <a:spcPct val="114000"/>
              </a:lnSpc>
            </a:pPr>
            <a:r>
              <a:rPr lang="zh-CN" altLang="en-US" sz="2400" dirty="0">
                <a:latin typeface="微软雅黑" panose="020B0503020204020204" pitchFamily="34" charset="-122"/>
                <a:ea typeface="微软雅黑" panose="020B0503020204020204" pitchFamily="34" charset="-122"/>
              </a:rPr>
              <a:t>模型的规模是涌现能力最重要的来源之一。模型规模提升，对应的每个子任务准确率上升，反映到复杂的总任务上使得宏观上出现涌现现象。</a:t>
            </a:r>
            <a:endParaRPr lang="en-US" altLang="zh-CN" sz="2400" dirty="0">
              <a:latin typeface="微软雅黑" panose="020B0503020204020204" pitchFamily="34" charset="-122"/>
              <a:ea typeface="微软雅黑" panose="020B0503020204020204" pitchFamily="34" charset="-122"/>
            </a:endParaRPr>
          </a:p>
          <a:p>
            <a:pPr indent="548640" algn="just">
              <a:lnSpc>
                <a:spcPct val="114000"/>
              </a:lnSpc>
            </a:pPr>
            <a:endParaRPr lang="en-US" altLang="zh-CN" sz="2000"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F044D76B-7D54-413D-A557-A0343E6A5E95}"/>
              </a:ext>
            </a:extLst>
          </p:cNvPr>
          <p:cNvSpPr txBox="1"/>
          <p:nvPr/>
        </p:nvSpPr>
        <p:spPr>
          <a:xfrm>
            <a:off x="551848" y="1072545"/>
            <a:ext cx="3195989"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sym typeface="+mn-ea"/>
              </a:rPr>
              <a:t>解释一：模型规模</a:t>
            </a:r>
          </a:p>
        </p:txBody>
      </p:sp>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11.3.3 </a:t>
            </a:r>
            <a:r>
              <a:rPr lang="zh-CN" altLang="en-US" dirty="0"/>
              <a:t>大语言模型涌现能力的来源</a:t>
            </a:r>
          </a:p>
        </p:txBody>
      </p:sp>
      <p:pic>
        <p:nvPicPr>
          <p:cNvPr id="7" name="图片 6">
            <a:extLst>
              <a:ext uri="{FF2B5EF4-FFF2-40B4-BE49-F238E27FC236}">
                <a16:creationId xmlns:a16="http://schemas.microsoft.com/office/drawing/2014/main" id="{DA51B283-F1A7-4556-B833-604598633D2F}"/>
              </a:ext>
            </a:extLst>
          </p:cNvPr>
          <p:cNvPicPr>
            <a:picLocks noChangeAspect="1"/>
          </p:cNvPicPr>
          <p:nvPr/>
        </p:nvPicPr>
        <p:blipFill>
          <a:blip r:embed="rId3"/>
          <a:stretch>
            <a:fillRect/>
          </a:stretch>
        </p:blipFill>
        <p:spPr>
          <a:xfrm>
            <a:off x="3780650" y="2801944"/>
            <a:ext cx="3827408" cy="3549316"/>
          </a:xfrm>
          <a:prstGeom prst="rect">
            <a:avLst/>
          </a:prstGeom>
        </p:spPr>
      </p:pic>
    </p:spTree>
    <p:extLst>
      <p:ext uri="{BB962C8B-B14F-4D97-AF65-F5344CB8AC3E}">
        <p14:creationId xmlns:p14="http://schemas.microsoft.com/office/powerpoint/2010/main" val="241596719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11.1 </a:t>
            </a:r>
            <a:r>
              <a:rPr kumimoji="1" lang="zh-CN" altLang="en-US" dirty="0"/>
              <a:t>概述</a:t>
            </a:r>
          </a:p>
        </p:txBody>
      </p:sp>
      <p:sp>
        <p:nvSpPr>
          <p:cNvPr id="4" name="文本框 3">
            <a:extLst>
              <a:ext uri="{FF2B5EF4-FFF2-40B4-BE49-F238E27FC236}">
                <a16:creationId xmlns:a16="http://schemas.microsoft.com/office/drawing/2014/main" id="{0351A444-EF37-1F43-A181-95D77757FFDC}"/>
              </a:ext>
            </a:extLst>
          </p:cNvPr>
          <p:cNvSpPr txBox="1"/>
          <p:nvPr/>
        </p:nvSpPr>
        <p:spPr>
          <a:xfrm>
            <a:off x="1203960" y="1508761"/>
            <a:ext cx="9784080" cy="3427349"/>
          </a:xfrm>
          <a:prstGeom prst="rect">
            <a:avLst/>
          </a:prstGeom>
          <a:noFill/>
        </p:spPr>
        <p:txBody>
          <a:bodyPr wrap="square" rtlCol="0" anchor="t">
            <a:spAutoFit/>
          </a:bodyPr>
          <a:lstStyle/>
          <a:p>
            <a:pPr indent="548640" algn="just">
              <a:lnSpc>
                <a:spcPct val="114000"/>
              </a:lnSpc>
            </a:pPr>
            <a:r>
              <a:rPr lang="zh-CN" altLang="en-US" sz="2400" dirty="0">
                <a:latin typeface="微软雅黑" panose="020B0503020204020204" pitchFamily="34" charset="-122"/>
                <a:ea typeface="微软雅黑" panose="020B0503020204020204" pitchFamily="34" charset="-122"/>
              </a:rPr>
              <a:t>在自然界中，涌现的例子随处可见。鸟群的飞行、蚁群的行为、鱼群的游动，都展现出群体行为的涌现特征。生态系统中的物种多样性和生物群落的组织结构也是涌现的结果。此外，物理领域中的相变现象、自组织系统和复杂网络等也展现了涌现的不可预测性和多样性。</a:t>
            </a:r>
            <a:endParaRPr lang="en-US" altLang="zh-CN" sz="2400" dirty="0">
              <a:latin typeface="微软雅黑" panose="020B0503020204020204" pitchFamily="34" charset="-122"/>
              <a:ea typeface="微软雅黑" panose="020B0503020204020204" pitchFamily="34" charset="-122"/>
            </a:endParaRPr>
          </a:p>
          <a:p>
            <a:pPr indent="548640" algn="just">
              <a:lnSpc>
                <a:spcPct val="114000"/>
              </a:lnSpc>
            </a:pPr>
            <a:endParaRPr lang="en-US" altLang="zh-CN" sz="2400" dirty="0">
              <a:latin typeface="微软雅黑" panose="020B0503020204020204" pitchFamily="34" charset="-122"/>
              <a:ea typeface="微软雅黑" panose="020B0503020204020204" pitchFamily="34" charset="-122"/>
            </a:endParaRPr>
          </a:p>
          <a:p>
            <a:pPr indent="548640" algn="just">
              <a:lnSpc>
                <a:spcPct val="114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Emergence is when quantitative changes in a system result in qualitative changes in behavior.</a:t>
            </a:r>
          </a:p>
          <a:p>
            <a:pPr indent="548640" algn="r">
              <a:lnSpc>
                <a:spcPct val="114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Philip Anderson</a:t>
            </a:r>
          </a:p>
        </p:txBody>
      </p:sp>
    </p:spTree>
    <p:extLst>
      <p:ext uri="{BB962C8B-B14F-4D97-AF65-F5344CB8AC3E}">
        <p14:creationId xmlns:p14="http://schemas.microsoft.com/office/powerpoint/2010/main" val="142402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202360BC-1143-4BE3-B13E-5F5925EB11E6}"/>
              </a:ext>
            </a:extLst>
          </p:cNvPr>
          <p:cNvPicPr>
            <a:picLocks noChangeAspect="1"/>
          </p:cNvPicPr>
          <p:nvPr/>
        </p:nvPicPr>
        <p:blipFill>
          <a:blip r:embed="rId3"/>
          <a:stretch>
            <a:fillRect/>
          </a:stretch>
        </p:blipFill>
        <p:spPr>
          <a:xfrm>
            <a:off x="1096553" y="3136926"/>
            <a:ext cx="4629821" cy="3380710"/>
          </a:xfrm>
          <a:prstGeom prst="rect">
            <a:avLst/>
          </a:prstGeom>
        </p:spPr>
      </p:pic>
      <p:sp>
        <p:nvSpPr>
          <p:cNvPr id="5" name="文本框 4">
            <a:extLst>
              <a:ext uri="{FF2B5EF4-FFF2-40B4-BE49-F238E27FC236}">
                <a16:creationId xmlns:a16="http://schemas.microsoft.com/office/drawing/2014/main" id="{F044D76B-7D54-413D-A557-A0343E6A5E95}"/>
              </a:ext>
            </a:extLst>
          </p:cNvPr>
          <p:cNvSpPr txBox="1"/>
          <p:nvPr/>
        </p:nvSpPr>
        <p:spPr>
          <a:xfrm>
            <a:off x="551848" y="1072545"/>
            <a:ext cx="4802205"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sym typeface="+mn-ea"/>
              </a:rPr>
              <a:t>解释二：顿悟（</a:t>
            </a:r>
            <a:r>
              <a:rPr lang="en-US" altLang="zh-CN" sz="2400" b="1" dirty="0">
                <a:solidFill>
                  <a:schemeClr val="bg1"/>
                </a:solidFill>
                <a:latin typeface="微软雅黑" panose="020B0503020204020204" pitchFamily="34" charset="-122"/>
                <a:ea typeface="微软雅黑" panose="020B0503020204020204" pitchFamily="34" charset="-122"/>
                <a:sym typeface="+mn-ea"/>
              </a:rPr>
              <a:t>Grokking</a:t>
            </a:r>
            <a:r>
              <a:rPr lang="zh-CN" altLang="en-US" sz="2400" b="1" dirty="0">
                <a:solidFill>
                  <a:schemeClr val="bg1"/>
                </a:solidFill>
                <a:latin typeface="微软雅黑" panose="020B0503020204020204" pitchFamily="34" charset="-122"/>
                <a:ea typeface="微软雅黑" panose="020B0503020204020204" pitchFamily="34" charset="-122"/>
                <a:sym typeface="+mn-ea"/>
              </a:rPr>
              <a:t>）现象</a:t>
            </a:r>
          </a:p>
        </p:txBody>
      </p:sp>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11.3.3 </a:t>
            </a:r>
            <a:r>
              <a:rPr lang="zh-CN" altLang="en-US" dirty="0"/>
              <a:t>大语言模型涌现能力的来源</a:t>
            </a:r>
          </a:p>
        </p:txBody>
      </p:sp>
      <p:grpSp>
        <p:nvGrpSpPr>
          <p:cNvPr id="6" name="组合 5">
            <a:extLst>
              <a:ext uri="{FF2B5EF4-FFF2-40B4-BE49-F238E27FC236}">
                <a16:creationId xmlns:a16="http://schemas.microsoft.com/office/drawing/2014/main" id="{09B29122-B764-4DB7-BCEF-044158CE4213}"/>
              </a:ext>
            </a:extLst>
          </p:cNvPr>
          <p:cNvGrpSpPr/>
          <p:nvPr/>
        </p:nvGrpSpPr>
        <p:grpSpPr>
          <a:xfrm>
            <a:off x="1177152" y="1789229"/>
            <a:ext cx="9729411" cy="1267371"/>
            <a:chOff x="1049426" y="2398435"/>
            <a:chExt cx="9729411" cy="1267371"/>
          </a:xfrm>
        </p:grpSpPr>
        <p:sp>
          <p:nvSpPr>
            <p:cNvPr id="7" name="文本框 6">
              <a:extLst>
                <a:ext uri="{FF2B5EF4-FFF2-40B4-BE49-F238E27FC236}">
                  <a16:creationId xmlns:a16="http://schemas.microsoft.com/office/drawing/2014/main" id="{088A3A29-7ACF-4557-A4F8-C93432A875AD}"/>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顿悟现象</a:t>
              </a:r>
            </a:p>
          </p:txBody>
        </p:sp>
        <p:sp>
          <p:nvSpPr>
            <p:cNvPr id="8" name="文本框 7">
              <a:extLst>
                <a:ext uri="{FF2B5EF4-FFF2-40B4-BE49-F238E27FC236}">
                  <a16:creationId xmlns:a16="http://schemas.microsoft.com/office/drawing/2014/main" id="{99A9CFF7-D897-4374-9125-B0C9490F0F65}"/>
                </a:ext>
              </a:extLst>
            </p:cNvPr>
            <p:cNvSpPr txBox="1"/>
            <p:nvPr/>
          </p:nvSpPr>
          <p:spPr>
            <a:xfrm>
              <a:off x="1289516" y="2834809"/>
              <a:ext cx="9489321" cy="830997"/>
            </a:xfrm>
            <a:prstGeom prst="rect">
              <a:avLst/>
            </a:prstGeom>
            <a:noFill/>
          </p:spPr>
          <p:txBody>
            <a:bodyPr wrap="square">
              <a:spAutoFit/>
            </a:bodyPr>
            <a:lstStyle/>
            <a:p>
              <a:r>
                <a:rPr kumimoji="1" lang="zh-CN" altLang="en-US" sz="2400" b="1" dirty="0">
                  <a:latin typeface="Microsoft YaHei" panose="020B0503020204020204" pitchFamily="34" charset="-122"/>
                  <a:ea typeface="Microsoft YaHei" panose="020B0503020204020204" pitchFamily="34" charset="-122"/>
                </a:rPr>
                <a:t>模型在训练过程中，在某个点突然展现出理解某个任务的能力，表现为性能的突然提升。它是一种延迟的学习现象。</a:t>
              </a:r>
              <a:endParaRPr lang="zh-CN" altLang="en-US" sz="2400" dirty="0">
                <a:latin typeface="Microsoft YaHei" panose="020B0503020204020204" pitchFamily="34" charset="-122"/>
                <a:ea typeface="Microsoft YaHei" panose="020B0503020204020204" pitchFamily="34" charset="-122"/>
              </a:endParaRPr>
            </a:p>
          </p:txBody>
        </p:sp>
        <p:sp>
          <p:nvSpPr>
            <p:cNvPr id="9" name="矩形: 圆角 25">
              <a:extLst>
                <a:ext uri="{FF2B5EF4-FFF2-40B4-BE49-F238E27FC236}">
                  <a16:creationId xmlns:a16="http://schemas.microsoft.com/office/drawing/2014/main" id="{5F94F62F-E128-45E2-BF8D-2830A12276F1}"/>
                </a:ext>
              </a:extLst>
            </p:cNvPr>
            <p:cNvSpPr/>
            <p:nvPr/>
          </p:nvSpPr>
          <p:spPr>
            <a:xfrm>
              <a:off x="1049426" y="2398435"/>
              <a:ext cx="9729411" cy="126737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1" name="文本框 10">
            <a:extLst>
              <a:ext uri="{FF2B5EF4-FFF2-40B4-BE49-F238E27FC236}">
                <a16:creationId xmlns:a16="http://schemas.microsoft.com/office/drawing/2014/main" id="{AF491646-D43D-437D-8D85-70076BA744D0}"/>
              </a:ext>
            </a:extLst>
          </p:cNvPr>
          <p:cNvSpPr txBox="1"/>
          <p:nvPr/>
        </p:nvSpPr>
        <p:spPr>
          <a:xfrm>
            <a:off x="5645284" y="4611756"/>
            <a:ext cx="1490156" cy="461665"/>
          </a:xfrm>
          <a:prstGeom prst="rect">
            <a:avLst/>
          </a:prstGeom>
          <a:noFill/>
        </p:spPr>
        <p:txBody>
          <a:bodyPr wrap="square">
            <a:spAutoFit/>
          </a:bodyPr>
          <a:lstStyle/>
          <a:p>
            <a:pPr algn="ctr"/>
            <a:r>
              <a:rPr lang="zh-CN" altLang="en-US" sz="2400" b="1" dirty="0"/>
              <a:t>三个阶段</a:t>
            </a:r>
          </a:p>
        </p:txBody>
      </p:sp>
      <p:sp>
        <p:nvSpPr>
          <p:cNvPr id="2" name="左大括号 1">
            <a:extLst>
              <a:ext uri="{FF2B5EF4-FFF2-40B4-BE49-F238E27FC236}">
                <a16:creationId xmlns:a16="http://schemas.microsoft.com/office/drawing/2014/main" id="{FABD7D2D-C6CD-4E32-B685-2205735CD11D}"/>
              </a:ext>
            </a:extLst>
          </p:cNvPr>
          <p:cNvSpPr/>
          <p:nvPr/>
        </p:nvSpPr>
        <p:spPr>
          <a:xfrm>
            <a:off x="7054027" y="3529326"/>
            <a:ext cx="201685" cy="2664283"/>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787D580F-51DF-41CD-BCFB-6480C36D4077}"/>
              </a:ext>
            </a:extLst>
          </p:cNvPr>
          <p:cNvGrpSpPr/>
          <p:nvPr/>
        </p:nvGrpSpPr>
        <p:grpSpPr>
          <a:xfrm>
            <a:off x="7255712" y="3357925"/>
            <a:ext cx="4258509" cy="3120675"/>
            <a:chOff x="1277270" y="4544540"/>
            <a:chExt cx="4599797" cy="2463589"/>
          </a:xfrm>
        </p:grpSpPr>
        <p:sp>
          <p:nvSpPr>
            <p:cNvPr id="13" name="矩形 12">
              <a:extLst>
                <a:ext uri="{FF2B5EF4-FFF2-40B4-BE49-F238E27FC236}">
                  <a16:creationId xmlns:a16="http://schemas.microsoft.com/office/drawing/2014/main" id="{773D164D-4B22-4CA0-86A8-62398A7D073A}"/>
                </a:ext>
              </a:extLst>
            </p:cNvPr>
            <p:cNvSpPr/>
            <p:nvPr/>
          </p:nvSpPr>
          <p:spPr>
            <a:xfrm>
              <a:off x="1277270" y="4544540"/>
              <a:ext cx="4599797" cy="24635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4" name="文本框 13">
              <a:extLst>
                <a:ext uri="{FF2B5EF4-FFF2-40B4-BE49-F238E27FC236}">
                  <a16:creationId xmlns:a16="http://schemas.microsoft.com/office/drawing/2014/main" id="{F9E6CB3A-E4A0-4A1D-BB54-2D4A43932F33}"/>
                </a:ext>
              </a:extLst>
            </p:cNvPr>
            <p:cNvSpPr txBox="1"/>
            <p:nvPr/>
          </p:nvSpPr>
          <p:spPr>
            <a:xfrm>
              <a:off x="1364439" y="4621950"/>
              <a:ext cx="4425458" cy="1699738"/>
            </a:xfrm>
            <a:prstGeom prst="rect">
              <a:avLst/>
            </a:prstGeom>
            <a:noFill/>
          </p:spPr>
          <p:txBody>
            <a:bodyPr wrap="square" rtlCol="0">
              <a:spAutoFit/>
            </a:bodyPr>
            <a:lstStyle/>
            <a:p>
              <a:pPr algn="just">
                <a:lnSpc>
                  <a:spcPct val="114000"/>
                </a:lnSpc>
              </a:pPr>
              <a:r>
                <a:rPr lang="zh-CN" altLang="en-US" sz="2000" b="1" dirty="0">
                  <a:latin typeface="微软雅黑" panose="020B0503020204020204" pitchFamily="34" charset="-122"/>
                  <a:ea typeface="微软雅黑" panose="020B0503020204020204" pitchFamily="34" charset="-122"/>
                </a:rPr>
                <a:t>记忆期：</a:t>
              </a:r>
              <a:r>
                <a:rPr lang="zh-CN" altLang="en-US" sz="2000" dirty="0">
                  <a:latin typeface="仿宋" panose="02010609060101010101" pitchFamily="49" charset="-122"/>
                  <a:ea typeface="仿宋" panose="02010609060101010101" pitchFamily="49" charset="-122"/>
                </a:rPr>
                <a:t>模型只能对数据集做简单的记忆，验证集任务表现几乎为零，没有泛化能力；</a:t>
              </a:r>
              <a:endParaRPr lang="en-US" altLang="zh-CN" sz="2000" dirty="0">
                <a:latin typeface="仿宋" panose="02010609060101010101" pitchFamily="49" charset="-122"/>
                <a:ea typeface="仿宋" panose="02010609060101010101" pitchFamily="49" charset="-122"/>
              </a:endParaRPr>
            </a:p>
            <a:p>
              <a:pPr algn="just">
                <a:lnSpc>
                  <a:spcPct val="114000"/>
                </a:lnSpc>
              </a:pPr>
              <a:r>
                <a:rPr lang="zh-CN" altLang="en-US" sz="2000" b="1" dirty="0">
                  <a:latin typeface="微软雅黑" panose="020B0503020204020204" pitchFamily="34" charset="-122"/>
                  <a:ea typeface="微软雅黑" panose="020B0503020204020204" pitchFamily="34" charset="-122"/>
                </a:rPr>
                <a:t>平台期：</a:t>
              </a:r>
              <a:r>
                <a:rPr lang="zh-CN" altLang="en-US" sz="2000" dirty="0">
                  <a:latin typeface="仿宋" panose="02010609060101010101" pitchFamily="49" charset="-122"/>
                  <a:ea typeface="仿宋" panose="02010609060101010101" pitchFamily="49" charset="-122"/>
                </a:rPr>
                <a:t>这个阶段时记忆期的延续，模型在验证集上很差，仍未学会规律；</a:t>
              </a:r>
              <a:endParaRPr lang="en-US" altLang="zh-CN" sz="2000" dirty="0">
                <a:latin typeface="仿宋" panose="02010609060101010101" pitchFamily="49" charset="-122"/>
                <a:ea typeface="仿宋" panose="02010609060101010101" pitchFamily="49" charset="-122"/>
              </a:endParaRPr>
            </a:p>
            <a:p>
              <a:pPr algn="just">
                <a:lnSpc>
                  <a:spcPct val="114000"/>
                </a:lnSpc>
              </a:pPr>
              <a:r>
                <a:rPr lang="zh-CN" altLang="en-US" sz="2000" b="1" dirty="0">
                  <a:latin typeface="微软雅黑" panose="020B0503020204020204" pitchFamily="34" charset="-122"/>
                  <a:ea typeface="微软雅黑" panose="020B0503020204020204" pitchFamily="34" charset="-122"/>
                </a:rPr>
                <a:t>泛化期：</a:t>
              </a:r>
              <a:r>
                <a:rPr lang="zh-CN" altLang="en-US" sz="2000" dirty="0">
                  <a:latin typeface="仿宋" panose="02010609060101010101" pitchFamily="49" charset="-122"/>
                  <a:ea typeface="仿宋" panose="02010609060101010101" pitchFamily="49" charset="-122"/>
                </a:rPr>
                <a:t>验证集准确率显著提升，模型学会任务规律且具备泛化能力。</a:t>
              </a:r>
              <a:endParaRPr lang="en-US" altLang="zh-CN" sz="2000" dirty="0">
                <a:latin typeface="仿宋" panose="02010609060101010101" pitchFamily="49" charset="-122"/>
                <a:ea typeface="仿宋" panose="02010609060101010101" pitchFamily="49" charset="-122"/>
              </a:endParaRPr>
            </a:p>
          </p:txBody>
        </p:sp>
      </p:grpSp>
      <p:cxnSp>
        <p:nvCxnSpPr>
          <p:cNvPr id="19" name="直接连接符 18">
            <a:extLst>
              <a:ext uri="{FF2B5EF4-FFF2-40B4-BE49-F238E27FC236}">
                <a16:creationId xmlns:a16="http://schemas.microsoft.com/office/drawing/2014/main" id="{DACCD400-1C3E-4721-A1E6-656B02EA303D}"/>
              </a:ext>
            </a:extLst>
          </p:cNvPr>
          <p:cNvCxnSpPr>
            <a:cxnSpLocks/>
          </p:cNvCxnSpPr>
          <p:nvPr/>
        </p:nvCxnSpPr>
        <p:spPr>
          <a:xfrm>
            <a:off x="2905626" y="314024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699C376-DAB2-4700-9705-EB2A236C6309}"/>
              </a:ext>
            </a:extLst>
          </p:cNvPr>
          <p:cNvCxnSpPr/>
          <p:nvPr/>
        </p:nvCxnSpPr>
        <p:spPr>
          <a:xfrm>
            <a:off x="2965775" y="3361085"/>
            <a:ext cx="0" cy="3000764"/>
          </a:xfrm>
          <a:prstGeom prst="line">
            <a:avLst/>
          </a:prstGeom>
        </p:spPr>
        <p:style>
          <a:lnRef idx="2">
            <a:schemeClr val="dk1"/>
          </a:lnRef>
          <a:fillRef idx="0">
            <a:schemeClr val="dk1"/>
          </a:fillRef>
          <a:effectRef idx="1">
            <a:schemeClr val="dk1"/>
          </a:effectRef>
          <a:fontRef idx="minor">
            <a:schemeClr val="tx1"/>
          </a:fontRef>
        </p:style>
      </p:cxnSp>
      <p:cxnSp>
        <p:nvCxnSpPr>
          <p:cNvPr id="23" name="直接连接符 22">
            <a:extLst>
              <a:ext uri="{FF2B5EF4-FFF2-40B4-BE49-F238E27FC236}">
                <a16:creationId xmlns:a16="http://schemas.microsoft.com/office/drawing/2014/main" id="{088BDDA8-A8DB-4DA3-B408-BB411A445DA7}"/>
              </a:ext>
            </a:extLst>
          </p:cNvPr>
          <p:cNvCxnSpPr/>
          <p:nvPr/>
        </p:nvCxnSpPr>
        <p:spPr>
          <a:xfrm>
            <a:off x="4640169" y="3361085"/>
            <a:ext cx="0" cy="3000764"/>
          </a:xfrm>
          <a:prstGeom prst="line">
            <a:avLst/>
          </a:prstGeom>
        </p:spPr>
        <p:style>
          <a:lnRef idx="2">
            <a:schemeClr val="dk1"/>
          </a:lnRef>
          <a:fillRef idx="0">
            <a:schemeClr val="dk1"/>
          </a:fillRef>
          <a:effectRef idx="1">
            <a:schemeClr val="dk1"/>
          </a:effectRef>
          <a:fontRef idx="minor">
            <a:schemeClr val="tx1"/>
          </a:fontRef>
        </p:style>
      </p:cxnSp>
      <p:sp>
        <p:nvSpPr>
          <p:cNvPr id="25" name="文本框 24">
            <a:extLst>
              <a:ext uri="{FF2B5EF4-FFF2-40B4-BE49-F238E27FC236}">
                <a16:creationId xmlns:a16="http://schemas.microsoft.com/office/drawing/2014/main" id="{93FE3D5A-5699-437B-8F4A-39A21D599A87}"/>
              </a:ext>
            </a:extLst>
          </p:cNvPr>
          <p:cNvSpPr txBox="1"/>
          <p:nvPr/>
        </p:nvSpPr>
        <p:spPr>
          <a:xfrm>
            <a:off x="1743075" y="4676801"/>
            <a:ext cx="958014"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记忆期</a:t>
            </a:r>
            <a:endParaRPr lang="zh-CN" altLang="en-US" dirty="0"/>
          </a:p>
        </p:txBody>
      </p:sp>
      <p:sp>
        <p:nvSpPr>
          <p:cNvPr id="26" name="文本框 25">
            <a:extLst>
              <a:ext uri="{FF2B5EF4-FFF2-40B4-BE49-F238E27FC236}">
                <a16:creationId xmlns:a16="http://schemas.microsoft.com/office/drawing/2014/main" id="{F1A79968-3655-4791-9A8F-7E5479EB962F}"/>
              </a:ext>
            </a:extLst>
          </p:cNvPr>
          <p:cNvSpPr txBox="1"/>
          <p:nvPr/>
        </p:nvSpPr>
        <p:spPr>
          <a:xfrm>
            <a:off x="3346789" y="4675323"/>
            <a:ext cx="958014"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平台期</a:t>
            </a:r>
            <a:endParaRPr lang="zh-CN" altLang="en-US" dirty="0"/>
          </a:p>
        </p:txBody>
      </p:sp>
      <p:sp>
        <p:nvSpPr>
          <p:cNvPr id="27" name="文本框 26">
            <a:extLst>
              <a:ext uri="{FF2B5EF4-FFF2-40B4-BE49-F238E27FC236}">
                <a16:creationId xmlns:a16="http://schemas.microsoft.com/office/drawing/2014/main" id="{EC088168-0F48-4DE4-AAAC-6EB3BB966208}"/>
              </a:ext>
            </a:extLst>
          </p:cNvPr>
          <p:cNvSpPr txBox="1"/>
          <p:nvPr/>
        </p:nvSpPr>
        <p:spPr>
          <a:xfrm>
            <a:off x="4803860" y="4657923"/>
            <a:ext cx="958014"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泛化期</a:t>
            </a:r>
            <a:endParaRPr lang="zh-CN" altLang="en-US" dirty="0"/>
          </a:p>
        </p:txBody>
      </p:sp>
      <p:grpSp>
        <p:nvGrpSpPr>
          <p:cNvPr id="28" name="组合 27">
            <a:extLst>
              <a:ext uri="{FF2B5EF4-FFF2-40B4-BE49-F238E27FC236}">
                <a16:creationId xmlns:a16="http://schemas.microsoft.com/office/drawing/2014/main" id="{513EB2A4-17E3-441A-AE83-8A280C3033CD}"/>
              </a:ext>
            </a:extLst>
          </p:cNvPr>
          <p:cNvGrpSpPr/>
          <p:nvPr/>
        </p:nvGrpSpPr>
        <p:grpSpPr>
          <a:xfrm>
            <a:off x="0" y="6586298"/>
            <a:ext cx="11280038" cy="261610"/>
            <a:chOff x="0" y="6415756"/>
            <a:chExt cx="11280038" cy="261610"/>
          </a:xfrm>
        </p:grpSpPr>
        <p:sp>
          <p:nvSpPr>
            <p:cNvPr id="29" name="文本框 28">
              <a:extLst>
                <a:ext uri="{FF2B5EF4-FFF2-40B4-BE49-F238E27FC236}">
                  <a16:creationId xmlns:a16="http://schemas.microsoft.com/office/drawing/2014/main" id="{06396E2E-D597-43B1-9F91-5A2143C478CA}"/>
                </a:ext>
              </a:extLst>
            </p:cNvPr>
            <p:cNvSpPr txBox="1"/>
            <p:nvPr/>
          </p:nvSpPr>
          <p:spPr>
            <a:xfrm>
              <a:off x="0" y="6415756"/>
              <a:ext cx="11280038" cy="261610"/>
            </a:xfrm>
            <a:prstGeom prst="rect">
              <a:avLst/>
            </a:prstGeom>
            <a:noFill/>
          </p:spPr>
          <p:txBody>
            <a:bodyPr wrap="square">
              <a:spAutoFit/>
            </a:bodyPr>
            <a:lstStyle/>
            <a:p>
              <a:r>
                <a:rPr lang="zh-CN" altLang="en-US" sz="1100" dirty="0"/>
                <a:t>图片来源：</a:t>
              </a:r>
              <a:r>
                <a:rPr lang="en-US" altLang="zh-CN" sz="1100" dirty="0"/>
                <a:t>Alethea Power, Yuri </a:t>
              </a:r>
              <a:r>
                <a:rPr lang="en-US" altLang="zh-CN" sz="1100" dirty="0" err="1"/>
                <a:t>Burda</a:t>
              </a:r>
              <a:r>
                <a:rPr lang="en-US" altLang="zh-CN" sz="1100" dirty="0"/>
                <a:t>, </a:t>
              </a:r>
              <a:r>
                <a:rPr lang="en-US" altLang="zh-CN" sz="1100" dirty="0" err="1"/>
                <a:t>Harri</a:t>
              </a:r>
              <a:r>
                <a:rPr lang="en-US" altLang="zh-CN" sz="1100" dirty="0"/>
                <a:t> Edwards, Igor </a:t>
              </a:r>
              <a:r>
                <a:rPr lang="en-US" altLang="zh-CN" sz="1100" dirty="0" err="1"/>
                <a:t>Babuschkin</a:t>
              </a:r>
              <a:r>
                <a:rPr lang="en-US" altLang="zh-CN" sz="1100" dirty="0"/>
                <a:t>, </a:t>
              </a:r>
              <a:r>
                <a:rPr lang="en-US" altLang="zh-CN" sz="1100" dirty="0" err="1"/>
                <a:t>Vedant</a:t>
              </a:r>
              <a:r>
                <a:rPr lang="en-US" altLang="zh-CN" sz="1100" dirty="0"/>
                <a:t> ,Grokking: Generalization Beyond Overfitting on Small Algorithmic Datasets, ICLR 2021</a:t>
              </a:r>
            </a:p>
          </p:txBody>
        </p:sp>
        <p:cxnSp>
          <p:nvCxnSpPr>
            <p:cNvPr id="30" name="直接连接符 29">
              <a:extLst>
                <a:ext uri="{FF2B5EF4-FFF2-40B4-BE49-F238E27FC236}">
                  <a16:creationId xmlns:a16="http://schemas.microsoft.com/office/drawing/2014/main" id="{D6F2B806-A890-40D3-9E64-A13A02E352C5}"/>
                </a:ext>
              </a:extLst>
            </p:cNvPr>
            <p:cNvCxnSpPr/>
            <p:nvPr/>
          </p:nvCxnSpPr>
          <p:spPr>
            <a:xfrm>
              <a:off x="10216" y="6415756"/>
              <a:ext cx="2446322"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609247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9017F6A-35B0-7C45-8F9F-38CFA41B7A5D}"/>
              </a:ext>
            </a:extLst>
          </p:cNvPr>
          <p:cNvSpPr>
            <a:spLocks noGrp="1"/>
          </p:cNvSpPr>
          <p:nvPr>
            <p:ph type="title"/>
          </p:nvPr>
        </p:nvSpPr>
        <p:spPr/>
        <p:txBody>
          <a:bodyPr/>
          <a:lstStyle/>
          <a:p>
            <a:r>
              <a:rPr lang="en-US" altLang="zh-CN" dirty="0"/>
              <a:t>11.3.3 </a:t>
            </a:r>
            <a:r>
              <a:rPr lang="zh-CN" altLang="en-US" dirty="0"/>
              <a:t>大语言模型涌现能力的来源</a:t>
            </a:r>
          </a:p>
        </p:txBody>
      </p:sp>
      <p:grpSp>
        <p:nvGrpSpPr>
          <p:cNvPr id="8" name="组合 7">
            <a:extLst>
              <a:ext uri="{FF2B5EF4-FFF2-40B4-BE49-F238E27FC236}">
                <a16:creationId xmlns:a16="http://schemas.microsoft.com/office/drawing/2014/main" id="{96F5CE3B-9452-4C4E-8E2A-C64900B90F15}"/>
              </a:ext>
            </a:extLst>
          </p:cNvPr>
          <p:cNvGrpSpPr/>
          <p:nvPr/>
        </p:nvGrpSpPr>
        <p:grpSpPr>
          <a:xfrm>
            <a:off x="0" y="6200313"/>
            <a:ext cx="11280038" cy="600164"/>
            <a:chOff x="0" y="6415756"/>
            <a:chExt cx="11280038" cy="600164"/>
          </a:xfrm>
        </p:grpSpPr>
        <p:sp>
          <p:nvSpPr>
            <p:cNvPr id="6" name="文本框 5">
              <a:extLst>
                <a:ext uri="{FF2B5EF4-FFF2-40B4-BE49-F238E27FC236}">
                  <a16:creationId xmlns:a16="http://schemas.microsoft.com/office/drawing/2014/main" id="{FB96282A-71FE-46E8-8F6D-EDD00ED56397}"/>
                </a:ext>
              </a:extLst>
            </p:cNvPr>
            <p:cNvSpPr txBox="1"/>
            <p:nvPr/>
          </p:nvSpPr>
          <p:spPr>
            <a:xfrm>
              <a:off x="0" y="6415756"/>
              <a:ext cx="11280038" cy="600164"/>
            </a:xfrm>
            <a:prstGeom prst="rect">
              <a:avLst/>
            </a:prstGeom>
            <a:noFill/>
          </p:spPr>
          <p:txBody>
            <a:bodyPr wrap="square">
              <a:spAutoFit/>
            </a:bodyPr>
            <a:lstStyle/>
            <a:p>
              <a:r>
                <a:rPr lang="zh-CN" altLang="en-US" sz="1100" dirty="0"/>
                <a:t>图片来源：</a:t>
              </a:r>
              <a:r>
                <a:rPr lang="en-US" altLang="zh-CN" sz="1100" dirty="0"/>
                <a:t>J. Wei, Y. Tay, R. </a:t>
              </a:r>
              <a:r>
                <a:rPr lang="en-US" altLang="zh-CN" sz="1100" dirty="0" err="1"/>
                <a:t>Bommasani</a:t>
              </a:r>
              <a:r>
                <a:rPr lang="en-US" altLang="zh-CN" sz="1100" dirty="0"/>
                <a:t>, C. </a:t>
              </a:r>
              <a:r>
                <a:rPr lang="en-US" altLang="zh-CN" sz="1100" dirty="0" err="1"/>
                <a:t>Raffel</a:t>
              </a:r>
              <a:r>
                <a:rPr lang="en-US" altLang="zh-CN" sz="1100" dirty="0"/>
                <a:t>, B. </a:t>
              </a:r>
              <a:r>
                <a:rPr lang="en-US" altLang="zh-CN" sz="1100" dirty="0" err="1"/>
                <a:t>Zoph</a:t>
              </a:r>
              <a:r>
                <a:rPr lang="en-US" altLang="zh-CN" sz="1100" dirty="0"/>
                <a:t>, S. Borgeaud, D. </a:t>
              </a:r>
              <a:r>
                <a:rPr lang="en-US" altLang="zh-CN" sz="1100" dirty="0" err="1"/>
                <a:t>Yogatama</a:t>
              </a:r>
              <a:r>
                <a:rPr lang="en-US" altLang="zh-CN" sz="1100" dirty="0"/>
                <a:t>, M. </a:t>
              </a:r>
              <a:r>
                <a:rPr lang="en-US" altLang="zh-CN" sz="1100" dirty="0" err="1"/>
                <a:t>Bosma</a:t>
              </a:r>
              <a:r>
                <a:rPr lang="en-US" altLang="zh-CN" sz="1100" dirty="0"/>
                <a:t>, D. Zhou, D. Metzler, et al. Emergent abilities of large language models. </a:t>
              </a:r>
              <a:r>
                <a:rPr lang="en-US" altLang="zh-CN" sz="1100" dirty="0" err="1"/>
                <a:t>arXiv</a:t>
              </a:r>
              <a:r>
                <a:rPr lang="en-US" altLang="zh-CN" sz="1100" dirty="0"/>
                <a:t> preprint arXiv:2206.07682, 2022.</a:t>
              </a:r>
            </a:p>
            <a:p>
              <a:r>
                <a:rPr lang="zh-CN" altLang="en-US" sz="1100" dirty="0"/>
                <a:t>参考：</a:t>
              </a:r>
              <a:r>
                <a:rPr lang="en-US" altLang="zh-CN" sz="1100" dirty="0"/>
                <a:t>https://hyper.ai/cn/wiki/30990</a:t>
              </a:r>
            </a:p>
          </p:txBody>
        </p:sp>
        <p:cxnSp>
          <p:nvCxnSpPr>
            <p:cNvPr id="7" name="直接连接符 6">
              <a:extLst>
                <a:ext uri="{FF2B5EF4-FFF2-40B4-BE49-F238E27FC236}">
                  <a16:creationId xmlns:a16="http://schemas.microsoft.com/office/drawing/2014/main" id="{46498133-849D-458B-8DCA-A4C99FB6D988}"/>
                </a:ext>
              </a:extLst>
            </p:cNvPr>
            <p:cNvCxnSpPr/>
            <p:nvPr/>
          </p:nvCxnSpPr>
          <p:spPr>
            <a:xfrm>
              <a:off x="10216" y="6415756"/>
              <a:ext cx="2446322" cy="0"/>
            </a:xfrm>
            <a:prstGeom prst="line">
              <a:avLst/>
            </a:prstGeom>
          </p:spPr>
          <p:style>
            <a:lnRef idx="1">
              <a:schemeClr val="dk1"/>
            </a:lnRef>
            <a:fillRef idx="0">
              <a:schemeClr val="dk1"/>
            </a:fillRef>
            <a:effectRef idx="0">
              <a:schemeClr val="dk1"/>
            </a:effectRef>
            <a:fontRef idx="minor">
              <a:schemeClr val="tx1"/>
            </a:fontRef>
          </p:style>
        </p:cxnSp>
      </p:grpSp>
      <p:sp>
        <p:nvSpPr>
          <p:cNvPr id="11" name="文本框 10">
            <a:extLst>
              <a:ext uri="{FF2B5EF4-FFF2-40B4-BE49-F238E27FC236}">
                <a16:creationId xmlns:a16="http://schemas.microsoft.com/office/drawing/2014/main" id="{33A809D0-4AD4-4C3B-8E30-CE4A7E56D42B}"/>
              </a:ext>
            </a:extLst>
          </p:cNvPr>
          <p:cNvSpPr txBox="1"/>
          <p:nvPr/>
        </p:nvSpPr>
        <p:spPr>
          <a:xfrm>
            <a:off x="551848" y="1072545"/>
            <a:ext cx="4802205"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sym typeface="+mn-ea"/>
              </a:rPr>
              <a:t>解释二：顿悟（</a:t>
            </a:r>
            <a:r>
              <a:rPr lang="en-US" altLang="zh-CN" sz="2400" b="1" dirty="0">
                <a:solidFill>
                  <a:schemeClr val="bg1"/>
                </a:solidFill>
                <a:latin typeface="微软雅黑" panose="020B0503020204020204" pitchFamily="34" charset="-122"/>
                <a:ea typeface="微软雅黑" panose="020B0503020204020204" pitchFamily="34" charset="-122"/>
                <a:sym typeface="+mn-ea"/>
              </a:rPr>
              <a:t>Grokking</a:t>
            </a:r>
            <a:r>
              <a:rPr lang="zh-CN" altLang="en-US" sz="2400" b="1" dirty="0">
                <a:solidFill>
                  <a:schemeClr val="bg1"/>
                </a:solidFill>
                <a:latin typeface="微软雅黑" panose="020B0503020204020204" pitchFamily="34" charset="-122"/>
                <a:ea typeface="微软雅黑" panose="020B0503020204020204" pitchFamily="34" charset="-122"/>
                <a:sym typeface="+mn-ea"/>
              </a:rPr>
              <a:t>）现象</a:t>
            </a:r>
          </a:p>
        </p:txBody>
      </p:sp>
      <p:sp>
        <p:nvSpPr>
          <p:cNvPr id="13" name="文本框 12">
            <a:extLst>
              <a:ext uri="{FF2B5EF4-FFF2-40B4-BE49-F238E27FC236}">
                <a16:creationId xmlns:a16="http://schemas.microsoft.com/office/drawing/2014/main" id="{8305C9FE-C30A-454A-81FB-37AE64999109}"/>
              </a:ext>
            </a:extLst>
          </p:cNvPr>
          <p:cNvSpPr txBox="1"/>
          <p:nvPr/>
        </p:nvSpPr>
        <p:spPr>
          <a:xfrm>
            <a:off x="644084" y="1626268"/>
            <a:ext cx="10903832" cy="1743747"/>
          </a:xfrm>
          <a:prstGeom prst="rect">
            <a:avLst/>
          </a:prstGeom>
          <a:noFill/>
        </p:spPr>
        <p:txBody>
          <a:bodyPr wrap="square">
            <a:spAutoFit/>
          </a:bodyPr>
          <a:lstStyle/>
          <a:p>
            <a:pPr marL="342900" indent="-342900">
              <a:lnSpc>
                <a:spcPct val="114000"/>
              </a:lnSpc>
              <a:buFont typeface="Arial" panose="020B0604020202020204" pitchFamily="34" charset="0"/>
              <a:buChar char="•"/>
            </a:pPr>
            <a:r>
              <a:rPr lang="zh-CN" altLang="en-US" sz="2400" dirty="0">
                <a:solidFill>
                  <a:srgbClr val="000000"/>
                </a:solidFill>
                <a:latin typeface="-apple-system"/>
              </a:rPr>
              <a:t>神经网络的</a:t>
            </a:r>
            <a:r>
              <a:rPr lang="zh-CN" altLang="en-US" sz="2400" b="0" i="0" dirty="0">
                <a:solidFill>
                  <a:srgbClr val="000000"/>
                </a:solidFill>
                <a:effectLst/>
                <a:latin typeface="-apple-system"/>
              </a:rPr>
              <a:t>训练损失和测试损失之间的差距只存在于</a:t>
            </a:r>
            <a:r>
              <a:rPr lang="zh-CN" altLang="en-US" sz="2400" b="1" i="0" dirty="0">
                <a:solidFill>
                  <a:srgbClr val="0070C0"/>
                </a:solidFill>
                <a:effectLst/>
                <a:latin typeface="-apple-system"/>
              </a:rPr>
              <a:t>训练中期</a:t>
            </a:r>
            <a:r>
              <a:rPr lang="zh-CN" altLang="en-US" sz="2400" b="0" i="0" dirty="0">
                <a:solidFill>
                  <a:srgbClr val="000000"/>
                </a:solidFill>
                <a:effectLst/>
                <a:latin typeface="-apple-system"/>
              </a:rPr>
              <a:t>。</a:t>
            </a:r>
            <a:endParaRPr lang="en-US" altLang="zh-CN" sz="2400" b="0" i="0" dirty="0">
              <a:solidFill>
                <a:srgbClr val="000000"/>
              </a:solidFill>
              <a:effectLst/>
              <a:latin typeface="-apple-system"/>
            </a:endParaRPr>
          </a:p>
          <a:p>
            <a:pPr marL="342900" indent="-342900">
              <a:lnSpc>
                <a:spcPct val="114000"/>
              </a:lnSpc>
              <a:buFont typeface="Arial" panose="020B0604020202020204" pitchFamily="34" charset="0"/>
              <a:buChar char="•"/>
            </a:pPr>
            <a:r>
              <a:rPr lang="zh-CN" altLang="en-US" sz="2400" dirty="0"/>
              <a:t>神经网络在初始阶段主要学习数据的一些基本特征或模式，导致训练损失迅速下降。在后续阶段，网络开始逐渐理解数据更深层次的特征和结构，因此测试损失才会开始显著降低。</a:t>
            </a:r>
            <a:endParaRPr lang="en-US" altLang="zh-CN" sz="2400" dirty="0"/>
          </a:p>
        </p:txBody>
      </p:sp>
      <p:sp>
        <p:nvSpPr>
          <p:cNvPr id="17" name="文本框 16">
            <a:extLst>
              <a:ext uri="{FF2B5EF4-FFF2-40B4-BE49-F238E27FC236}">
                <a16:creationId xmlns:a16="http://schemas.microsoft.com/office/drawing/2014/main" id="{81968C80-81A5-4D3C-988E-DC225BE73394}"/>
              </a:ext>
            </a:extLst>
          </p:cNvPr>
          <p:cNvSpPr txBox="1"/>
          <p:nvPr/>
        </p:nvSpPr>
        <p:spPr>
          <a:xfrm>
            <a:off x="2322235" y="3330178"/>
            <a:ext cx="2400160" cy="369332"/>
          </a:xfrm>
          <a:prstGeom prst="rect">
            <a:avLst/>
          </a:prstGeom>
          <a:noFill/>
        </p:spPr>
        <p:txBody>
          <a:bodyPr wrap="square">
            <a:spAutoFit/>
          </a:bodyPr>
          <a:lstStyle/>
          <a:p>
            <a:r>
              <a:rPr lang="zh-CN" altLang="en-US" sz="1800" b="1" dirty="0"/>
              <a:t>简单的特征学习阶段</a:t>
            </a:r>
          </a:p>
        </p:txBody>
      </p:sp>
      <p:sp>
        <p:nvSpPr>
          <p:cNvPr id="19" name="文本框 18">
            <a:extLst>
              <a:ext uri="{FF2B5EF4-FFF2-40B4-BE49-F238E27FC236}">
                <a16:creationId xmlns:a16="http://schemas.microsoft.com/office/drawing/2014/main" id="{E7E85D42-A838-4A79-B0B1-F7D20C7BA2B3}"/>
              </a:ext>
            </a:extLst>
          </p:cNvPr>
          <p:cNvSpPr txBox="1"/>
          <p:nvPr/>
        </p:nvSpPr>
        <p:spPr>
          <a:xfrm>
            <a:off x="6930189" y="3332092"/>
            <a:ext cx="2702592" cy="369332"/>
          </a:xfrm>
          <a:prstGeom prst="rect">
            <a:avLst/>
          </a:prstGeom>
          <a:noFill/>
        </p:spPr>
        <p:txBody>
          <a:bodyPr wrap="square">
            <a:spAutoFit/>
          </a:bodyPr>
          <a:lstStyle/>
          <a:p>
            <a:r>
              <a:rPr lang="zh-CN" altLang="en-US" sz="1800" b="1" dirty="0"/>
              <a:t>复杂的特征学习阶段</a:t>
            </a:r>
            <a:endParaRPr lang="zh-CN" altLang="en-US" b="1" dirty="0"/>
          </a:p>
        </p:txBody>
      </p:sp>
      <p:cxnSp>
        <p:nvCxnSpPr>
          <p:cNvPr id="21" name="直接箭头连接符 20">
            <a:extLst>
              <a:ext uri="{FF2B5EF4-FFF2-40B4-BE49-F238E27FC236}">
                <a16:creationId xmlns:a16="http://schemas.microsoft.com/office/drawing/2014/main" id="{7358F13F-B45C-4673-8670-813084A8FCFC}"/>
              </a:ext>
            </a:extLst>
          </p:cNvPr>
          <p:cNvCxnSpPr>
            <a:stCxn id="17" idx="3"/>
            <a:endCxn id="19" idx="1"/>
          </p:cNvCxnSpPr>
          <p:nvPr/>
        </p:nvCxnSpPr>
        <p:spPr>
          <a:xfrm>
            <a:off x="4722395" y="3514844"/>
            <a:ext cx="2207794" cy="1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6202104E-DDFC-4D5F-8143-B6F39DC6DFA1}"/>
              </a:ext>
            </a:extLst>
          </p:cNvPr>
          <p:cNvPicPr>
            <a:picLocks noChangeAspect="1"/>
          </p:cNvPicPr>
          <p:nvPr/>
        </p:nvPicPr>
        <p:blipFill>
          <a:blip r:embed="rId3"/>
          <a:stretch>
            <a:fillRect/>
          </a:stretch>
        </p:blipFill>
        <p:spPr>
          <a:xfrm>
            <a:off x="2618841" y="3666059"/>
            <a:ext cx="6954317" cy="2465568"/>
          </a:xfrm>
          <a:prstGeom prst="rect">
            <a:avLst/>
          </a:prstGeom>
        </p:spPr>
      </p:pic>
    </p:spTree>
    <p:extLst>
      <p:ext uri="{BB962C8B-B14F-4D97-AF65-F5344CB8AC3E}">
        <p14:creationId xmlns:p14="http://schemas.microsoft.com/office/powerpoint/2010/main" val="3173119025"/>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A3C5EE5-1390-1F40-AC3B-31482D3B1AD4}"/>
              </a:ext>
            </a:extLst>
          </p:cNvPr>
          <p:cNvSpPr>
            <a:spLocks noGrp="1"/>
          </p:cNvSpPr>
          <p:nvPr>
            <p:ph type="title"/>
          </p:nvPr>
        </p:nvSpPr>
        <p:spPr/>
        <p:txBody>
          <a:bodyPr/>
          <a:lstStyle/>
          <a:p>
            <a:r>
              <a:rPr lang="en-US" altLang="zh-CN" dirty="0"/>
              <a:t>11.3.3 </a:t>
            </a:r>
            <a:r>
              <a:rPr lang="zh-CN" altLang="en-US" dirty="0"/>
              <a:t>大语言模型涌现能力的来源</a:t>
            </a:r>
          </a:p>
        </p:txBody>
      </p:sp>
      <p:sp>
        <p:nvSpPr>
          <p:cNvPr id="5" name="文本框 4">
            <a:extLst>
              <a:ext uri="{FF2B5EF4-FFF2-40B4-BE49-F238E27FC236}">
                <a16:creationId xmlns:a16="http://schemas.microsoft.com/office/drawing/2014/main" id="{CFD28816-4C6B-4ED3-B066-1F26E8DA7E64}"/>
              </a:ext>
            </a:extLst>
          </p:cNvPr>
          <p:cNvSpPr txBox="1"/>
          <p:nvPr/>
        </p:nvSpPr>
        <p:spPr>
          <a:xfrm>
            <a:off x="551848" y="1072545"/>
            <a:ext cx="4802205"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sym typeface="+mn-ea"/>
              </a:rPr>
              <a:t>解释二：顿悟（</a:t>
            </a:r>
            <a:r>
              <a:rPr lang="en-US" altLang="zh-CN" sz="2400" b="1" dirty="0">
                <a:solidFill>
                  <a:schemeClr val="bg1"/>
                </a:solidFill>
                <a:latin typeface="微软雅黑" panose="020B0503020204020204" pitchFamily="34" charset="-122"/>
                <a:ea typeface="微软雅黑" panose="020B0503020204020204" pitchFamily="34" charset="-122"/>
                <a:sym typeface="+mn-ea"/>
              </a:rPr>
              <a:t>Grokking</a:t>
            </a:r>
            <a:r>
              <a:rPr lang="zh-CN" altLang="en-US" sz="2400" b="1" dirty="0">
                <a:solidFill>
                  <a:schemeClr val="bg1"/>
                </a:solidFill>
                <a:latin typeface="微软雅黑" panose="020B0503020204020204" pitchFamily="34" charset="-122"/>
                <a:ea typeface="微软雅黑" panose="020B0503020204020204" pitchFamily="34" charset="-122"/>
                <a:sym typeface="+mn-ea"/>
              </a:rPr>
              <a:t>）现象</a:t>
            </a:r>
          </a:p>
        </p:txBody>
      </p:sp>
      <p:sp>
        <p:nvSpPr>
          <p:cNvPr id="6" name="文本框 5">
            <a:extLst>
              <a:ext uri="{FF2B5EF4-FFF2-40B4-BE49-F238E27FC236}">
                <a16:creationId xmlns:a16="http://schemas.microsoft.com/office/drawing/2014/main" id="{34F57E4E-005C-43E5-A637-77DCCD46E89E}"/>
              </a:ext>
            </a:extLst>
          </p:cNvPr>
          <p:cNvSpPr txBox="1"/>
          <p:nvPr/>
        </p:nvSpPr>
        <p:spPr>
          <a:xfrm>
            <a:off x="3467470" y="1798914"/>
            <a:ext cx="5007219" cy="461665"/>
          </a:xfrm>
          <a:prstGeom prst="rect">
            <a:avLst/>
          </a:prstGeom>
          <a:noFill/>
        </p:spPr>
        <p:txBody>
          <a:bodyPr wrap="square">
            <a:spAutoFit/>
          </a:bodyPr>
          <a:lstStyle/>
          <a:p>
            <a:pPr algn="ctr"/>
            <a:r>
              <a:rPr lang="en-US" altLang="zh-CN" sz="2400" b="1" dirty="0">
                <a:solidFill>
                  <a:srgbClr val="0070C0"/>
                </a:solidFill>
              </a:rPr>
              <a:t>Grokking </a:t>
            </a:r>
            <a:r>
              <a:rPr lang="zh-CN" altLang="en-US" sz="2400" b="1" dirty="0">
                <a:solidFill>
                  <a:srgbClr val="0070C0"/>
                </a:solidFill>
              </a:rPr>
              <a:t>和涌现的相似性</a:t>
            </a:r>
          </a:p>
        </p:txBody>
      </p:sp>
      <p:sp>
        <p:nvSpPr>
          <p:cNvPr id="8" name="文本框 7">
            <a:extLst>
              <a:ext uri="{FF2B5EF4-FFF2-40B4-BE49-F238E27FC236}">
                <a16:creationId xmlns:a16="http://schemas.microsoft.com/office/drawing/2014/main" id="{296F30EC-9678-4727-8A8C-7C9C6D45B856}"/>
              </a:ext>
            </a:extLst>
          </p:cNvPr>
          <p:cNvSpPr txBox="1"/>
          <p:nvPr/>
        </p:nvSpPr>
        <p:spPr>
          <a:xfrm>
            <a:off x="1092762" y="2520652"/>
            <a:ext cx="4210250" cy="16927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b="1" dirty="0">
                <a:latin typeface="微软雅黑" panose="020B0503020204020204" pitchFamily="34" charset="-122"/>
                <a:ea typeface="微软雅黑" panose="020B0503020204020204" pitchFamily="34" charset="-122"/>
              </a:rPr>
              <a:t>潜伏期</a:t>
            </a:r>
            <a:endParaRPr lang="en-US" altLang="zh-CN" sz="2400" b="1" dirty="0">
              <a:latin typeface="微软雅黑" panose="020B0503020204020204" pitchFamily="34" charset="-122"/>
              <a:ea typeface="微软雅黑" panose="020B0503020204020204" pitchFamily="34" charset="-122"/>
            </a:endParaRPr>
          </a:p>
          <a:p>
            <a:pPr indent="548640" algn="just"/>
            <a:r>
              <a:rPr lang="zh-CN" altLang="en-US" sz="2000" dirty="0"/>
              <a:t>在 </a:t>
            </a:r>
            <a:r>
              <a:rPr lang="en-US" altLang="zh-CN" sz="2000" dirty="0"/>
              <a:t>Grokking </a:t>
            </a:r>
            <a:r>
              <a:rPr lang="zh-CN" altLang="en-US" sz="2000" dirty="0"/>
              <a:t>中，模型的验证性能在初期可能停滞不前，而涌现能力也往往在模型规模较小时无法体现</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62CB6C09-507A-472C-98F8-251C6FCF45C9}"/>
              </a:ext>
            </a:extLst>
          </p:cNvPr>
          <p:cNvSpPr txBox="1"/>
          <p:nvPr/>
        </p:nvSpPr>
        <p:spPr>
          <a:xfrm>
            <a:off x="5971080" y="2476171"/>
            <a:ext cx="5642918" cy="16927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b="1" dirty="0">
                <a:latin typeface="微软雅黑" panose="020B0503020204020204" pitchFamily="34" charset="-122"/>
                <a:ea typeface="微软雅黑" panose="020B0503020204020204" pitchFamily="34" charset="-122"/>
              </a:rPr>
              <a:t>突然跃升</a:t>
            </a:r>
            <a:endParaRPr lang="en-US" altLang="zh-CN" sz="2400" b="1" dirty="0">
              <a:latin typeface="微软雅黑" panose="020B0503020204020204" pitchFamily="34" charset="-122"/>
              <a:ea typeface="微软雅黑" panose="020B0503020204020204" pitchFamily="34" charset="-122"/>
            </a:endParaRPr>
          </a:p>
          <a:p>
            <a:pPr indent="548640" algn="just"/>
            <a:r>
              <a:rPr lang="zh-CN" altLang="en-US" sz="2000" dirty="0"/>
              <a:t>当模型具备足够的规模（或训练时间）时，</a:t>
            </a:r>
            <a:r>
              <a:rPr lang="en-US" altLang="zh-CN" sz="2000" dirty="0"/>
              <a:t>Grokking </a:t>
            </a:r>
            <a:r>
              <a:rPr lang="zh-CN" altLang="en-US" sz="2000" dirty="0"/>
              <a:t>的验证性能会突然提升，而涌现能力也会在达到一定规模后突然显现，例如解决更复杂的推理任务或掌握更深层次的语义理解</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cxnSp>
        <p:nvCxnSpPr>
          <p:cNvPr id="11" name="连接符: 肘形 10">
            <a:extLst>
              <a:ext uri="{FF2B5EF4-FFF2-40B4-BE49-F238E27FC236}">
                <a16:creationId xmlns:a16="http://schemas.microsoft.com/office/drawing/2014/main" id="{EC738ED5-C2F0-4AAE-A98F-5E4DFC5F61AA}"/>
              </a:ext>
            </a:extLst>
          </p:cNvPr>
          <p:cNvCxnSpPr>
            <a:stCxn id="8" idx="0"/>
            <a:endCxn id="9" idx="0"/>
          </p:cNvCxnSpPr>
          <p:nvPr/>
        </p:nvCxnSpPr>
        <p:spPr>
          <a:xfrm rot="5400000" flipH="1" flipV="1">
            <a:off x="5972973" y="-298914"/>
            <a:ext cx="44481" cy="5594652"/>
          </a:xfrm>
          <a:prstGeom prst="bentConnector3">
            <a:avLst>
              <a:gd name="adj1" fmla="val 613927"/>
            </a:avLst>
          </a:prstGeom>
        </p:spPr>
        <p:style>
          <a:lnRef idx="2">
            <a:schemeClr val="accent1"/>
          </a:lnRef>
          <a:fillRef idx="0">
            <a:schemeClr val="accent1"/>
          </a:fillRef>
          <a:effectRef idx="1">
            <a:schemeClr val="accent1"/>
          </a:effectRef>
          <a:fontRef idx="minor">
            <a:schemeClr val="tx1"/>
          </a:fontRef>
        </p:style>
      </p:cxnSp>
      <p:cxnSp>
        <p:nvCxnSpPr>
          <p:cNvPr id="12" name="连接符: 肘形 11">
            <a:extLst>
              <a:ext uri="{FF2B5EF4-FFF2-40B4-BE49-F238E27FC236}">
                <a16:creationId xmlns:a16="http://schemas.microsoft.com/office/drawing/2014/main" id="{B2B2CBAD-797A-4429-88B8-300CAF8CC337}"/>
              </a:ext>
            </a:extLst>
          </p:cNvPr>
          <p:cNvCxnSpPr>
            <a:cxnSpLocks/>
            <a:stCxn id="8" idx="2"/>
            <a:endCxn id="9" idx="2"/>
          </p:cNvCxnSpPr>
          <p:nvPr/>
        </p:nvCxnSpPr>
        <p:spPr>
          <a:xfrm rot="5400000" flipH="1" flipV="1">
            <a:off x="5972972" y="1393857"/>
            <a:ext cx="44481" cy="5594652"/>
          </a:xfrm>
          <a:prstGeom prst="bentConnector3">
            <a:avLst>
              <a:gd name="adj1" fmla="val -513927"/>
            </a:avLst>
          </a:prstGeom>
        </p:spPr>
        <p:style>
          <a:lnRef idx="2">
            <a:schemeClr val="accent1"/>
          </a:lnRef>
          <a:fillRef idx="0">
            <a:schemeClr val="accent1"/>
          </a:fillRef>
          <a:effectRef idx="1">
            <a:schemeClr val="accent1"/>
          </a:effectRef>
          <a:fontRef idx="minor">
            <a:schemeClr val="tx1"/>
          </a:fontRef>
        </p:style>
      </p:cxnSp>
      <p:sp>
        <p:nvSpPr>
          <p:cNvPr id="16" name="文本框 15">
            <a:extLst>
              <a:ext uri="{FF2B5EF4-FFF2-40B4-BE49-F238E27FC236}">
                <a16:creationId xmlns:a16="http://schemas.microsoft.com/office/drawing/2014/main" id="{88D0D0EB-8CD0-48B3-BD51-66D18F8C3FFA}"/>
              </a:ext>
            </a:extLst>
          </p:cNvPr>
          <p:cNvSpPr txBox="1"/>
          <p:nvPr/>
        </p:nvSpPr>
        <p:spPr>
          <a:xfrm>
            <a:off x="4605591" y="4480087"/>
            <a:ext cx="2039467" cy="461665"/>
          </a:xfrm>
          <a:prstGeom prst="rect">
            <a:avLst/>
          </a:prstGeom>
          <a:noFill/>
        </p:spPr>
        <p:txBody>
          <a:bodyPr wrap="square">
            <a:spAutoFit/>
          </a:bodyPr>
          <a:lstStyle/>
          <a:p>
            <a:pPr algn="ctr"/>
            <a:r>
              <a:rPr lang="zh-CN" altLang="en-US" sz="2400" b="1" dirty="0">
                <a:solidFill>
                  <a:srgbClr val="0070C0"/>
                </a:solidFill>
              </a:rPr>
              <a:t>解释</a:t>
            </a:r>
          </a:p>
        </p:txBody>
      </p:sp>
      <p:sp>
        <p:nvSpPr>
          <p:cNvPr id="17" name="文本框 16">
            <a:extLst>
              <a:ext uri="{FF2B5EF4-FFF2-40B4-BE49-F238E27FC236}">
                <a16:creationId xmlns:a16="http://schemas.microsoft.com/office/drawing/2014/main" id="{81943CE6-C9FC-4A00-982D-5A885E08597A}"/>
              </a:ext>
            </a:extLst>
          </p:cNvPr>
          <p:cNvSpPr txBox="1"/>
          <p:nvPr/>
        </p:nvSpPr>
        <p:spPr>
          <a:xfrm>
            <a:off x="1202332" y="4986234"/>
            <a:ext cx="10411666" cy="83099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nchor="t">
            <a:spAutoFit/>
          </a:bodyPr>
          <a:lstStyle/>
          <a:p>
            <a:r>
              <a:rPr lang="zh-CN" altLang="en-US" sz="2400" b="1" dirty="0">
                <a:latin typeface="微软雅黑" panose="020B0503020204020204" pitchFamily="34" charset="-122"/>
                <a:ea typeface="微软雅黑" panose="020B0503020204020204" pitchFamily="34" charset="-122"/>
              </a:rPr>
              <a:t>涌现现象本质上是模型通过扩展参数规模和训练持续时间</a:t>
            </a:r>
            <a:r>
              <a:rPr lang="zh-CN" altLang="en-US" sz="2400" b="1" dirty="0"/>
              <a:t>（类似 </a:t>
            </a:r>
            <a:r>
              <a:rPr lang="en-US" altLang="zh-CN" sz="2400" b="1" dirty="0"/>
              <a:t>Grokking </a:t>
            </a:r>
            <a:r>
              <a:rPr lang="zh-CN" altLang="en-US" sz="2400" b="1" dirty="0"/>
              <a:t>的逐步学习规则）</a:t>
            </a:r>
            <a:r>
              <a:rPr lang="zh-CN" altLang="en-US" sz="2400" b="1" dirty="0">
                <a:latin typeface="微软雅黑" panose="020B0503020204020204" pitchFamily="34" charset="-122"/>
                <a:ea typeface="微软雅黑" panose="020B0503020204020204" pitchFamily="34" charset="-122"/>
              </a:rPr>
              <a:t>，从简单的模式识别跃升为掌握复杂规律的一种过程。</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072381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D82FDD7-07CD-4128-B44D-1E46C8CE7D33}"/>
              </a:ext>
            </a:extLst>
          </p:cNvPr>
          <p:cNvSpPr txBox="1"/>
          <p:nvPr/>
        </p:nvSpPr>
        <p:spPr>
          <a:xfrm>
            <a:off x="838408" y="1723468"/>
            <a:ext cx="10820192" cy="830997"/>
          </a:xfrm>
          <a:prstGeom prst="rect">
            <a:avLst/>
          </a:prstGeom>
          <a:noFill/>
        </p:spPr>
        <p:txBody>
          <a:bodyPr wrap="square" rtlCol="0" anchor="t">
            <a:spAutoFit/>
          </a:bodyPr>
          <a:lstStyle/>
          <a:p>
            <a:pPr indent="548640" algn="just"/>
            <a:r>
              <a:rPr lang="zh-CN" altLang="en-US" sz="2400" dirty="0">
                <a:latin typeface="微软雅黑" panose="020B0503020204020204" pitchFamily="34" charset="-122"/>
                <a:ea typeface="微软雅黑" panose="020B0503020204020204" pitchFamily="34" charset="-122"/>
              </a:rPr>
              <a:t>对于评估涌现能力，使用合适的评估指标非常重要。某些任务可能由于评价指标不够平滑，掩盖了逐步增量改进的涌现。</a:t>
            </a:r>
            <a:endParaRPr lang="en-US" altLang="zh-CN" sz="2400"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F044D76B-7D54-413D-A557-A0343E6A5E95}"/>
              </a:ext>
            </a:extLst>
          </p:cNvPr>
          <p:cNvSpPr txBox="1"/>
          <p:nvPr/>
        </p:nvSpPr>
        <p:spPr>
          <a:xfrm>
            <a:off x="551848" y="1072545"/>
            <a:ext cx="3195989"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sym typeface="+mn-ea"/>
              </a:rPr>
              <a:t>解释三：评估指标</a:t>
            </a:r>
          </a:p>
        </p:txBody>
      </p:sp>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11.3.3 </a:t>
            </a:r>
            <a:r>
              <a:rPr lang="zh-CN" altLang="en-US" dirty="0"/>
              <a:t>大语言模型涌现能力的来源</a:t>
            </a:r>
          </a:p>
        </p:txBody>
      </p:sp>
      <p:pic>
        <p:nvPicPr>
          <p:cNvPr id="6" name="图片 5">
            <a:extLst>
              <a:ext uri="{FF2B5EF4-FFF2-40B4-BE49-F238E27FC236}">
                <a16:creationId xmlns:a16="http://schemas.microsoft.com/office/drawing/2014/main" id="{33B9D8FF-928A-4D30-BFA0-554A0C8A4BB6}"/>
              </a:ext>
            </a:extLst>
          </p:cNvPr>
          <p:cNvPicPr>
            <a:picLocks noChangeAspect="1"/>
          </p:cNvPicPr>
          <p:nvPr/>
        </p:nvPicPr>
        <p:blipFill>
          <a:blip r:embed="rId3"/>
          <a:stretch>
            <a:fillRect/>
          </a:stretch>
        </p:blipFill>
        <p:spPr>
          <a:xfrm>
            <a:off x="2935705" y="2554465"/>
            <a:ext cx="6815928" cy="3911750"/>
          </a:xfrm>
          <a:prstGeom prst="rect">
            <a:avLst/>
          </a:prstGeom>
        </p:spPr>
      </p:pic>
      <p:sp>
        <p:nvSpPr>
          <p:cNvPr id="8" name="文本框 7">
            <a:extLst>
              <a:ext uri="{FF2B5EF4-FFF2-40B4-BE49-F238E27FC236}">
                <a16:creationId xmlns:a16="http://schemas.microsoft.com/office/drawing/2014/main" id="{F1150FCE-C959-4504-B501-B58354A30EB2}"/>
              </a:ext>
            </a:extLst>
          </p:cNvPr>
          <p:cNvSpPr txBox="1"/>
          <p:nvPr/>
        </p:nvSpPr>
        <p:spPr>
          <a:xfrm>
            <a:off x="1650108" y="3633491"/>
            <a:ext cx="1907005" cy="584775"/>
          </a:xfrm>
          <a:prstGeom prst="rect">
            <a:avLst/>
          </a:prstGeom>
          <a:noFill/>
        </p:spPr>
        <p:txBody>
          <a:bodyPr wrap="square">
            <a:spAutoFit/>
          </a:bodyPr>
          <a:lstStyle/>
          <a:p>
            <a:pPr algn="ctr"/>
            <a:r>
              <a:rPr lang="zh-CN" altLang="en-US" sz="1600" dirty="0">
                <a:solidFill>
                  <a:srgbClr val="0070C0"/>
                </a:solidFill>
              </a:rPr>
              <a:t>非线性度量</a:t>
            </a:r>
            <a:endParaRPr lang="en-US" altLang="zh-CN" sz="1600" dirty="0">
              <a:solidFill>
                <a:srgbClr val="0070C0"/>
              </a:solidFill>
            </a:endParaRPr>
          </a:p>
          <a:p>
            <a:pPr algn="ctr"/>
            <a:r>
              <a:rPr lang="zh-CN" altLang="en-US" sz="1600" dirty="0">
                <a:solidFill>
                  <a:srgbClr val="0070C0"/>
                </a:solidFill>
              </a:rPr>
              <a:t>（</a:t>
            </a:r>
            <a:r>
              <a:rPr lang="en-US" altLang="zh-CN" sz="1600" dirty="0">
                <a:solidFill>
                  <a:srgbClr val="0070C0"/>
                </a:solidFill>
              </a:rPr>
              <a:t>Accuracy</a:t>
            </a:r>
            <a:r>
              <a:rPr lang="zh-CN" altLang="en-US" sz="1600" dirty="0">
                <a:solidFill>
                  <a:srgbClr val="0070C0"/>
                </a:solidFill>
              </a:rPr>
              <a:t>）</a:t>
            </a:r>
          </a:p>
        </p:txBody>
      </p:sp>
      <p:sp>
        <p:nvSpPr>
          <p:cNvPr id="9" name="文本框 8">
            <a:extLst>
              <a:ext uri="{FF2B5EF4-FFF2-40B4-BE49-F238E27FC236}">
                <a16:creationId xmlns:a16="http://schemas.microsoft.com/office/drawing/2014/main" id="{4E1A7E7F-26BF-436B-830F-72C0FBDC816E}"/>
              </a:ext>
            </a:extLst>
          </p:cNvPr>
          <p:cNvSpPr txBox="1"/>
          <p:nvPr/>
        </p:nvSpPr>
        <p:spPr>
          <a:xfrm>
            <a:off x="643727" y="5133471"/>
            <a:ext cx="2685047" cy="830997"/>
          </a:xfrm>
          <a:prstGeom prst="rect">
            <a:avLst/>
          </a:prstGeom>
          <a:noFill/>
        </p:spPr>
        <p:txBody>
          <a:bodyPr wrap="square">
            <a:spAutoFit/>
          </a:bodyPr>
          <a:lstStyle/>
          <a:p>
            <a:pPr algn="ctr"/>
            <a:r>
              <a:rPr lang="zh-CN" altLang="en-US" sz="1600" dirty="0">
                <a:solidFill>
                  <a:srgbClr val="0070C0"/>
                </a:solidFill>
              </a:rPr>
              <a:t>不连续度量</a:t>
            </a:r>
            <a:endParaRPr lang="en-US" altLang="zh-CN" sz="1600" dirty="0">
              <a:solidFill>
                <a:srgbClr val="0070C0"/>
              </a:solidFill>
            </a:endParaRPr>
          </a:p>
          <a:p>
            <a:pPr algn="ctr"/>
            <a:r>
              <a:rPr lang="zh-CN" altLang="en-US" sz="1600" dirty="0">
                <a:solidFill>
                  <a:srgbClr val="0070C0"/>
                </a:solidFill>
              </a:rPr>
              <a:t>（</a:t>
            </a:r>
            <a:r>
              <a:rPr lang="en-US" altLang="zh-CN" sz="1600" dirty="0">
                <a:solidFill>
                  <a:srgbClr val="0070C0"/>
                </a:solidFill>
              </a:rPr>
              <a:t>Multiple Choice Grade</a:t>
            </a:r>
            <a:r>
              <a:rPr lang="zh-CN" altLang="en-US" sz="1600" dirty="0">
                <a:solidFill>
                  <a:srgbClr val="0070C0"/>
                </a:solidFill>
              </a:rPr>
              <a:t>类似于阶跃函数）</a:t>
            </a:r>
          </a:p>
        </p:txBody>
      </p:sp>
      <p:sp>
        <p:nvSpPr>
          <p:cNvPr id="10" name="文本框 9">
            <a:extLst>
              <a:ext uri="{FF2B5EF4-FFF2-40B4-BE49-F238E27FC236}">
                <a16:creationId xmlns:a16="http://schemas.microsoft.com/office/drawing/2014/main" id="{CAF09260-22B4-4F89-9A74-33AEEAD48B93}"/>
              </a:ext>
            </a:extLst>
          </p:cNvPr>
          <p:cNvSpPr txBox="1"/>
          <p:nvPr/>
        </p:nvSpPr>
        <p:spPr>
          <a:xfrm>
            <a:off x="9619247" y="3736504"/>
            <a:ext cx="2424364" cy="584775"/>
          </a:xfrm>
          <a:prstGeom prst="rect">
            <a:avLst/>
          </a:prstGeom>
          <a:noFill/>
        </p:spPr>
        <p:txBody>
          <a:bodyPr wrap="square">
            <a:spAutoFit/>
          </a:bodyPr>
          <a:lstStyle/>
          <a:p>
            <a:pPr algn="ctr"/>
            <a:r>
              <a:rPr lang="zh-CN" altLang="en-US" sz="1600" dirty="0">
                <a:solidFill>
                  <a:srgbClr val="0070C0"/>
                </a:solidFill>
              </a:rPr>
              <a:t>线性度量</a:t>
            </a:r>
            <a:endParaRPr lang="en-US" altLang="zh-CN" sz="1600" dirty="0">
              <a:solidFill>
                <a:srgbClr val="0070C0"/>
              </a:solidFill>
            </a:endParaRPr>
          </a:p>
          <a:p>
            <a:pPr algn="ctr"/>
            <a:r>
              <a:rPr lang="zh-CN" altLang="en-US" sz="1600" dirty="0">
                <a:solidFill>
                  <a:srgbClr val="0070C0"/>
                </a:solidFill>
              </a:rPr>
              <a:t>（</a:t>
            </a:r>
            <a:r>
              <a:rPr lang="en-US" altLang="zh-CN" sz="1600" dirty="0">
                <a:solidFill>
                  <a:srgbClr val="0070C0"/>
                </a:solidFill>
              </a:rPr>
              <a:t>Token Edit Distance</a:t>
            </a:r>
            <a:r>
              <a:rPr lang="zh-CN" altLang="en-US" sz="1600" dirty="0">
                <a:solidFill>
                  <a:srgbClr val="0070C0"/>
                </a:solidFill>
              </a:rPr>
              <a:t>）</a:t>
            </a:r>
          </a:p>
        </p:txBody>
      </p:sp>
      <p:sp>
        <p:nvSpPr>
          <p:cNvPr id="13" name="文本框 12">
            <a:extLst>
              <a:ext uri="{FF2B5EF4-FFF2-40B4-BE49-F238E27FC236}">
                <a16:creationId xmlns:a16="http://schemas.microsoft.com/office/drawing/2014/main" id="{5E1D422C-D1C3-430C-9536-A80EBA430FE4}"/>
              </a:ext>
            </a:extLst>
          </p:cNvPr>
          <p:cNvSpPr txBox="1"/>
          <p:nvPr/>
        </p:nvSpPr>
        <p:spPr>
          <a:xfrm>
            <a:off x="9434800" y="5152276"/>
            <a:ext cx="2685047" cy="584775"/>
          </a:xfrm>
          <a:prstGeom prst="rect">
            <a:avLst/>
          </a:prstGeom>
          <a:noFill/>
        </p:spPr>
        <p:txBody>
          <a:bodyPr wrap="square">
            <a:spAutoFit/>
          </a:bodyPr>
          <a:lstStyle/>
          <a:p>
            <a:pPr algn="ctr"/>
            <a:r>
              <a:rPr lang="zh-CN" altLang="en-US" sz="1600" dirty="0">
                <a:solidFill>
                  <a:srgbClr val="0070C0"/>
                </a:solidFill>
              </a:rPr>
              <a:t>连续度量</a:t>
            </a:r>
            <a:endParaRPr lang="en-US" altLang="zh-CN" sz="1600" dirty="0">
              <a:solidFill>
                <a:srgbClr val="0070C0"/>
              </a:solidFill>
            </a:endParaRPr>
          </a:p>
          <a:p>
            <a:pPr algn="ctr"/>
            <a:r>
              <a:rPr lang="zh-CN" altLang="en-US" sz="1600" dirty="0">
                <a:solidFill>
                  <a:srgbClr val="0070C0"/>
                </a:solidFill>
              </a:rPr>
              <a:t>（</a:t>
            </a:r>
            <a:r>
              <a:rPr lang="en-US" altLang="zh-CN" sz="1600" dirty="0">
                <a:solidFill>
                  <a:srgbClr val="0070C0"/>
                </a:solidFill>
              </a:rPr>
              <a:t>Brier Score</a:t>
            </a:r>
            <a:r>
              <a:rPr lang="zh-CN" altLang="en-US" sz="1600" dirty="0">
                <a:solidFill>
                  <a:srgbClr val="0070C0"/>
                </a:solidFill>
              </a:rPr>
              <a:t>）</a:t>
            </a:r>
          </a:p>
        </p:txBody>
      </p:sp>
    </p:spTree>
    <p:extLst>
      <p:ext uri="{BB962C8B-B14F-4D97-AF65-F5344CB8AC3E}">
        <p14:creationId xmlns:p14="http://schemas.microsoft.com/office/powerpoint/2010/main" val="2482196215"/>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98A8E8-5BD4-9449-A7C1-F3793742F8EA}"/>
              </a:ext>
            </a:extLst>
          </p:cNvPr>
          <p:cNvPicPr>
            <a:picLocks noChangeAspect="1"/>
          </p:cNvPicPr>
          <p:nvPr/>
        </p:nvPicPr>
        <p:blipFill rotWithShape="1">
          <a:blip r:embed="rId3"/>
          <a:srcRect t="20615" b="10641"/>
          <a:stretch/>
        </p:blipFill>
        <p:spPr>
          <a:xfrm>
            <a:off x="89297" y="1351500"/>
            <a:ext cx="12013405" cy="4649250"/>
          </a:xfrm>
          <a:prstGeom prst="rect">
            <a:avLst/>
          </a:prstGeom>
        </p:spPr>
      </p:pic>
      <p:sp>
        <p:nvSpPr>
          <p:cNvPr id="4" name="标题 3">
            <a:extLst>
              <a:ext uri="{FF2B5EF4-FFF2-40B4-BE49-F238E27FC236}">
                <a16:creationId xmlns:a16="http://schemas.microsoft.com/office/drawing/2014/main" id="{63067597-DD0E-5448-B22F-95FCF2148694}"/>
              </a:ext>
            </a:extLst>
          </p:cNvPr>
          <p:cNvSpPr>
            <a:spLocks noGrp="1"/>
          </p:cNvSpPr>
          <p:nvPr>
            <p:ph type="title"/>
          </p:nvPr>
        </p:nvSpPr>
        <p:spPr/>
        <p:txBody>
          <a:bodyPr/>
          <a:lstStyle/>
          <a:p>
            <a:r>
              <a:rPr lang="en-US" altLang="zh-CN" dirty="0"/>
              <a:t>11.3.3 </a:t>
            </a:r>
            <a:r>
              <a:rPr lang="zh-CN" altLang="en-US" dirty="0"/>
              <a:t>大语言模型涌现能力的来源</a:t>
            </a:r>
          </a:p>
        </p:txBody>
      </p:sp>
    </p:spTree>
    <p:extLst>
      <p:ext uri="{BB962C8B-B14F-4D97-AF65-F5344CB8AC3E}">
        <p14:creationId xmlns:p14="http://schemas.microsoft.com/office/powerpoint/2010/main" val="2004684425"/>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121849" y="1450593"/>
            <a:ext cx="10112188" cy="3578737"/>
          </a:xfrm>
          <a:prstGeom prst="rect">
            <a:avLst/>
          </a:prstGeom>
        </p:spPr>
        <p:txBody>
          <a:bodyPr vert="horz" wrap="square" lIns="0" tIns="15240" rIns="0" bIns="0" rtlCol="0" anchor="t" anchorCtr="0">
            <a:noAutofit/>
          </a:bodyPr>
          <a:lstStyle/>
          <a:p>
            <a:pPr>
              <a:lnSpc>
                <a:spcPts val="4720"/>
              </a:lnSpc>
              <a:tabLst>
                <a:tab pos="425958" algn="l"/>
                <a:tab pos="426720" algn="l"/>
              </a:tabLst>
            </a:pPr>
            <a:r>
              <a:rPr lang="en-US" altLang="zh-CN" sz="3200" b="1" dirty="0">
                <a:solidFill>
                  <a:srgbClr val="0070C0"/>
                </a:solidFill>
                <a:latin typeface="微软雅黑" panose="020B0503020204020204" pitchFamily="34" charset="-122"/>
                <a:ea typeface="微软雅黑" panose="020B0503020204020204" pitchFamily="34" charset="-122"/>
              </a:rPr>
              <a:t>11.1 </a:t>
            </a:r>
            <a:r>
              <a:rPr lang="zh-CN" altLang="en-US" sz="3200" b="1" dirty="0">
                <a:solidFill>
                  <a:srgbClr val="0070C0"/>
                </a:solidFill>
                <a:latin typeface="微软雅黑" panose="020B0503020204020204" pitchFamily="34" charset="-122"/>
                <a:ea typeface="微软雅黑" panose="020B0503020204020204" pitchFamily="34" charset="-122"/>
              </a:rPr>
              <a:t>概述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11.2 </a:t>
            </a:r>
            <a:r>
              <a:rPr lang="zh-CN" altLang="en-US" sz="3200" dirty="0">
                <a:solidFill>
                  <a:srgbClr val="0070C0"/>
                </a:solidFill>
                <a:latin typeface="微软雅黑" panose="020B0503020204020204" pitchFamily="34" charset="-122"/>
                <a:ea typeface="微软雅黑" panose="020B0503020204020204" pitchFamily="34" charset="-122"/>
              </a:rPr>
              <a:t>涌现现象</a:t>
            </a:r>
            <a:b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11.3 </a:t>
            </a:r>
            <a:r>
              <a:rPr lang="zh-CN" altLang="en-US" sz="3200" dirty="0">
                <a:solidFill>
                  <a:srgbClr val="0070C0"/>
                </a:solidFill>
                <a:latin typeface="微软雅黑" panose="020B0503020204020204" pitchFamily="34" charset="-122"/>
                <a:ea typeface="微软雅黑" panose="020B0503020204020204" pitchFamily="34" charset="-122"/>
              </a:rPr>
              <a:t>大语言模型中的涌现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11.4</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缩放法则</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11.4.1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缩放法则的概念</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11.4.2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模型性能的影响因素</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11.5 </a:t>
            </a:r>
            <a:r>
              <a:rPr lang="zh-CN" altLang="en-US" sz="3200" dirty="0">
                <a:solidFill>
                  <a:srgbClr val="0070C0"/>
                </a:solidFill>
                <a:latin typeface="微软雅黑" panose="020B0503020204020204" pitchFamily="34" charset="-122"/>
                <a:ea typeface="微软雅黑" panose="020B0503020204020204" pitchFamily="34" charset="-122"/>
              </a:rPr>
              <a:t>大模型可解释性</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   </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570845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 </a:t>
            </a:r>
            <a:r>
              <a:rPr lang="zh-CN" altLang="en-US" dirty="0"/>
              <a:t>缩放法则</a:t>
            </a:r>
          </a:p>
        </p:txBody>
      </p:sp>
      <p:cxnSp>
        <p:nvCxnSpPr>
          <p:cNvPr id="19" name="直接连接符 18">
            <a:extLst>
              <a:ext uri="{FF2B5EF4-FFF2-40B4-BE49-F238E27FC236}">
                <a16:creationId xmlns:a16="http://schemas.microsoft.com/office/drawing/2014/main" id="{DACCD400-1C3E-4721-A1E6-656B02EA303D}"/>
              </a:ext>
            </a:extLst>
          </p:cNvPr>
          <p:cNvCxnSpPr>
            <a:cxnSpLocks/>
          </p:cNvCxnSpPr>
          <p:nvPr/>
        </p:nvCxnSpPr>
        <p:spPr>
          <a:xfrm>
            <a:off x="2905626" y="314024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0B48A0EE-3225-4D99-B577-A59C259B93E7}"/>
              </a:ext>
            </a:extLst>
          </p:cNvPr>
          <p:cNvSpPr txBox="1"/>
          <p:nvPr/>
        </p:nvSpPr>
        <p:spPr>
          <a:xfrm>
            <a:off x="1055936" y="2889432"/>
            <a:ext cx="5063366" cy="461665"/>
          </a:xfrm>
          <a:prstGeom prst="rect">
            <a:avLst/>
          </a:prstGeom>
          <a:noFill/>
        </p:spPr>
        <p:txBody>
          <a:bodyPr wrap="square">
            <a:spAutoFit/>
          </a:bodyPr>
          <a:lstStyle/>
          <a:p>
            <a:r>
              <a:rPr lang="zh-CN" altLang="en-US" sz="2400" b="1" dirty="0"/>
              <a:t>如何优化减小大语言模型的训练成本？</a:t>
            </a:r>
          </a:p>
        </p:txBody>
      </p:sp>
      <p:grpSp>
        <p:nvGrpSpPr>
          <p:cNvPr id="4" name="组合 3">
            <a:extLst>
              <a:ext uri="{FF2B5EF4-FFF2-40B4-BE49-F238E27FC236}">
                <a16:creationId xmlns:a16="http://schemas.microsoft.com/office/drawing/2014/main" id="{75533563-D14F-4C9C-87DC-4A8ED78578CA}"/>
              </a:ext>
            </a:extLst>
          </p:cNvPr>
          <p:cNvGrpSpPr/>
          <p:nvPr/>
        </p:nvGrpSpPr>
        <p:grpSpPr>
          <a:xfrm>
            <a:off x="1055936" y="1219561"/>
            <a:ext cx="10277956" cy="615729"/>
            <a:chOff x="1002082" y="1546964"/>
            <a:chExt cx="10277956" cy="876672"/>
          </a:xfrm>
        </p:grpSpPr>
        <p:sp>
          <p:nvSpPr>
            <p:cNvPr id="2" name="矩形: 圆角 1">
              <a:extLst>
                <a:ext uri="{FF2B5EF4-FFF2-40B4-BE49-F238E27FC236}">
                  <a16:creationId xmlns:a16="http://schemas.microsoft.com/office/drawing/2014/main" id="{45B8A33D-BA79-4E9B-80AA-263F9E603523}"/>
                </a:ext>
              </a:extLst>
            </p:cNvPr>
            <p:cNvSpPr/>
            <p:nvPr/>
          </p:nvSpPr>
          <p:spPr>
            <a:xfrm>
              <a:off x="1002082" y="1546964"/>
              <a:ext cx="10277956" cy="761773"/>
            </a:xfrm>
            <a:prstGeom prst="roundRect">
              <a:avLst/>
            </a:prstGeom>
            <a:solidFill>
              <a:schemeClr val="accent6">
                <a:lumMod val="20000"/>
                <a:lumOff val="80000"/>
              </a:schemeClr>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400"/>
            </a:p>
          </p:txBody>
        </p:sp>
        <p:sp>
          <p:nvSpPr>
            <p:cNvPr id="14" name="矩形 13">
              <a:extLst>
                <a:ext uri="{FF2B5EF4-FFF2-40B4-BE49-F238E27FC236}">
                  <a16:creationId xmlns:a16="http://schemas.microsoft.com/office/drawing/2014/main" id="{08E02489-37D4-4C46-84C0-2C7C6366FC82}"/>
                </a:ext>
              </a:extLst>
            </p:cNvPr>
            <p:cNvSpPr/>
            <p:nvPr/>
          </p:nvSpPr>
          <p:spPr>
            <a:xfrm>
              <a:off x="1059446" y="1607450"/>
              <a:ext cx="10131576" cy="816186"/>
            </a:xfrm>
            <a:prstGeom prst="rect">
              <a:avLst/>
            </a:prstGeom>
            <a:noFill/>
            <a:effectLst/>
          </p:spPr>
          <p:txBody>
            <a:bodyPr wrap="square">
              <a:spAutoFit/>
            </a:bodyPr>
            <a:lstStyle/>
            <a:p>
              <a:r>
                <a:rPr lang="zh-CN" altLang="en-US" sz="2400" b="1" dirty="0">
                  <a:solidFill>
                    <a:srgbClr val="C00000"/>
                  </a:solidFill>
                  <a:effectLst>
                    <a:outerShdw blurRad="38100" dist="38100" dir="2700000" algn="tl">
                      <a:srgbClr val="000000">
                        <a:alpha val="43137"/>
                      </a:srgbClr>
                    </a:outerShdw>
                  </a:effectLst>
                  <a:latin typeface="FandolSong-Regular-Identity-H"/>
                </a:rPr>
                <a:t>超参数成本问题</a:t>
              </a:r>
              <a:r>
                <a:rPr lang="zh-CN" altLang="en-US" sz="2400" b="1" dirty="0">
                  <a:solidFill>
                    <a:srgbClr val="C00000"/>
                  </a:solidFill>
                  <a:effectLst>
                    <a:outerShdw blurRad="38100" dist="38100" dir="2700000" algn="tl">
                      <a:srgbClr val="000000">
                        <a:alpha val="43137"/>
                      </a:srgbClr>
                    </a:outerShdw>
                  </a:effectLst>
                </a:rPr>
                <a:t>：</a:t>
              </a:r>
              <a:r>
                <a:rPr lang="zh-CN" altLang="en-US" sz="2400" dirty="0">
                  <a:solidFill>
                    <a:srgbClr val="000000"/>
                  </a:solidFill>
                  <a:latin typeface="FandolSong-Regular-Identity-H"/>
                </a:rPr>
                <a:t>大语言模型的超参数优化计算成本巨大！</a:t>
              </a:r>
              <a:endParaRPr lang="zh-CN" altLang="en-US" sz="2400" dirty="0"/>
            </a:p>
          </p:txBody>
        </p:sp>
      </p:grpSp>
      <p:pic>
        <p:nvPicPr>
          <p:cNvPr id="10" name="图片 9">
            <a:extLst>
              <a:ext uri="{FF2B5EF4-FFF2-40B4-BE49-F238E27FC236}">
                <a16:creationId xmlns:a16="http://schemas.microsoft.com/office/drawing/2014/main" id="{3D0D2CF3-A8D9-4C99-AF9E-DBFECB41EAA9}"/>
              </a:ext>
            </a:extLst>
          </p:cNvPr>
          <p:cNvPicPr>
            <a:picLocks noChangeAspect="1"/>
          </p:cNvPicPr>
          <p:nvPr/>
        </p:nvPicPr>
        <p:blipFill>
          <a:blip r:embed="rId3"/>
          <a:stretch>
            <a:fillRect/>
          </a:stretch>
        </p:blipFill>
        <p:spPr>
          <a:xfrm>
            <a:off x="6729660" y="2167911"/>
            <a:ext cx="4284928" cy="4102348"/>
          </a:xfrm>
          <a:prstGeom prst="rect">
            <a:avLst/>
          </a:prstGeom>
        </p:spPr>
      </p:pic>
      <p:sp>
        <p:nvSpPr>
          <p:cNvPr id="21" name="文本框 20">
            <a:extLst>
              <a:ext uri="{FF2B5EF4-FFF2-40B4-BE49-F238E27FC236}">
                <a16:creationId xmlns:a16="http://schemas.microsoft.com/office/drawing/2014/main" id="{6A7D5FC7-7545-4E18-A2B9-24441057680D}"/>
              </a:ext>
            </a:extLst>
          </p:cNvPr>
          <p:cNvSpPr txBox="1"/>
          <p:nvPr/>
        </p:nvSpPr>
        <p:spPr>
          <a:xfrm>
            <a:off x="1344034" y="3429000"/>
            <a:ext cx="5504623" cy="168841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2400" dirty="0"/>
              <a:t>随机尝试</a:t>
            </a:r>
            <a:endParaRPr lang="en-US" altLang="zh-CN" sz="2400" dirty="0"/>
          </a:p>
          <a:p>
            <a:pPr marL="285750" indent="-285750">
              <a:lnSpc>
                <a:spcPct val="150000"/>
              </a:lnSpc>
              <a:buFont typeface="Wingdings" panose="05000000000000000000" pitchFamily="2" charset="2"/>
              <a:buChar char="Ø"/>
            </a:pPr>
            <a:r>
              <a:rPr lang="zh-CN" altLang="en-US" sz="2400" dirty="0"/>
              <a:t>穷举搜索 </a:t>
            </a:r>
            <a:endParaRPr lang="en-US" altLang="zh-CN" sz="2400" dirty="0"/>
          </a:p>
          <a:p>
            <a:pPr marL="285750" indent="-285750">
              <a:lnSpc>
                <a:spcPct val="150000"/>
              </a:lnSpc>
              <a:buFont typeface="Wingdings" panose="05000000000000000000" pitchFamily="2" charset="2"/>
              <a:buChar char="Ø"/>
            </a:pPr>
            <a:r>
              <a:rPr lang="zh-CN" altLang="en-US" sz="2400" b="1" dirty="0">
                <a:solidFill>
                  <a:srgbClr val="0070C0"/>
                </a:solidFill>
              </a:rPr>
              <a:t>查找最佳超参数的规则</a:t>
            </a:r>
          </a:p>
        </p:txBody>
      </p:sp>
    </p:spTree>
    <p:extLst>
      <p:ext uri="{BB962C8B-B14F-4D97-AF65-F5344CB8AC3E}">
        <p14:creationId xmlns:p14="http://schemas.microsoft.com/office/powerpoint/2010/main" val="65355255"/>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 </a:t>
            </a:r>
            <a:r>
              <a:rPr lang="zh-CN" altLang="en-US" dirty="0"/>
              <a:t>缩放法则</a:t>
            </a:r>
          </a:p>
        </p:txBody>
      </p:sp>
      <p:grpSp>
        <p:nvGrpSpPr>
          <p:cNvPr id="6" name="组合 5">
            <a:extLst>
              <a:ext uri="{FF2B5EF4-FFF2-40B4-BE49-F238E27FC236}">
                <a16:creationId xmlns:a16="http://schemas.microsoft.com/office/drawing/2014/main" id="{09B29122-B764-4DB7-BCEF-044158CE4213}"/>
              </a:ext>
            </a:extLst>
          </p:cNvPr>
          <p:cNvGrpSpPr/>
          <p:nvPr/>
        </p:nvGrpSpPr>
        <p:grpSpPr>
          <a:xfrm>
            <a:off x="698292" y="2334613"/>
            <a:ext cx="4966251" cy="1999236"/>
            <a:chOff x="1049426" y="2398435"/>
            <a:chExt cx="9729411" cy="1267371"/>
          </a:xfrm>
        </p:grpSpPr>
        <p:sp>
          <p:nvSpPr>
            <p:cNvPr id="7" name="文本框 6">
              <a:extLst>
                <a:ext uri="{FF2B5EF4-FFF2-40B4-BE49-F238E27FC236}">
                  <a16:creationId xmlns:a16="http://schemas.microsoft.com/office/drawing/2014/main" id="{088A3A29-7ACF-4557-A4F8-C93432A875AD}"/>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缩放法则</a:t>
              </a:r>
            </a:p>
          </p:txBody>
        </p:sp>
        <p:sp>
          <p:nvSpPr>
            <p:cNvPr id="8" name="文本框 7">
              <a:extLst>
                <a:ext uri="{FF2B5EF4-FFF2-40B4-BE49-F238E27FC236}">
                  <a16:creationId xmlns:a16="http://schemas.microsoft.com/office/drawing/2014/main" id="{99A9CFF7-D897-4374-9125-B0C9490F0F65}"/>
                </a:ext>
              </a:extLst>
            </p:cNvPr>
            <p:cNvSpPr txBox="1"/>
            <p:nvPr/>
          </p:nvSpPr>
          <p:spPr>
            <a:xfrm>
              <a:off x="1289515" y="2656801"/>
              <a:ext cx="9489322" cy="830997"/>
            </a:xfrm>
            <a:prstGeom prst="rect">
              <a:avLst/>
            </a:prstGeom>
            <a:noFill/>
          </p:spPr>
          <p:txBody>
            <a:bodyPr wrap="square">
              <a:spAutoFit/>
            </a:bodyPr>
            <a:lstStyle/>
            <a:p>
              <a:r>
                <a:rPr kumimoji="1" lang="zh-CN" altLang="en-US" sz="2400" b="1" dirty="0">
                  <a:latin typeface="Microsoft YaHei" panose="020B0503020204020204" pitchFamily="34" charset="-122"/>
                  <a:ea typeface="Microsoft YaHei" panose="020B0503020204020204" pitchFamily="34" charset="-122"/>
                </a:rPr>
                <a:t>缩放法则是指大语言模型的性能如何随着模型规模（参数数量）、训练数据量和计算资源的增加而变化的定量规律。</a:t>
              </a:r>
              <a:endParaRPr lang="zh-CN" altLang="en-US" sz="2400" dirty="0">
                <a:latin typeface="Microsoft YaHei" panose="020B0503020204020204" pitchFamily="34" charset="-122"/>
                <a:ea typeface="Microsoft YaHei" panose="020B0503020204020204" pitchFamily="34" charset="-122"/>
              </a:endParaRPr>
            </a:p>
          </p:txBody>
        </p:sp>
        <p:sp>
          <p:nvSpPr>
            <p:cNvPr id="9" name="矩形: 圆角 25">
              <a:extLst>
                <a:ext uri="{FF2B5EF4-FFF2-40B4-BE49-F238E27FC236}">
                  <a16:creationId xmlns:a16="http://schemas.microsoft.com/office/drawing/2014/main" id="{5F94F62F-E128-45E2-BF8D-2830A12276F1}"/>
                </a:ext>
              </a:extLst>
            </p:cNvPr>
            <p:cNvSpPr/>
            <p:nvPr/>
          </p:nvSpPr>
          <p:spPr>
            <a:xfrm>
              <a:off x="1049426" y="2398435"/>
              <a:ext cx="9729411" cy="126737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19" name="直接连接符 18">
            <a:extLst>
              <a:ext uri="{FF2B5EF4-FFF2-40B4-BE49-F238E27FC236}">
                <a16:creationId xmlns:a16="http://schemas.microsoft.com/office/drawing/2014/main" id="{DACCD400-1C3E-4721-A1E6-656B02EA303D}"/>
              </a:ext>
            </a:extLst>
          </p:cNvPr>
          <p:cNvCxnSpPr>
            <a:cxnSpLocks/>
          </p:cNvCxnSpPr>
          <p:nvPr/>
        </p:nvCxnSpPr>
        <p:spPr>
          <a:xfrm>
            <a:off x="2905626" y="3140242"/>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513EB2A4-17E3-441A-AE83-8A280C3033CD}"/>
              </a:ext>
            </a:extLst>
          </p:cNvPr>
          <p:cNvGrpSpPr/>
          <p:nvPr/>
        </p:nvGrpSpPr>
        <p:grpSpPr>
          <a:xfrm>
            <a:off x="0" y="6415756"/>
            <a:ext cx="11280038" cy="430887"/>
            <a:chOff x="0" y="6415756"/>
            <a:chExt cx="11280038" cy="430887"/>
          </a:xfrm>
        </p:grpSpPr>
        <p:sp>
          <p:nvSpPr>
            <p:cNvPr id="29" name="文本框 28">
              <a:extLst>
                <a:ext uri="{FF2B5EF4-FFF2-40B4-BE49-F238E27FC236}">
                  <a16:creationId xmlns:a16="http://schemas.microsoft.com/office/drawing/2014/main" id="{06396E2E-D597-43B1-9F91-5A2143C478CA}"/>
                </a:ext>
              </a:extLst>
            </p:cNvPr>
            <p:cNvSpPr txBox="1"/>
            <p:nvPr/>
          </p:nvSpPr>
          <p:spPr>
            <a:xfrm>
              <a:off x="0" y="6415756"/>
              <a:ext cx="11280038" cy="430887"/>
            </a:xfrm>
            <a:prstGeom prst="rect">
              <a:avLst/>
            </a:prstGeom>
            <a:noFill/>
          </p:spPr>
          <p:txBody>
            <a:bodyPr wrap="square">
              <a:spAutoFit/>
            </a:bodyPr>
            <a:lstStyle/>
            <a:p>
              <a:r>
                <a:rPr lang="zh-CN" altLang="en-US" sz="1100" dirty="0"/>
                <a:t>参考：</a:t>
              </a:r>
              <a:r>
                <a:rPr lang="en-US" altLang="zh-CN" sz="1100" dirty="0"/>
                <a:t>J. Kaplan, S. </a:t>
              </a:r>
              <a:r>
                <a:rPr lang="en-US" altLang="zh-CN" sz="1100" dirty="0" err="1"/>
                <a:t>McCandlish</a:t>
              </a:r>
              <a:r>
                <a:rPr lang="en-US" altLang="zh-CN" sz="1100" dirty="0"/>
                <a:t>, T. </a:t>
              </a:r>
              <a:r>
                <a:rPr lang="en-US" altLang="zh-CN" sz="1100" dirty="0" err="1"/>
                <a:t>Henighan</a:t>
              </a:r>
              <a:r>
                <a:rPr lang="en-US" altLang="zh-CN" sz="1100" dirty="0"/>
                <a:t>, T. B. Brown, B. Chess, R. Child, S. Gray, A. Radford, J. Wu, and D. </a:t>
              </a:r>
              <a:r>
                <a:rPr lang="en-US" altLang="zh-CN" sz="1100" dirty="0" err="1"/>
                <a:t>Amodei</a:t>
              </a:r>
              <a:r>
                <a:rPr lang="en-US" altLang="zh-CN" sz="1100" dirty="0"/>
                <a:t>. Scaling laws for neural language models. </a:t>
              </a:r>
              <a:r>
                <a:rPr lang="en-US" altLang="zh-CN" sz="1100" dirty="0" err="1"/>
                <a:t>arXiv</a:t>
              </a:r>
              <a:r>
                <a:rPr lang="en-US" altLang="zh-CN" sz="1100" dirty="0"/>
                <a:t> preprint arXiv:2001.08361, 2020.</a:t>
              </a:r>
            </a:p>
          </p:txBody>
        </p:sp>
        <p:cxnSp>
          <p:nvCxnSpPr>
            <p:cNvPr id="30" name="直接连接符 29">
              <a:extLst>
                <a:ext uri="{FF2B5EF4-FFF2-40B4-BE49-F238E27FC236}">
                  <a16:creationId xmlns:a16="http://schemas.microsoft.com/office/drawing/2014/main" id="{D6F2B806-A890-40D3-9E64-A13A02E352C5}"/>
                </a:ext>
              </a:extLst>
            </p:cNvPr>
            <p:cNvCxnSpPr/>
            <p:nvPr/>
          </p:nvCxnSpPr>
          <p:spPr>
            <a:xfrm>
              <a:off x="10216" y="6415756"/>
              <a:ext cx="2446322" cy="0"/>
            </a:xfrm>
            <a:prstGeom prst="line">
              <a:avLst/>
            </a:prstGeom>
          </p:spPr>
          <p:style>
            <a:lnRef idx="1">
              <a:schemeClr val="dk1"/>
            </a:lnRef>
            <a:fillRef idx="0">
              <a:schemeClr val="dk1"/>
            </a:fillRef>
            <a:effectRef idx="0">
              <a:schemeClr val="dk1"/>
            </a:effectRef>
            <a:fontRef idx="minor">
              <a:schemeClr val="tx1"/>
            </a:fontRef>
          </p:style>
        </p:cxnSp>
      </p:grpSp>
      <p:sp>
        <p:nvSpPr>
          <p:cNvPr id="24" name="文本框 23">
            <a:extLst>
              <a:ext uri="{FF2B5EF4-FFF2-40B4-BE49-F238E27FC236}">
                <a16:creationId xmlns:a16="http://schemas.microsoft.com/office/drawing/2014/main" id="{0B48A0EE-3225-4D99-B577-A59C259B93E7}"/>
              </a:ext>
            </a:extLst>
          </p:cNvPr>
          <p:cNvSpPr txBox="1"/>
          <p:nvPr/>
        </p:nvSpPr>
        <p:spPr>
          <a:xfrm>
            <a:off x="856171" y="1284967"/>
            <a:ext cx="5063366" cy="830997"/>
          </a:xfrm>
          <a:prstGeom prst="rect">
            <a:avLst/>
          </a:prstGeom>
          <a:noFill/>
        </p:spPr>
        <p:txBody>
          <a:bodyPr wrap="square">
            <a:spAutoFit/>
          </a:bodyPr>
          <a:lstStyle/>
          <a:p>
            <a:r>
              <a:rPr lang="en-US" altLang="zh-CN" sz="2400" dirty="0"/>
              <a:t>2020 </a:t>
            </a:r>
            <a:r>
              <a:rPr lang="zh-CN" altLang="en-US" sz="2400" dirty="0"/>
              <a:t>年，</a:t>
            </a:r>
            <a:r>
              <a:rPr lang="en-US" altLang="zh-CN" sz="2400" dirty="0" err="1"/>
              <a:t>OpenAI</a:t>
            </a:r>
            <a:r>
              <a:rPr lang="en-US" altLang="zh-CN" sz="2400" dirty="0"/>
              <a:t> </a:t>
            </a:r>
            <a:r>
              <a:rPr lang="zh-CN" altLang="en-US" sz="2400" dirty="0"/>
              <a:t>研究团队提出大模型的缩放法则概念。</a:t>
            </a:r>
          </a:p>
        </p:txBody>
      </p:sp>
      <p:sp>
        <p:nvSpPr>
          <p:cNvPr id="31" name="文本框 30">
            <a:extLst>
              <a:ext uri="{FF2B5EF4-FFF2-40B4-BE49-F238E27FC236}">
                <a16:creationId xmlns:a16="http://schemas.microsoft.com/office/drawing/2014/main" id="{729FBD96-8B68-4E82-9029-BBA0620B989E}"/>
              </a:ext>
            </a:extLst>
          </p:cNvPr>
          <p:cNvSpPr txBox="1"/>
          <p:nvPr/>
        </p:nvSpPr>
        <p:spPr>
          <a:xfrm>
            <a:off x="612973" y="4922209"/>
            <a:ext cx="5263381" cy="830997"/>
          </a:xfrm>
          <a:prstGeom prst="rect">
            <a:avLst/>
          </a:prstGeom>
          <a:noFill/>
        </p:spPr>
        <p:txBody>
          <a:bodyPr wrap="square">
            <a:spAutoFit/>
          </a:bodyPr>
          <a:lstStyle/>
          <a:p>
            <a:r>
              <a:rPr lang="zh-CN" altLang="en-US" sz="2400" dirty="0">
                <a:solidFill>
                  <a:srgbClr val="C00000"/>
                </a:solidFill>
              </a:rPr>
              <a:t>理解和应用缩放法则对于优化大语言模型设计和提高计算效率至关重要。</a:t>
            </a:r>
          </a:p>
        </p:txBody>
      </p:sp>
      <p:pic>
        <p:nvPicPr>
          <p:cNvPr id="15" name="图片 14">
            <a:extLst>
              <a:ext uri="{FF2B5EF4-FFF2-40B4-BE49-F238E27FC236}">
                <a16:creationId xmlns:a16="http://schemas.microsoft.com/office/drawing/2014/main" id="{D178A68E-16B9-48E5-9DCC-9C311669DB9D}"/>
              </a:ext>
            </a:extLst>
          </p:cNvPr>
          <p:cNvPicPr>
            <a:picLocks noChangeAspect="1"/>
          </p:cNvPicPr>
          <p:nvPr/>
        </p:nvPicPr>
        <p:blipFill>
          <a:blip r:embed="rId3"/>
          <a:stretch>
            <a:fillRect/>
          </a:stretch>
        </p:blipFill>
        <p:spPr>
          <a:xfrm>
            <a:off x="5876354" y="815160"/>
            <a:ext cx="5988653" cy="5471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9705406"/>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 </a:t>
            </a:r>
            <a:r>
              <a:rPr lang="zh-CN" altLang="en-US" dirty="0"/>
              <a:t>缩放法则</a:t>
            </a:r>
          </a:p>
        </p:txBody>
      </p:sp>
      <p:cxnSp>
        <p:nvCxnSpPr>
          <p:cNvPr id="19" name="直接连接符 18">
            <a:extLst>
              <a:ext uri="{FF2B5EF4-FFF2-40B4-BE49-F238E27FC236}">
                <a16:creationId xmlns:a16="http://schemas.microsoft.com/office/drawing/2014/main" id="{DACCD400-1C3E-4721-A1E6-656B02EA303D}"/>
              </a:ext>
            </a:extLst>
          </p:cNvPr>
          <p:cNvCxnSpPr>
            <a:cxnSpLocks/>
          </p:cNvCxnSpPr>
          <p:nvPr/>
        </p:nvCxnSpPr>
        <p:spPr>
          <a:xfrm>
            <a:off x="2905626" y="3140242"/>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513EB2A4-17E3-441A-AE83-8A280C3033CD}"/>
              </a:ext>
            </a:extLst>
          </p:cNvPr>
          <p:cNvGrpSpPr/>
          <p:nvPr/>
        </p:nvGrpSpPr>
        <p:grpSpPr>
          <a:xfrm>
            <a:off x="0" y="6415756"/>
            <a:ext cx="11280038" cy="261610"/>
            <a:chOff x="0" y="6415756"/>
            <a:chExt cx="11280038" cy="261610"/>
          </a:xfrm>
        </p:grpSpPr>
        <p:sp>
          <p:nvSpPr>
            <p:cNvPr id="29" name="文本框 28">
              <a:extLst>
                <a:ext uri="{FF2B5EF4-FFF2-40B4-BE49-F238E27FC236}">
                  <a16:creationId xmlns:a16="http://schemas.microsoft.com/office/drawing/2014/main" id="{06396E2E-D597-43B1-9F91-5A2143C478CA}"/>
                </a:ext>
              </a:extLst>
            </p:cNvPr>
            <p:cNvSpPr txBox="1"/>
            <p:nvPr/>
          </p:nvSpPr>
          <p:spPr>
            <a:xfrm>
              <a:off x="0" y="6415756"/>
              <a:ext cx="11280038" cy="261610"/>
            </a:xfrm>
            <a:prstGeom prst="rect">
              <a:avLst/>
            </a:prstGeom>
            <a:noFill/>
          </p:spPr>
          <p:txBody>
            <a:bodyPr wrap="square">
              <a:spAutoFit/>
            </a:bodyPr>
            <a:lstStyle/>
            <a:p>
              <a:r>
                <a:rPr lang="zh-CN" altLang="en-US" sz="1100" dirty="0"/>
                <a:t>参考：</a:t>
              </a:r>
              <a:r>
                <a:rPr lang="en-US" altLang="zh-CN" sz="1100" dirty="0"/>
                <a:t>https://</a:t>
              </a:r>
              <a:r>
                <a:rPr lang="en-US" altLang="zh-CN" sz="1100" dirty="0" err="1"/>
                <a:t>finance.sina.com.cn</a:t>
              </a:r>
              <a:r>
                <a:rPr lang="en-US" altLang="zh-CN" sz="1100" dirty="0"/>
                <a:t>/roll/2024-11-28/doc-incxqqsy9870588.shtml.</a:t>
              </a:r>
            </a:p>
          </p:txBody>
        </p:sp>
        <p:cxnSp>
          <p:nvCxnSpPr>
            <p:cNvPr id="30" name="直接连接符 29">
              <a:extLst>
                <a:ext uri="{FF2B5EF4-FFF2-40B4-BE49-F238E27FC236}">
                  <a16:creationId xmlns:a16="http://schemas.microsoft.com/office/drawing/2014/main" id="{D6F2B806-A890-40D3-9E64-A13A02E352C5}"/>
                </a:ext>
              </a:extLst>
            </p:cNvPr>
            <p:cNvCxnSpPr/>
            <p:nvPr/>
          </p:nvCxnSpPr>
          <p:spPr>
            <a:xfrm>
              <a:off x="10216" y="6415756"/>
              <a:ext cx="2446322" cy="0"/>
            </a:xfrm>
            <a:prstGeom prst="line">
              <a:avLst/>
            </a:prstGeom>
          </p:spPr>
          <p:style>
            <a:lnRef idx="1">
              <a:schemeClr val="dk1"/>
            </a:lnRef>
            <a:fillRef idx="0">
              <a:schemeClr val="dk1"/>
            </a:fillRef>
            <a:effectRef idx="0">
              <a:schemeClr val="dk1"/>
            </a:effectRef>
            <a:fontRef idx="minor">
              <a:schemeClr val="tx1"/>
            </a:fontRef>
          </p:style>
        </p:cxnSp>
      </p:grpSp>
      <p:pic>
        <p:nvPicPr>
          <p:cNvPr id="2" name="图片 1">
            <a:extLst>
              <a:ext uri="{FF2B5EF4-FFF2-40B4-BE49-F238E27FC236}">
                <a16:creationId xmlns:a16="http://schemas.microsoft.com/office/drawing/2014/main" id="{86928016-2E0F-A54B-84DC-E07326B2E832}"/>
              </a:ext>
            </a:extLst>
          </p:cNvPr>
          <p:cNvPicPr>
            <a:picLocks noChangeAspect="1"/>
          </p:cNvPicPr>
          <p:nvPr/>
        </p:nvPicPr>
        <p:blipFill>
          <a:blip r:embed="rId3"/>
          <a:stretch>
            <a:fillRect/>
          </a:stretch>
        </p:blipFill>
        <p:spPr>
          <a:xfrm>
            <a:off x="5295075" y="683596"/>
            <a:ext cx="5984963" cy="2311741"/>
          </a:xfrm>
          <a:prstGeom prst="rect">
            <a:avLst/>
          </a:prstGeom>
        </p:spPr>
      </p:pic>
      <p:pic>
        <p:nvPicPr>
          <p:cNvPr id="4" name="图片 3">
            <a:extLst>
              <a:ext uri="{FF2B5EF4-FFF2-40B4-BE49-F238E27FC236}">
                <a16:creationId xmlns:a16="http://schemas.microsoft.com/office/drawing/2014/main" id="{A0611C66-ADD5-4E4B-B553-BB530F5FB720}"/>
              </a:ext>
            </a:extLst>
          </p:cNvPr>
          <p:cNvPicPr>
            <a:picLocks noChangeAspect="1"/>
          </p:cNvPicPr>
          <p:nvPr/>
        </p:nvPicPr>
        <p:blipFill>
          <a:blip r:embed="rId4"/>
          <a:stretch>
            <a:fillRect/>
          </a:stretch>
        </p:blipFill>
        <p:spPr>
          <a:xfrm>
            <a:off x="1154550" y="2073819"/>
            <a:ext cx="3472455" cy="4341936"/>
          </a:xfrm>
          <a:prstGeom prst="rect">
            <a:avLst/>
          </a:prstGeom>
        </p:spPr>
      </p:pic>
      <p:sp>
        <p:nvSpPr>
          <p:cNvPr id="5" name="矩形 4">
            <a:extLst>
              <a:ext uri="{FF2B5EF4-FFF2-40B4-BE49-F238E27FC236}">
                <a16:creationId xmlns:a16="http://schemas.microsoft.com/office/drawing/2014/main" id="{C4C74505-3A6B-F842-B4E6-6EA6437B635C}"/>
              </a:ext>
            </a:extLst>
          </p:cNvPr>
          <p:cNvSpPr/>
          <p:nvPr/>
        </p:nvSpPr>
        <p:spPr>
          <a:xfrm>
            <a:off x="153359" y="1240328"/>
            <a:ext cx="4793801" cy="646331"/>
          </a:xfrm>
          <a:prstGeom prst="rect">
            <a:avLst/>
          </a:prstGeom>
        </p:spPr>
        <p:txBody>
          <a:bodyPr wrap="square">
            <a:spAutoFit/>
          </a:bodyPr>
          <a:lstStyle/>
          <a:p>
            <a:r>
              <a:rPr lang="zh-CN" altLang="en-US" dirty="0">
                <a:solidFill>
                  <a:srgbClr val="000000"/>
                </a:solidFill>
                <a:latin typeface="Microsoft Yahei" panose="020B0503020204020204" pitchFamily="34" charset="-122"/>
                <a:ea typeface="Microsoft Yahei" panose="020B0503020204020204" pitchFamily="34" charset="-122"/>
              </a:rPr>
              <a:t>研究由吴恩达主持，来自百度硅谷人工智能实验室 </a:t>
            </a:r>
            <a:r>
              <a:rPr lang="en-US" altLang="zh-CN" dirty="0">
                <a:solidFill>
                  <a:srgbClr val="000000"/>
                </a:solidFill>
                <a:latin typeface="Microsoft Yahei" panose="020B0503020204020204" pitchFamily="34" charset="-122"/>
                <a:ea typeface="Microsoft Yahei" panose="020B0503020204020204" pitchFamily="34" charset="-122"/>
              </a:rPr>
              <a:t>(</a:t>
            </a:r>
            <a:r>
              <a:rPr lang="en" altLang="zh-CN" dirty="0">
                <a:solidFill>
                  <a:srgbClr val="000000"/>
                </a:solidFill>
                <a:latin typeface="Microsoft Yahei" panose="020B0503020204020204" pitchFamily="34" charset="-122"/>
                <a:ea typeface="Microsoft Yahei" panose="020B0503020204020204" pitchFamily="34" charset="-122"/>
              </a:rPr>
              <a:t>SVAIL) </a:t>
            </a:r>
            <a:r>
              <a:rPr lang="zh-CN" altLang="en-US" dirty="0">
                <a:solidFill>
                  <a:srgbClr val="000000"/>
                </a:solidFill>
                <a:latin typeface="Microsoft Yahei" panose="020B0503020204020204" pitchFamily="34" charset="-122"/>
                <a:ea typeface="Microsoft Yahei" panose="020B0503020204020204" pitchFamily="34" charset="-122"/>
              </a:rPr>
              <a:t>系统团队。</a:t>
            </a:r>
            <a:endParaRPr lang="zh-CN" altLang="en-US" dirty="0"/>
          </a:p>
        </p:txBody>
      </p:sp>
      <p:pic>
        <p:nvPicPr>
          <p:cNvPr id="10" name="图片 9">
            <a:extLst>
              <a:ext uri="{FF2B5EF4-FFF2-40B4-BE49-F238E27FC236}">
                <a16:creationId xmlns:a16="http://schemas.microsoft.com/office/drawing/2014/main" id="{64E7C5B2-77E2-A841-B14D-EE0FA75BEB6B}"/>
              </a:ext>
            </a:extLst>
          </p:cNvPr>
          <p:cNvPicPr>
            <a:picLocks noChangeAspect="1"/>
          </p:cNvPicPr>
          <p:nvPr/>
        </p:nvPicPr>
        <p:blipFill>
          <a:blip r:embed="rId5"/>
          <a:stretch>
            <a:fillRect/>
          </a:stretch>
        </p:blipFill>
        <p:spPr>
          <a:xfrm>
            <a:off x="5548756" y="3326824"/>
            <a:ext cx="4164381" cy="3519819"/>
          </a:xfrm>
          <a:prstGeom prst="rect">
            <a:avLst/>
          </a:prstGeom>
        </p:spPr>
      </p:pic>
    </p:spTree>
    <p:extLst>
      <p:ext uri="{BB962C8B-B14F-4D97-AF65-F5344CB8AC3E}">
        <p14:creationId xmlns:p14="http://schemas.microsoft.com/office/powerpoint/2010/main" val="2980046037"/>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11.4.1 </a:t>
            </a:r>
            <a:r>
              <a:rPr lang="zh-CN" altLang="en-US" dirty="0"/>
              <a:t>缩放法则的概念</a:t>
            </a:r>
          </a:p>
        </p:txBody>
      </p:sp>
      <p:grpSp>
        <p:nvGrpSpPr>
          <p:cNvPr id="10" name="组合 9">
            <a:extLst>
              <a:ext uri="{FF2B5EF4-FFF2-40B4-BE49-F238E27FC236}">
                <a16:creationId xmlns:a16="http://schemas.microsoft.com/office/drawing/2014/main" id="{59C5D329-9046-43E7-9B2E-CCCBA79EF964}"/>
              </a:ext>
            </a:extLst>
          </p:cNvPr>
          <p:cNvGrpSpPr/>
          <p:nvPr/>
        </p:nvGrpSpPr>
        <p:grpSpPr>
          <a:xfrm>
            <a:off x="1064263" y="1155236"/>
            <a:ext cx="9729411" cy="1267371"/>
            <a:chOff x="1064263" y="1155236"/>
            <a:chExt cx="9729411" cy="1267371"/>
          </a:xfrm>
        </p:grpSpPr>
        <p:grpSp>
          <p:nvGrpSpPr>
            <p:cNvPr id="6" name="组合 5">
              <a:extLst>
                <a:ext uri="{FF2B5EF4-FFF2-40B4-BE49-F238E27FC236}">
                  <a16:creationId xmlns:a16="http://schemas.microsoft.com/office/drawing/2014/main" id="{09B29122-B764-4DB7-BCEF-044158CE4213}"/>
                </a:ext>
              </a:extLst>
            </p:cNvPr>
            <p:cNvGrpSpPr/>
            <p:nvPr/>
          </p:nvGrpSpPr>
          <p:grpSpPr>
            <a:xfrm>
              <a:off x="1064263" y="1155236"/>
              <a:ext cx="9729411" cy="1267371"/>
              <a:chOff x="1049426" y="2398435"/>
              <a:chExt cx="9729411" cy="1267371"/>
            </a:xfrm>
          </p:grpSpPr>
          <p:sp>
            <p:nvSpPr>
              <p:cNvPr id="7" name="文本框 6">
                <a:extLst>
                  <a:ext uri="{FF2B5EF4-FFF2-40B4-BE49-F238E27FC236}">
                    <a16:creationId xmlns:a16="http://schemas.microsoft.com/office/drawing/2014/main" id="{088A3A29-7ACF-4557-A4F8-C93432A875AD}"/>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幂律</a:t>
                </a:r>
              </a:p>
            </p:txBody>
          </p:sp>
          <p:sp>
            <p:nvSpPr>
              <p:cNvPr id="8" name="文本框 7">
                <a:extLst>
                  <a:ext uri="{FF2B5EF4-FFF2-40B4-BE49-F238E27FC236}">
                    <a16:creationId xmlns:a16="http://schemas.microsoft.com/office/drawing/2014/main" id="{99A9CFF7-D897-4374-9125-B0C9490F0F65}"/>
                  </a:ext>
                </a:extLst>
              </p:cNvPr>
              <p:cNvSpPr txBox="1"/>
              <p:nvPr/>
            </p:nvSpPr>
            <p:spPr>
              <a:xfrm>
                <a:off x="1289516" y="2834809"/>
                <a:ext cx="9489321" cy="830997"/>
              </a:xfrm>
              <a:prstGeom prst="rect">
                <a:avLst/>
              </a:prstGeom>
              <a:noFill/>
            </p:spPr>
            <p:txBody>
              <a:bodyPr wrap="square">
                <a:spAutoFit/>
              </a:bodyPr>
              <a:lstStyle/>
              <a:p>
                <a:r>
                  <a:rPr lang="zh-CN" altLang="en-US" sz="2400" dirty="0"/>
                  <a:t>幂律表示两个量之间的幂次关系，即一个量是另一个量的幂次方，表示为</a:t>
                </a:r>
                <a:endParaRPr lang="zh-CN" altLang="en-US" sz="2400" dirty="0">
                  <a:latin typeface="Microsoft YaHei" panose="020B0503020204020204" pitchFamily="34" charset="-122"/>
                  <a:ea typeface="Microsoft YaHei" panose="020B0503020204020204" pitchFamily="34" charset="-122"/>
                </a:endParaRPr>
              </a:p>
            </p:txBody>
          </p:sp>
          <p:sp>
            <p:nvSpPr>
              <p:cNvPr id="9" name="矩形: 圆角 25">
                <a:extLst>
                  <a:ext uri="{FF2B5EF4-FFF2-40B4-BE49-F238E27FC236}">
                    <a16:creationId xmlns:a16="http://schemas.microsoft.com/office/drawing/2014/main" id="{5F94F62F-E128-45E2-BF8D-2830A12276F1}"/>
                  </a:ext>
                </a:extLst>
              </p:cNvPr>
              <p:cNvSpPr/>
              <p:nvPr/>
            </p:nvSpPr>
            <p:spPr>
              <a:xfrm>
                <a:off x="1049426" y="2398435"/>
                <a:ext cx="9729411" cy="126737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5" name="图片 4">
              <a:extLst>
                <a:ext uri="{FF2B5EF4-FFF2-40B4-BE49-F238E27FC236}">
                  <a16:creationId xmlns:a16="http://schemas.microsoft.com/office/drawing/2014/main" id="{9F112A3D-A2F6-41C9-B08E-738BB0EB06E4}"/>
                </a:ext>
              </a:extLst>
            </p:cNvPr>
            <p:cNvPicPr>
              <a:picLocks noChangeAspect="1"/>
            </p:cNvPicPr>
            <p:nvPr/>
          </p:nvPicPr>
          <p:blipFill>
            <a:blip r:embed="rId3"/>
            <a:stretch>
              <a:fillRect/>
            </a:stretch>
          </p:blipFill>
          <p:spPr>
            <a:xfrm>
              <a:off x="2074247" y="1964219"/>
              <a:ext cx="1149409" cy="444523"/>
            </a:xfrm>
            <a:prstGeom prst="rect">
              <a:avLst/>
            </a:prstGeom>
          </p:spPr>
        </p:pic>
      </p:gr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986B5EDC-3B3D-4C32-9598-F1F88CCAC2DC}"/>
                  </a:ext>
                </a:extLst>
              </p:cNvPr>
              <p:cNvSpPr txBox="1"/>
              <p:nvPr/>
            </p:nvSpPr>
            <p:spPr>
              <a:xfrm>
                <a:off x="2267796" y="2596432"/>
                <a:ext cx="8525878" cy="461665"/>
              </a:xfrm>
              <a:prstGeom prst="rect">
                <a:avLst/>
              </a:prstGeom>
              <a:noFill/>
            </p:spPr>
            <p:txBody>
              <a:bodyPr wrap="square">
                <a:spAutoFit/>
              </a:bodyPr>
              <a:lstStyle/>
              <a:p>
                <a:r>
                  <a:rPr lang="zh-CN" altLang="en-US" sz="2400" dirty="0"/>
                  <a:t>幂律关系表示当</a:t>
                </a:r>
                <a14:m>
                  <m:oMath xmlns:m="http://schemas.openxmlformats.org/officeDocument/2006/math">
                    <m:r>
                      <a:rPr lang="en-US" altLang="zh-CN" sz="2400" i="1" dirty="0" smtClean="0">
                        <a:latin typeface="Cambria Math" panose="02040503050406030204" pitchFamily="18" charset="0"/>
                      </a:rPr>
                      <m:t>𝑥</m:t>
                    </m:r>
                  </m:oMath>
                </a14:m>
                <a:r>
                  <a:rPr lang="zh-CN" altLang="en-US" sz="2400" dirty="0"/>
                  <a:t>增加时，</a:t>
                </a:r>
                <a14:m>
                  <m:oMath xmlns:m="http://schemas.openxmlformats.org/officeDocument/2006/math">
                    <m:r>
                      <a:rPr lang="en-US" altLang="zh-CN" sz="2400" i="1" dirty="0" smtClean="0">
                        <a:latin typeface="Cambria Math" panose="02040503050406030204" pitchFamily="18" charset="0"/>
                      </a:rPr>
                      <m:t>𝑦</m:t>
                    </m:r>
                  </m:oMath>
                </a14:m>
                <a:r>
                  <a:rPr lang="zh-CN" altLang="en-US" sz="2400" dirty="0"/>
                  <a:t>会以次幂的速度减少。</a:t>
                </a:r>
              </a:p>
            </p:txBody>
          </p:sp>
        </mc:Choice>
        <mc:Fallback xmlns="">
          <p:sp>
            <p:nvSpPr>
              <p:cNvPr id="31" name="文本框 30">
                <a:extLst>
                  <a:ext uri="{FF2B5EF4-FFF2-40B4-BE49-F238E27FC236}">
                    <a16:creationId xmlns:a16="http://schemas.microsoft.com/office/drawing/2014/main" id="{986B5EDC-3B3D-4C32-9598-F1F88CCAC2DC}"/>
                  </a:ext>
                </a:extLst>
              </p:cNvPr>
              <p:cNvSpPr txBox="1">
                <a:spLocks noRot="1" noChangeAspect="1" noMove="1" noResize="1" noEditPoints="1" noAdjustHandles="1" noChangeArrowheads="1" noChangeShapeType="1" noTextEdit="1"/>
              </p:cNvSpPr>
              <p:nvPr/>
            </p:nvSpPr>
            <p:spPr>
              <a:xfrm>
                <a:off x="2267796" y="2596432"/>
                <a:ext cx="8525878" cy="461665"/>
              </a:xfrm>
              <a:prstGeom prst="rect">
                <a:avLst/>
              </a:prstGeom>
              <a:blipFill>
                <a:blip r:embed="rId4"/>
                <a:stretch>
                  <a:fillRect l="-1072" t="-10526" b="-28947"/>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84F2239E-EC73-4511-BC62-74145FD00A57}"/>
              </a:ext>
            </a:extLst>
          </p:cNvPr>
          <p:cNvPicPr>
            <a:picLocks noChangeAspect="1"/>
          </p:cNvPicPr>
          <p:nvPr/>
        </p:nvPicPr>
        <p:blipFill>
          <a:blip r:embed="rId5"/>
          <a:stretch>
            <a:fillRect/>
          </a:stretch>
        </p:blipFill>
        <p:spPr>
          <a:xfrm>
            <a:off x="532670" y="3265637"/>
            <a:ext cx="3095758" cy="3046619"/>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309FEBD9-9EE7-4376-97DC-476EFAB324CC}"/>
                  </a:ext>
                </a:extLst>
              </p:cNvPr>
              <p:cNvSpPr txBox="1"/>
              <p:nvPr/>
            </p:nvSpPr>
            <p:spPr>
              <a:xfrm>
                <a:off x="1064263" y="4369569"/>
                <a:ext cx="1871409" cy="3724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dirty="0" smtClean="0">
                          <a:latin typeface="Cambria Math" panose="02040503050406030204" pitchFamily="18" charset="0"/>
                        </a:rPr>
                        <m:t>𝑦</m:t>
                      </m:r>
                      <m:r>
                        <a:rPr lang="zh-CN" altLang="en-US" i="1" dirty="0" smtClean="0">
                          <a:latin typeface="Cambria Math" panose="02040503050406030204" pitchFamily="18" charset="0"/>
                        </a:rPr>
                        <m:t>=2</m:t>
                      </m:r>
                      <m:sSup>
                        <m:sSupPr>
                          <m:ctrlPr>
                            <a:rPr lang="zh-CN" altLang="en-US" i="1" dirty="0" smtClean="0">
                              <a:latin typeface="Cambria Math" panose="02040503050406030204" pitchFamily="18" charset="0"/>
                            </a:rPr>
                          </m:ctrlPr>
                        </m:sSupPr>
                        <m:e>
                          <m:r>
                            <a:rPr lang="zh-CN" altLang="en-US" i="1" dirty="0" smtClean="0">
                              <a:latin typeface="Cambria Math" panose="02040503050406030204" pitchFamily="18" charset="0"/>
                            </a:rPr>
                            <m:t>𝑥</m:t>
                          </m:r>
                        </m:e>
                        <m:sup>
                          <m:r>
                            <a:rPr lang="zh-CN" altLang="en-US" i="1" dirty="0">
                              <a:latin typeface="Cambria Math" panose="02040503050406030204" pitchFamily="18" charset="0"/>
                            </a:rPr>
                            <m:t>−0.5</m:t>
                          </m:r>
                        </m:sup>
                      </m:sSup>
                    </m:oMath>
                  </m:oMathPara>
                </a14:m>
                <a:endParaRPr lang="en-US" altLang="zh-CN" dirty="0"/>
              </a:p>
            </p:txBody>
          </p:sp>
        </mc:Choice>
        <mc:Fallback xmlns="">
          <p:sp>
            <p:nvSpPr>
              <p:cNvPr id="32" name="文本框 31">
                <a:extLst>
                  <a:ext uri="{FF2B5EF4-FFF2-40B4-BE49-F238E27FC236}">
                    <a16:creationId xmlns:a16="http://schemas.microsoft.com/office/drawing/2014/main" id="{309FEBD9-9EE7-4376-97DC-476EFAB324CC}"/>
                  </a:ext>
                </a:extLst>
              </p:cNvPr>
              <p:cNvSpPr txBox="1">
                <a:spLocks noRot="1" noChangeAspect="1" noMove="1" noResize="1" noEditPoints="1" noAdjustHandles="1" noChangeArrowheads="1" noChangeShapeType="1" noTextEdit="1"/>
              </p:cNvSpPr>
              <p:nvPr/>
            </p:nvSpPr>
            <p:spPr>
              <a:xfrm>
                <a:off x="1064263" y="4369569"/>
                <a:ext cx="1871409" cy="372410"/>
              </a:xfrm>
              <a:prstGeom prst="rect">
                <a:avLst/>
              </a:prstGeom>
              <a:blipFill>
                <a:blip r:embed="rId6"/>
                <a:stretch>
                  <a:fillRect b="-8197"/>
                </a:stretch>
              </a:blipFill>
            </p:spPr>
            <p:txBody>
              <a:bodyPr/>
              <a:lstStyle/>
              <a:p>
                <a:r>
                  <a:rPr lang="zh-CN" altLang="en-US">
                    <a:noFill/>
                  </a:rPr>
                  <a:t> </a:t>
                </a:r>
              </a:p>
            </p:txBody>
          </p:sp>
        </mc:Fallback>
      </mc:AlternateContent>
      <p:pic>
        <p:nvPicPr>
          <p:cNvPr id="37" name="图片 36">
            <a:extLst>
              <a:ext uri="{FF2B5EF4-FFF2-40B4-BE49-F238E27FC236}">
                <a16:creationId xmlns:a16="http://schemas.microsoft.com/office/drawing/2014/main" id="{E67B6743-85E3-4355-8FB5-5305E7D6E1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3652" y="3165050"/>
            <a:ext cx="3505890" cy="3046619"/>
          </a:xfrm>
          <a:prstGeom prst="rect">
            <a:avLst/>
          </a:prstGeom>
        </p:spPr>
      </p:pic>
      <p:sp>
        <p:nvSpPr>
          <p:cNvPr id="38" name="文本框 37">
            <a:extLst>
              <a:ext uri="{FF2B5EF4-FFF2-40B4-BE49-F238E27FC236}">
                <a16:creationId xmlns:a16="http://schemas.microsoft.com/office/drawing/2014/main" id="{A8D8B3A9-F6AE-45A1-AFA5-8F999674EB8D}"/>
              </a:ext>
            </a:extLst>
          </p:cNvPr>
          <p:cNvSpPr txBox="1"/>
          <p:nvPr/>
        </p:nvSpPr>
        <p:spPr>
          <a:xfrm>
            <a:off x="4197207" y="6211669"/>
            <a:ext cx="3407358" cy="646331"/>
          </a:xfrm>
          <a:prstGeom prst="rect">
            <a:avLst/>
          </a:prstGeom>
          <a:noFill/>
        </p:spPr>
        <p:txBody>
          <a:bodyPr wrap="square" rtlCol="0">
            <a:spAutoFit/>
          </a:bodyPr>
          <a:lstStyle/>
          <a:p>
            <a:r>
              <a:rPr lang="zh-CN" altLang="en-US" dirty="0"/>
              <a:t>模型损失下降呈现幂率关系</a:t>
            </a:r>
            <a:endParaRPr lang="en-US" altLang="zh-CN" dirty="0"/>
          </a:p>
          <a:p>
            <a:r>
              <a:rPr lang="zh-CN" altLang="en-US" dirty="0"/>
              <a:t>（大的模型下降更快）</a:t>
            </a:r>
          </a:p>
        </p:txBody>
      </p:sp>
      <p:pic>
        <p:nvPicPr>
          <p:cNvPr id="39" name="图片 38">
            <a:extLst>
              <a:ext uri="{FF2B5EF4-FFF2-40B4-BE49-F238E27FC236}">
                <a16:creationId xmlns:a16="http://schemas.microsoft.com/office/drawing/2014/main" id="{B93F7A1F-3BF5-4FE6-B573-F5A5881D27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0412" y="3117720"/>
            <a:ext cx="3400245" cy="3046619"/>
          </a:xfrm>
          <a:prstGeom prst="rect">
            <a:avLst/>
          </a:prstGeom>
        </p:spPr>
      </p:pic>
      <p:sp>
        <p:nvSpPr>
          <p:cNvPr id="40" name="文本框 39">
            <a:extLst>
              <a:ext uri="{FF2B5EF4-FFF2-40B4-BE49-F238E27FC236}">
                <a16:creationId xmlns:a16="http://schemas.microsoft.com/office/drawing/2014/main" id="{B1266B88-4465-40F3-899C-8CFF0D74FE49}"/>
              </a:ext>
            </a:extLst>
          </p:cNvPr>
          <p:cNvSpPr txBox="1"/>
          <p:nvPr/>
        </p:nvSpPr>
        <p:spPr>
          <a:xfrm>
            <a:off x="7930412" y="6206186"/>
            <a:ext cx="4587434" cy="646331"/>
          </a:xfrm>
          <a:prstGeom prst="rect">
            <a:avLst/>
          </a:prstGeom>
          <a:noFill/>
        </p:spPr>
        <p:txBody>
          <a:bodyPr wrap="square" rtlCol="0">
            <a:spAutoFit/>
          </a:bodyPr>
          <a:lstStyle/>
          <a:p>
            <a:r>
              <a:rPr lang="zh-CN" altLang="en-US" dirty="0"/>
              <a:t>所有模型都不会超过计算最优线（</a:t>
            </a:r>
            <a:r>
              <a:rPr lang="en-US" altLang="zh-CN" dirty="0"/>
              <a:t> computer efficient frontier </a:t>
            </a:r>
            <a:r>
              <a:rPr lang="zh-CN" altLang="en-US" dirty="0"/>
              <a:t>）</a:t>
            </a:r>
          </a:p>
        </p:txBody>
      </p:sp>
      <p:grpSp>
        <p:nvGrpSpPr>
          <p:cNvPr id="41" name="组合 40">
            <a:extLst>
              <a:ext uri="{FF2B5EF4-FFF2-40B4-BE49-F238E27FC236}">
                <a16:creationId xmlns:a16="http://schemas.microsoft.com/office/drawing/2014/main" id="{7199A4EC-61C3-4D26-854D-D7F5089F4C1C}"/>
              </a:ext>
            </a:extLst>
          </p:cNvPr>
          <p:cNvGrpSpPr/>
          <p:nvPr/>
        </p:nvGrpSpPr>
        <p:grpSpPr>
          <a:xfrm>
            <a:off x="0" y="6590907"/>
            <a:ext cx="7583914" cy="261610"/>
            <a:chOff x="0" y="6415756"/>
            <a:chExt cx="11280038" cy="261610"/>
          </a:xfrm>
        </p:grpSpPr>
        <p:sp>
          <p:nvSpPr>
            <p:cNvPr id="42" name="文本框 41">
              <a:extLst>
                <a:ext uri="{FF2B5EF4-FFF2-40B4-BE49-F238E27FC236}">
                  <a16:creationId xmlns:a16="http://schemas.microsoft.com/office/drawing/2014/main" id="{61C73C0A-E8AD-4348-8388-57D4F7494423}"/>
                </a:ext>
              </a:extLst>
            </p:cNvPr>
            <p:cNvSpPr txBox="1"/>
            <p:nvPr/>
          </p:nvSpPr>
          <p:spPr>
            <a:xfrm>
              <a:off x="0" y="6415756"/>
              <a:ext cx="11280038" cy="261610"/>
            </a:xfrm>
            <a:prstGeom prst="rect">
              <a:avLst/>
            </a:prstGeom>
            <a:noFill/>
          </p:spPr>
          <p:txBody>
            <a:bodyPr wrap="square">
              <a:spAutoFit/>
            </a:bodyPr>
            <a:lstStyle/>
            <a:p>
              <a:r>
                <a:rPr lang="zh-CN" altLang="en-US" sz="1100" dirty="0"/>
                <a:t>图片截取：</a:t>
              </a:r>
              <a:r>
                <a:rPr lang="en-US" altLang="zh-CN" sz="1100" dirty="0"/>
                <a:t>https://www.youtube.com/watch?v=5eqRuVp65eY</a:t>
              </a:r>
            </a:p>
          </p:txBody>
        </p:sp>
        <p:cxnSp>
          <p:nvCxnSpPr>
            <p:cNvPr id="43" name="直接连接符 42">
              <a:extLst>
                <a:ext uri="{FF2B5EF4-FFF2-40B4-BE49-F238E27FC236}">
                  <a16:creationId xmlns:a16="http://schemas.microsoft.com/office/drawing/2014/main" id="{55772FDE-D29F-422F-8E2E-F8D4F04E7356}"/>
                </a:ext>
              </a:extLst>
            </p:cNvPr>
            <p:cNvCxnSpPr/>
            <p:nvPr/>
          </p:nvCxnSpPr>
          <p:spPr>
            <a:xfrm>
              <a:off x="10216" y="6415756"/>
              <a:ext cx="2446322"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139245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8"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11.1 </a:t>
            </a:r>
            <a:r>
              <a:rPr kumimoji="1" lang="zh-CN" altLang="en-US" dirty="0"/>
              <a:t>概述</a:t>
            </a:r>
          </a:p>
        </p:txBody>
      </p:sp>
      <p:pic>
        <p:nvPicPr>
          <p:cNvPr id="4" name="图片 3">
            <a:extLst>
              <a:ext uri="{FF2B5EF4-FFF2-40B4-BE49-F238E27FC236}">
                <a16:creationId xmlns:a16="http://schemas.microsoft.com/office/drawing/2014/main" id="{7601A094-525F-4B6B-8585-0C8D85AECBCC}"/>
              </a:ext>
            </a:extLst>
          </p:cNvPr>
          <p:cNvPicPr>
            <a:picLocks noChangeAspect="1"/>
          </p:cNvPicPr>
          <p:nvPr/>
        </p:nvPicPr>
        <p:blipFill>
          <a:blip r:embed="rId2"/>
          <a:stretch>
            <a:fillRect/>
          </a:stretch>
        </p:blipFill>
        <p:spPr>
          <a:xfrm>
            <a:off x="0" y="1411830"/>
            <a:ext cx="3648622" cy="2451111"/>
          </a:xfrm>
          <a:prstGeom prst="rect">
            <a:avLst/>
          </a:prstGeom>
        </p:spPr>
      </p:pic>
      <p:pic>
        <p:nvPicPr>
          <p:cNvPr id="7" name="图片 6">
            <a:extLst>
              <a:ext uri="{FF2B5EF4-FFF2-40B4-BE49-F238E27FC236}">
                <a16:creationId xmlns:a16="http://schemas.microsoft.com/office/drawing/2014/main" id="{6EC255E6-0206-4D05-9F67-77423A016F1F}"/>
              </a:ext>
            </a:extLst>
          </p:cNvPr>
          <p:cNvPicPr>
            <a:picLocks noChangeAspect="1"/>
          </p:cNvPicPr>
          <p:nvPr/>
        </p:nvPicPr>
        <p:blipFill>
          <a:blip r:embed="rId3"/>
          <a:stretch>
            <a:fillRect/>
          </a:stretch>
        </p:blipFill>
        <p:spPr>
          <a:xfrm>
            <a:off x="0" y="3791760"/>
            <a:ext cx="3648622" cy="2450823"/>
          </a:xfrm>
          <a:prstGeom prst="rect">
            <a:avLst/>
          </a:prstGeom>
        </p:spPr>
      </p:pic>
      <p:pic>
        <p:nvPicPr>
          <p:cNvPr id="11" name="图片 10">
            <a:extLst>
              <a:ext uri="{FF2B5EF4-FFF2-40B4-BE49-F238E27FC236}">
                <a16:creationId xmlns:a16="http://schemas.microsoft.com/office/drawing/2014/main" id="{3CD24E3F-4F90-40B7-9C7D-AAD507D9B699}"/>
              </a:ext>
            </a:extLst>
          </p:cNvPr>
          <p:cNvPicPr>
            <a:picLocks noChangeAspect="1"/>
          </p:cNvPicPr>
          <p:nvPr/>
        </p:nvPicPr>
        <p:blipFill>
          <a:blip r:embed="rId4"/>
          <a:stretch>
            <a:fillRect/>
          </a:stretch>
        </p:blipFill>
        <p:spPr>
          <a:xfrm>
            <a:off x="3719121" y="1403126"/>
            <a:ext cx="4377479" cy="2450823"/>
          </a:xfrm>
          <a:prstGeom prst="rect">
            <a:avLst/>
          </a:prstGeom>
        </p:spPr>
      </p:pic>
      <p:pic>
        <p:nvPicPr>
          <p:cNvPr id="1026" name="Picture 2" descr="蚂蚁">
            <a:extLst>
              <a:ext uri="{FF2B5EF4-FFF2-40B4-BE49-F238E27FC236}">
                <a16:creationId xmlns:a16="http://schemas.microsoft.com/office/drawing/2014/main" id="{1E007D33-806D-4148-B3FE-2CF4F2743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122" y="3791760"/>
            <a:ext cx="4376471" cy="2450823"/>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B1902D36-C984-47B3-95F5-1C7AE3E0D909}"/>
              </a:ext>
            </a:extLst>
          </p:cNvPr>
          <p:cNvPicPr>
            <a:picLocks noChangeAspect="1"/>
          </p:cNvPicPr>
          <p:nvPr/>
        </p:nvPicPr>
        <p:blipFill>
          <a:blip r:embed="rId6"/>
          <a:stretch>
            <a:fillRect/>
          </a:stretch>
        </p:blipFill>
        <p:spPr>
          <a:xfrm>
            <a:off x="8236591" y="1403126"/>
            <a:ext cx="3984208" cy="2468520"/>
          </a:xfrm>
          <a:prstGeom prst="rect">
            <a:avLst/>
          </a:prstGeom>
        </p:spPr>
      </p:pic>
      <p:pic>
        <p:nvPicPr>
          <p:cNvPr id="15" name="图片 14">
            <a:extLst>
              <a:ext uri="{FF2B5EF4-FFF2-40B4-BE49-F238E27FC236}">
                <a16:creationId xmlns:a16="http://schemas.microsoft.com/office/drawing/2014/main" id="{822E05FB-40CB-49A8-9476-B8DE98445C24}"/>
              </a:ext>
            </a:extLst>
          </p:cNvPr>
          <p:cNvPicPr>
            <a:picLocks noChangeAspect="1"/>
          </p:cNvPicPr>
          <p:nvPr/>
        </p:nvPicPr>
        <p:blipFill>
          <a:blip r:embed="rId7"/>
          <a:stretch>
            <a:fillRect/>
          </a:stretch>
        </p:blipFill>
        <p:spPr>
          <a:xfrm>
            <a:off x="8236591" y="3746936"/>
            <a:ext cx="3984207" cy="2495647"/>
          </a:xfrm>
          <a:prstGeom prst="rect">
            <a:avLst/>
          </a:prstGeom>
        </p:spPr>
      </p:pic>
      <p:grpSp>
        <p:nvGrpSpPr>
          <p:cNvPr id="20" name="组合 19">
            <a:extLst>
              <a:ext uri="{FF2B5EF4-FFF2-40B4-BE49-F238E27FC236}">
                <a16:creationId xmlns:a16="http://schemas.microsoft.com/office/drawing/2014/main" id="{6219AF74-5919-4A1A-8285-748B4DB1D461}"/>
              </a:ext>
            </a:extLst>
          </p:cNvPr>
          <p:cNvGrpSpPr/>
          <p:nvPr/>
        </p:nvGrpSpPr>
        <p:grpSpPr>
          <a:xfrm>
            <a:off x="77672" y="6317739"/>
            <a:ext cx="9688882" cy="600164"/>
            <a:chOff x="-28799" y="6331118"/>
            <a:chExt cx="9688882" cy="600164"/>
          </a:xfrm>
        </p:grpSpPr>
        <p:sp>
          <p:nvSpPr>
            <p:cNvPr id="9" name="文本框 8">
              <a:extLst>
                <a:ext uri="{FF2B5EF4-FFF2-40B4-BE49-F238E27FC236}">
                  <a16:creationId xmlns:a16="http://schemas.microsoft.com/office/drawing/2014/main" id="{EBED5225-B8F5-48B2-B1DF-F4D141DDED36}"/>
                </a:ext>
              </a:extLst>
            </p:cNvPr>
            <p:cNvSpPr txBox="1"/>
            <p:nvPr/>
          </p:nvSpPr>
          <p:spPr>
            <a:xfrm>
              <a:off x="-28799" y="6331118"/>
              <a:ext cx="9688882" cy="600164"/>
            </a:xfrm>
            <a:prstGeom prst="rect">
              <a:avLst/>
            </a:prstGeom>
            <a:noFill/>
          </p:spPr>
          <p:txBody>
            <a:bodyPr wrap="square">
              <a:spAutoFit/>
            </a:bodyPr>
            <a:lstStyle/>
            <a:p>
              <a:r>
                <a:rPr lang="zh-CN" altLang="en-US" sz="1100" dirty="0"/>
                <a:t>图片来源：https://k.sina.cn/article_7040425891_p1a3a45fa300100jk6e.html</a:t>
              </a:r>
              <a:endParaRPr lang="en-US" altLang="zh-CN" sz="1100" dirty="0"/>
            </a:p>
            <a:p>
              <a:r>
                <a:rPr lang="en-US" altLang="zh-CN" sz="1100" dirty="0"/>
                <a:t>https://thekidshouldseethis.com/post/what-is-emergence</a:t>
              </a:r>
            </a:p>
            <a:p>
              <a:r>
                <a:rPr lang="en-US" altLang="zh-CN" sz="1100" dirty="0"/>
                <a:t>https://www.kumifeng.com/baike/3903.html</a:t>
              </a:r>
            </a:p>
          </p:txBody>
        </p:sp>
        <p:cxnSp>
          <p:nvCxnSpPr>
            <p:cNvPr id="19" name="直接连接符 18">
              <a:extLst>
                <a:ext uri="{FF2B5EF4-FFF2-40B4-BE49-F238E27FC236}">
                  <a16:creationId xmlns:a16="http://schemas.microsoft.com/office/drawing/2014/main" id="{B02C1630-D1FB-43BC-8A3F-63EF047F40ED}"/>
                </a:ext>
              </a:extLst>
            </p:cNvPr>
            <p:cNvCxnSpPr/>
            <p:nvPr/>
          </p:nvCxnSpPr>
          <p:spPr>
            <a:xfrm>
              <a:off x="0" y="6348297"/>
              <a:ext cx="2446322" cy="0"/>
            </a:xfrm>
            <a:prstGeom prst="line">
              <a:avLst/>
            </a:prstGeom>
          </p:spPr>
          <p:style>
            <a:lnRef idx="1">
              <a:schemeClr val="dk1"/>
            </a:lnRef>
            <a:fillRef idx="0">
              <a:schemeClr val="dk1"/>
            </a:fillRef>
            <a:effectRef idx="0">
              <a:schemeClr val="dk1"/>
            </a:effectRef>
            <a:fontRef idx="minor">
              <a:schemeClr val="tx1"/>
            </a:fontRef>
          </p:style>
        </p:cxnSp>
      </p:grpSp>
      <p:sp>
        <p:nvSpPr>
          <p:cNvPr id="22" name="文本框 21">
            <a:extLst>
              <a:ext uri="{FF2B5EF4-FFF2-40B4-BE49-F238E27FC236}">
                <a16:creationId xmlns:a16="http://schemas.microsoft.com/office/drawing/2014/main" id="{4D0BE5A9-53B7-43B7-A7C3-68177112033D}"/>
              </a:ext>
            </a:extLst>
          </p:cNvPr>
          <p:cNvSpPr txBox="1"/>
          <p:nvPr/>
        </p:nvSpPr>
        <p:spPr>
          <a:xfrm>
            <a:off x="486480" y="932400"/>
            <a:ext cx="11571778" cy="430887"/>
          </a:xfrm>
          <a:prstGeom prst="rect">
            <a:avLst/>
          </a:prstGeom>
          <a:noFill/>
        </p:spPr>
        <p:txBody>
          <a:bodyPr wrap="square">
            <a:spAutoFit/>
          </a:bodyPr>
          <a:lstStyle/>
          <a:p>
            <a:r>
              <a:rPr lang="zh-CN" altLang="en-US" sz="2200" dirty="0"/>
              <a:t>个体通过遵循简单的行为规则和进行局部信息交流，能够自发地形成复杂而有序的集体行为。</a:t>
            </a:r>
          </a:p>
        </p:txBody>
      </p:sp>
    </p:spTree>
    <p:extLst>
      <p:ext uri="{BB962C8B-B14F-4D97-AF65-F5344CB8AC3E}">
        <p14:creationId xmlns:p14="http://schemas.microsoft.com/office/powerpoint/2010/main" val="3278565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11.4.1 </a:t>
            </a:r>
            <a:r>
              <a:rPr lang="zh-CN" altLang="en-US" dirty="0"/>
              <a:t>缩放法则的概念</a:t>
            </a:r>
          </a:p>
        </p:txBody>
      </p:sp>
      <p:sp>
        <p:nvSpPr>
          <p:cNvPr id="31" name="文本框 30">
            <a:extLst>
              <a:ext uri="{FF2B5EF4-FFF2-40B4-BE49-F238E27FC236}">
                <a16:creationId xmlns:a16="http://schemas.microsoft.com/office/drawing/2014/main" id="{986B5EDC-3B3D-4C32-9598-F1F88CCAC2DC}"/>
              </a:ext>
            </a:extLst>
          </p:cNvPr>
          <p:cNvSpPr txBox="1"/>
          <p:nvPr/>
        </p:nvSpPr>
        <p:spPr>
          <a:xfrm>
            <a:off x="774714" y="1090783"/>
            <a:ext cx="10969199" cy="830997"/>
          </a:xfrm>
          <a:prstGeom prst="rect">
            <a:avLst/>
          </a:prstGeom>
          <a:noFill/>
        </p:spPr>
        <p:txBody>
          <a:bodyPr wrap="square">
            <a:spAutoFit/>
          </a:bodyPr>
          <a:lstStyle/>
          <a:p>
            <a:r>
              <a:rPr lang="zh-CN" altLang="en-US" sz="2400" dirty="0"/>
              <a:t>     缩放法则利用</a:t>
            </a:r>
            <a:r>
              <a:rPr lang="zh-CN" altLang="en-US" sz="2400" b="1" dirty="0">
                <a:solidFill>
                  <a:srgbClr val="0070C0"/>
                </a:solidFill>
              </a:rPr>
              <a:t>幂律关系</a:t>
            </a:r>
            <a:r>
              <a:rPr lang="zh-CN" altLang="en-US" sz="2400" dirty="0"/>
              <a:t>来描述大语言模型的</a:t>
            </a:r>
            <a:r>
              <a:rPr lang="zh-CN" altLang="en-US" sz="2400" b="1" dirty="0">
                <a:solidFill>
                  <a:srgbClr val="0070C0"/>
                </a:solidFill>
              </a:rPr>
              <a:t>性能随模型规模</a:t>
            </a:r>
            <a:r>
              <a:rPr lang="zh-CN" altLang="en-US" sz="2400" dirty="0"/>
              <a:t>（参数数量、训练数据量和计算资源）</a:t>
            </a:r>
            <a:r>
              <a:rPr lang="zh-CN" altLang="en-US" sz="2400" b="1" dirty="0">
                <a:solidFill>
                  <a:srgbClr val="0070C0"/>
                </a:solidFill>
              </a:rPr>
              <a:t>的变化规律</a:t>
            </a:r>
            <a:r>
              <a:rPr lang="zh-CN" altLang="en-US" sz="2400" dirty="0"/>
              <a:t>。</a:t>
            </a:r>
          </a:p>
        </p:txBody>
      </p:sp>
      <p:grpSp>
        <p:nvGrpSpPr>
          <p:cNvPr id="30" name="组合 29">
            <a:extLst>
              <a:ext uri="{FF2B5EF4-FFF2-40B4-BE49-F238E27FC236}">
                <a16:creationId xmlns:a16="http://schemas.microsoft.com/office/drawing/2014/main" id="{A0D629C4-DB81-4FB9-A2DE-4A64B1F3804D}"/>
              </a:ext>
            </a:extLst>
          </p:cNvPr>
          <p:cNvGrpSpPr/>
          <p:nvPr/>
        </p:nvGrpSpPr>
        <p:grpSpPr>
          <a:xfrm>
            <a:off x="1143408" y="2023706"/>
            <a:ext cx="9655343" cy="2133204"/>
            <a:chOff x="1215189" y="2348559"/>
            <a:chExt cx="9655343" cy="2133204"/>
          </a:xfrm>
        </p:grpSpPr>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47EBF67-5345-451A-8479-D2A5E32B6ED1}"/>
                    </a:ext>
                  </a:extLst>
                </p:cNvPr>
                <p:cNvSpPr txBox="1"/>
                <p:nvPr/>
              </p:nvSpPr>
              <p:spPr>
                <a:xfrm>
                  <a:off x="1244976" y="2506942"/>
                  <a:ext cx="9487192" cy="1938992"/>
                </a:xfrm>
                <a:prstGeom prst="rect">
                  <a:avLst/>
                </a:prstGeom>
                <a:noFill/>
              </p:spPr>
              <p:txBody>
                <a:bodyPr wrap="square">
                  <a:spAutoFit/>
                </a:bodyPr>
                <a:lstStyle/>
                <a:p>
                  <a:r>
                    <a:rPr lang="zh-CN" altLang="en-US" sz="2400" dirty="0"/>
                    <a:t>      模型的损失函数</a:t>
                  </a:r>
                  <a14:m>
                    <m:oMath xmlns:m="http://schemas.openxmlformats.org/officeDocument/2006/math">
                      <m:r>
                        <a:rPr lang="en-US" altLang="zh-CN" sz="2400" i="1" dirty="0" smtClean="0">
                          <a:latin typeface="Cambria Math" panose="02040503050406030204" pitchFamily="18" charset="0"/>
                        </a:rPr>
                        <m:t>𝐿</m:t>
                      </m:r>
                    </m:oMath>
                  </a14:m>
                  <a:r>
                    <a:rPr lang="zh-CN" altLang="en-US" sz="2400" dirty="0"/>
                    <a:t>与模型规模</a:t>
                  </a:r>
                  <a14:m>
                    <m:oMath xmlns:m="http://schemas.openxmlformats.org/officeDocument/2006/math">
                      <m:r>
                        <a:rPr lang="en-US" altLang="zh-CN" sz="2400" i="1" dirty="0" smtClean="0">
                          <a:latin typeface="Cambria Math" panose="02040503050406030204" pitchFamily="18" charset="0"/>
                        </a:rPr>
                        <m:t>𝑁</m:t>
                      </m:r>
                    </m:oMath>
                  </a14:m>
                  <a:r>
                    <a:rPr lang="zh-CN" altLang="en-US" sz="2400" dirty="0"/>
                    <a:t>、训练数据量</a:t>
                  </a:r>
                  <a14:m>
                    <m:oMath xmlns:m="http://schemas.openxmlformats.org/officeDocument/2006/math">
                      <m:r>
                        <a:rPr lang="en-US" altLang="zh-CN" sz="2400" i="1" dirty="0" smtClean="0">
                          <a:latin typeface="Cambria Math" panose="02040503050406030204" pitchFamily="18" charset="0"/>
                        </a:rPr>
                        <m:t>𝐷</m:t>
                      </m:r>
                    </m:oMath>
                  </a14:m>
                  <a:r>
                    <a:rPr lang="zh-CN" altLang="en-US" sz="2400" dirty="0"/>
                    <a:t>和计算资源</a:t>
                  </a:r>
                  <a14:m>
                    <m:oMath xmlns:m="http://schemas.openxmlformats.org/officeDocument/2006/math">
                      <m:r>
                        <a:rPr lang="en-US" altLang="zh-CN" sz="2400" i="1" dirty="0" smtClean="0">
                          <a:latin typeface="Cambria Math" panose="02040503050406030204" pitchFamily="18" charset="0"/>
                        </a:rPr>
                        <m:t>𝐶</m:t>
                      </m:r>
                    </m:oMath>
                  </a14:m>
                  <a:r>
                    <a:rPr lang="zh-CN" altLang="en-US" sz="2400" dirty="0"/>
                    <a:t>（如</a:t>
                  </a:r>
                  <a:r>
                    <a:rPr lang="en-US" altLang="zh-CN" sz="2400" dirty="0"/>
                    <a:t>GPU</a:t>
                  </a:r>
                  <a:r>
                    <a:rPr lang="zh-CN" altLang="en-US" sz="2400" dirty="0"/>
                    <a:t>数量、计算时间等）的关系</a:t>
                  </a:r>
                  <a:endParaRPr lang="en-US" altLang="zh-CN" sz="2400" dirty="0"/>
                </a:p>
                <a:p>
                  <a:endParaRPr lang="en-US" altLang="zh-CN" sz="2400" dirty="0"/>
                </a:p>
                <a:p>
                  <a:endParaRPr lang="en-US" altLang="zh-CN" sz="2400" dirty="0"/>
                </a:p>
                <a:p>
                  <a:r>
                    <a:rPr lang="zh-CN" altLang="en-US" sz="2400" dirty="0"/>
                    <a:t>其中，</a:t>
                  </a:r>
                  <a14:m>
                    <m:oMath xmlns:m="http://schemas.openxmlformats.org/officeDocument/2006/math">
                      <m:r>
                        <a:rPr lang="en-US" altLang="zh-CN" sz="2400" i="1" dirty="0" smtClean="0">
                          <a:latin typeface="Cambria Math" panose="02040503050406030204" pitchFamily="18" charset="0"/>
                        </a:rPr>
                        <m:t>𝛼</m:t>
                      </m:r>
                      <m:r>
                        <a:rPr lang="zh-CN" altLang="en-US" sz="2400" i="1" dirty="0" smtClean="0">
                          <a:latin typeface="Cambria Math" panose="02040503050406030204" pitchFamily="18" charset="0"/>
                        </a:rPr>
                        <m:t>、</m:t>
                      </m:r>
                      <m:r>
                        <a:rPr lang="en-US" altLang="zh-CN" sz="2400" i="1" dirty="0" smtClean="0">
                          <a:latin typeface="Cambria Math" panose="02040503050406030204" pitchFamily="18" charset="0"/>
                        </a:rPr>
                        <m:t>𝛽</m:t>
                      </m:r>
                    </m:oMath>
                  </a14:m>
                  <a:r>
                    <a:rPr lang="en-US" altLang="zh-CN" sz="2400" dirty="0"/>
                    <a:t> </a:t>
                  </a:r>
                  <a:r>
                    <a:rPr lang="zh-CN" altLang="en-US" sz="2400" dirty="0"/>
                    <a:t>和</a:t>
                  </a:r>
                  <a14:m>
                    <m:oMath xmlns:m="http://schemas.openxmlformats.org/officeDocument/2006/math">
                      <m:r>
                        <a:rPr lang="en-US" altLang="zh-CN" sz="2400" i="1" dirty="0" smtClean="0">
                          <a:latin typeface="Cambria Math" panose="02040503050406030204" pitchFamily="18" charset="0"/>
                        </a:rPr>
                        <m:t>𝛾</m:t>
                      </m:r>
                      <m:r>
                        <a:rPr lang="en-US" altLang="zh-CN" sz="2400" i="1" dirty="0" smtClean="0">
                          <a:latin typeface="Cambria Math" panose="02040503050406030204" pitchFamily="18" charset="0"/>
                        </a:rPr>
                        <m:t> </m:t>
                      </m:r>
                    </m:oMath>
                  </a14:m>
                  <a:r>
                    <a:rPr lang="zh-CN" altLang="en-US" sz="2400" dirty="0"/>
                    <a:t>是描述损失函数</a:t>
                  </a:r>
                  <a14:m>
                    <m:oMath xmlns:m="http://schemas.openxmlformats.org/officeDocument/2006/math">
                      <m:r>
                        <a:rPr lang="en-US" altLang="zh-CN" sz="2400" i="1" dirty="0" smtClean="0">
                          <a:latin typeface="Cambria Math" panose="02040503050406030204" pitchFamily="18" charset="0"/>
                        </a:rPr>
                        <m:t>𝐿</m:t>
                      </m:r>
                    </m:oMath>
                  </a14:m>
                  <a:r>
                    <a:rPr lang="zh-CN" altLang="en-US" sz="2400" dirty="0"/>
                    <a:t>如何随</a:t>
                  </a:r>
                  <a14:m>
                    <m:oMath xmlns:m="http://schemas.openxmlformats.org/officeDocument/2006/math">
                      <m:r>
                        <a:rPr lang="en-US" altLang="zh-CN" sz="2400" i="1" dirty="0">
                          <a:latin typeface="Cambria Math" panose="02040503050406030204" pitchFamily="18" charset="0"/>
                        </a:rPr>
                        <m:t>𝑁</m:t>
                      </m:r>
                      <m:r>
                        <a:rPr lang="en-US" altLang="zh-CN" sz="2400" i="1" dirty="0">
                          <a:latin typeface="Cambria Math" panose="02040503050406030204" pitchFamily="18" charset="0"/>
                        </a:rPr>
                        <m:t> </m:t>
                      </m:r>
                    </m:oMath>
                  </a14:m>
                  <a:r>
                    <a:rPr lang="zh-CN" altLang="en-US" sz="2400" dirty="0"/>
                    <a:t>、</a:t>
                  </a:r>
                  <a14:m>
                    <m:oMath xmlns:m="http://schemas.openxmlformats.org/officeDocument/2006/math">
                      <m:r>
                        <a:rPr lang="en-US" altLang="zh-CN" sz="2400" i="1" dirty="0">
                          <a:latin typeface="Cambria Math" panose="02040503050406030204" pitchFamily="18" charset="0"/>
                        </a:rPr>
                        <m:t>𝐷</m:t>
                      </m:r>
                    </m:oMath>
                  </a14:m>
                  <a:r>
                    <a:rPr lang="zh-CN" altLang="en-US" sz="2400" dirty="0"/>
                    <a:t>和</a:t>
                  </a:r>
                  <a14:m>
                    <m:oMath xmlns:m="http://schemas.openxmlformats.org/officeDocument/2006/math">
                      <m:r>
                        <a:rPr lang="en-US" altLang="zh-CN" sz="2400" i="1" dirty="0">
                          <a:latin typeface="Cambria Math" panose="02040503050406030204" pitchFamily="18" charset="0"/>
                        </a:rPr>
                        <m:t>𝐶</m:t>
                      </m:r>
                    </m:oMath>
                  </a14:m>
                  <a:r>
                    <a:rPr lang="zh-CN" altLang="en-US" sz="2400" dirty="0"/>
                    <a:t>变化的缩放指数。</a:t>
                  </a:r>
                </a:p>
              </p:txBody>
            </p:sp>
          </mc:Choice>
          <mc:Fallback xmlns="">
            <p:sp>
              <p:nvSpPr>
                <p:cNvPr id="37" name="文本框 36">
                  <a:extLst>
                    <a:ext uri="{FF2B5EF4-FFF2-40B4-BE49-F238E27FC236}">
                      <a16:creationId xmlns:a16="http://schemas.microsoft.com/office/drawing/2014/main" id="{447EBF67-5345-451A-8479-D2A5E32B6ED1}"/>
                    </a:ext>
                  </a:extLst>
                </p:cNvPr>
                <p:cNvSpPr txBox="1">
                  <a:spLocks noRot="1" noChangeAspect="1" noMove="1" noResize="1" noEditPoints="1" noAdjustHandles="1" noChangeArrowheads="1" noChangeShapeType="1" noTextEdit="1"/>
                </p:cNvSpPr>
                <p:nvPr/>
              </p:nvSpPr>
              <p:spPr>
                <a:xfrm>
                  <a:off x="1244976" y="2506942"/>
                  <a:ext cx="9487192" cy="1938992"/>
                </a:xfrm>
                <a:prstGeom prst="rect">
                  <a:avLst/>
                </a:prstGeom>
                <a:blipFill>
                  <a:blip r:embed="rId3"/>
                  <a:stretch>
                    <a:fillRect l="-963" t="-2516" b="-6289"/>
                  </a:stretch>
                </a:blipFill>
              </p:spPr>
              <p:txBody>
                <a:bodyPr/>
                <a:lstStyle/>
                <a:p>
                  <a:r>
                    <a:rPr lang="zh-CN" altLang="en-US">
                      <a:noFill/>
                    </a:rPr>
                    <a:t> </a:t>
                  </a:r>
                </a:p>
              </p:txBody>
            </p:sp>
          </mc:Fallback>
        </mc:AlternateContent>
        <p:pic>
          <p:nvPicPr>
            <p:cNvPr id="24" name="图片 23">
              <a:extLst>
                <a:ext uri="{FF2B5EF4-FFF2-40B4-BE49-F238E27FC236}">
                  <a16:creationId xmlns:a16="http://schemas.microsoft.com/office/drawing/2014/main" id="{BA334E23-6B95-4B58-B579-38CE3D70F60F}"/>
                </a:ext>
              </a:extLst>
            </p:cNvPr>
            <p:cNvPicPr>
              <a:picLocks noChangeAspect="1"/>
            </p:cNvPicPr>
            <p:nvPr/>
          </p:nvPicPr>
          <p:blipFill>
            <a:blip r:embed="rId4"/>
            <a:stretch>
              <a:fillRect/>
            </a:stretch>
          </p:blipFill>
          <p:spPr>
            <a:xfrm>
              <a:off x="4687407" y="3276507"/>
              <a:ext cx="2432175" cy="628682"/>
            </a:xfrm>
            <a:prstGeom prst="rect">
              <a:avLst/>
            </a:prstGeom>
            <a:ln>
              <a:noFill/>
            </a:ln>
            <a:effectLst>
              <a:softEdge rad="112500"/>
            </a:effectLst>
          </p:spPr>
        </p:pic>
        <p:sp>
          <p:nvSpPr>
            <p:cNvPr id="29" name="矩形 28">
              <a:extLst>
                <a:ext uri="{FF2B5EF4-FFF2-40B4-BE49-F238E27FC236}">
                  <a16:creationId xmlns:a16="http://schemas.microsoft.com/office/drawing/2014/main" id="{1A898EE4-10A1-4C69-AFE8-E731918E9942}"/>
                </a:ext>
              </a:extLst>
            </p:cNvPr>
            <p:cNvSpPr/>
            <p:nvPr/>
          </p:nvSpPr>
          <p:spPr>
            <a:xfrm>
              <a:off x="1215189" y="2348559"/>
              <a:ext cx="9655343" cy="2133204"/>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a:extLst>
              <a:ext uri="{FF2B5EF4-FFF2-40B4-BE49-F238E27FC236}">
                <a16:creationId xmlns:a16="http://schemas.microsoft.com/office/drawing/2014/main" id="{A57AE457-6249-4D6A-9F34-B69BC19429E6}"/>
              </a:ext>
            </a:extLst>
          </p:cNvPr>
          <p:cNvPicPr>
            <a:picLocks noChangeAspect="1"/>
          </p:cNvPicPr>
          <p:nvPr/>
        </p:nvPicPr>
        <p:blipFill>
          <a:blip r:embed="rId5"/>
          <a:stretch>
            <a:fillRect/>
          </a:stretch>
        </p:blipFill>
        <p:spPr>
          <a:xfrm>
            <a:off x="2131815" y="4279464"/>
            <a:ext cx="8344637" cy="2637573"/>
          </a:xfrm>
          <a:prstGeom prst="rect">
            <a:avLst/>
          </a:prstGeom>
        </p:spPr>
      </p:pic>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2FC550A4-317B-4CED-8507-994C3F145864}"/>
                  </a:ext>
                </a:extLst>
              </p:cNvPr>
              <p:cNvSpPr txBox="1"/>
              <p:nvPr/>
            </p:nvSpPr>
            <p:spPr>
              <a:xfrm>
                <a:off x="-766605" y="6293472"/>
                <a:ext cx="3820026"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00" i="1" dirty="0" smtClean="0">
                          <a:latin typeface="Cambria Math" panose="02040503050406030204" pitchFamily="18" charset="0"/>
                        </a:rPr>
                        <m:t>1 </m:t>
                      </m:r>
                      <m:r>
                        <a:rPr lang="en-US" altLang="zh-CN" sz="1100" i="1" dirty="0" smtClean="0">
                          <a:latin typeface="Cambria Math" panose="02040503050406030204" pitchFamily="18" charset="0"/>
                        </a:rPr>
                        <m:t>𝑃𝐹</m:t>
                      </m:r>
                      <m:r>
                        <a:rPr lang="en-US" altLang="zh-CN" sz="1100" i="1" dirty="0">
                          <a:latin typeface="Cambria Math" panose="02040503050406030204" pitchFamily="18" charset="0"/>
                          <a:ea typeface="Cambria Math" panose="02040503050406030204" pitchFamily="18" charset="0"/>
                        </a:rPr>
                        <m:t>−</m:t>
                      </m:r>
                      <m:r>
                        <a:rPr lang="en-US" altLang="zh-CN" sz="1100" i="1" dirty="0" smtClean="0">
                          <a:latin typeface="Cambria Math" panose="02040503050406030204" pitchFamily="18" charset="0"/>
                        </a:rPr>
                        <m:t>𝑑𝑎𝑦</m:t>
                      </m:r>
                      <m:r>
                        <a:rPr lang="en-US" altLang="zh-CN" sz="1100" i="1" dirty="0" smtClean="0">
                          <a:latin typeface="Cambria Math" panose="02040503050406030204" pitchFamily="18" charset="0"/>
                        </a:rPr>
                        <m:t>=1015</m:t>
                      </m:r>
                      <m:r>
                        <a:rPr lang="en-US" altLang="zh-CN" sz="1100" i="1" dirty="0" smtClean="0">
                          <a:latin typeface="Cambria Math" panose="02040503050406030204" pitchFamily="18" charset="0"/>
                        </a:rPr>
                        <m:t>𝐹𝐿𝑂𝑃</m:t>
                      </m:r>
                      <m:r>
                        <a:rPr lang="en-US" altLang="zh-CN" sz="1100" i="1" dirty="0" smtClean="0">
                          <a:latin typeface="Cambria Math" panose="02040503050406030204" pitchFamily="18" charset="0"/>
                        </a:rPr>
                        <m:t>/</m:t>
                      </m:r>
                      <m:r>
                        <a:rPr lang="en-US" altLang="zh-CN" sz="1100" i="1" dirty="0" smtClean="0">
                          <a:latin typeface="Cambria Math" panose="02040503050406030204" pitchFamily="18" charset="0"/>
                        </a:rPr>
                        <m:t>𝑠</m:t>
                      </m:r>
                      <m:r>
                        <a:rPr lang="en-US" altLang="zh-CN" sz="1100" i="1" dirty="0" smtClean="0">
                          <a:latin typeface="Cambria Math" panose="02040503050406030204" pitchFamily="18" charset="0"/>
                          <a:ea typeface="Cambria Math" panose="02040503050406030204" pitchFamily="18" charset="0"/>
                        </a:rPr>
                        <m:t>×</m:t>
                      </m:r>
                      <m:r>
                        <a:rPr lang="en-US" altLang="zh-CN" sz="1100" i="1" dirty="0" smtClean="0">
                          <a:latin typeface="Cambria Math" panose="02040503050406030204" pitchFamily="18" charset="0"/>
                        </a:rPr>
                        <m:t>1</m:t>
                      </m:r>
                      <m:r>
                        <a:rPr lang="zh-CN" altLang="en-US" sz="1100" i="1" dirty="0" smtClean="0">
                          <a:latin typeface="Cambria Math" panose="02040503050406030204" pitchFamily="18" charset="0"/>
                        </a:rPr>
                        <m:t>天</m:t>
                      </m:r>
                    </m:oMath>
                  </m:oMathPara>
                </a14:m>
                <a:endParaRPr lang="en-US" altLang="zh-CN" sz="1100" dirty="0"/>
              </a:p>
              <a:p>
                <a:r>
                  <a:rPr lang="en-US" altLang="zh-CN" sz="1100" dirty="0"/>
                  <a:t>                                     </a:t>
                </a:r>
                <a14:m>
                  <m:oMath xmlns:m="http://schemas.openxmlformats.org/officeDocument/2006/math">
                    <m:r>
                      <a:rPr lang="en-US" altLang="zh-CN" sz="1100" i="1" dirty="0" smtClean="0">
                        <a:latin typeface="Cambria Math" panose="02040503050406030204" pitchFamily="18" charset="0"/>
                      </a:rPr>
                      <m:t>=8.64</m:t>
                    </m:r>
                    <m:r>
                      <a:rPr lang="en-US" altLang="zh-CN" sz="1100" i="1" dirty="0" smtClean="0">
                        <a:latin typeface="Cambria Math" panose="02040503050406030204" pitchFamily="18" charset="0"/>
                        <a:ea typeface="Cambria Math" panose="02040503050406030204" pitchFamily="18" charset="0"/>
                      </a:rPr>
                      <m:t>×</m:t>
                    </m:r>
                    <m:r>
                      <a:rPr lang="en-US" altLang="zh-CN" sz="1100" i="1" dirty="0" smtClean="0">
                        <a:latin typeface="Cambria Math" panose="02040503050406030204" pitchFamily="18" charset="0"/>
                      </a:rPr>
                      <m:t> 10</m:t>
                    </m:r>
                    <m:r>
                      <a:rPr lang="en-US" altLang="zh-CN" sz="1100" i="1" baseline="30000" dirty="0" smtClean="0">
                        <a:latin typeface="Cambria Math" panose="02040503050406030204" pitchFamily="18" charset="0"/>
                      </a:rPr>
                      <m:t>19</m:t>
                    </m:r>
                    <m:r>
                      <a:rPr lang="en-US" altLang="zh-CN" sz="1100" b="0" i="1" baseline="30000" dirty="0" smtClean="0">
                        <a:latin typeface="Cambria Math" panose="02040503050406030204" pitchFamily="18" charset="0"/>
                      </a:rPr>
                      <m:t> </m:t>
                    </m:r>
                    <m:r>
                      <a:rPr lang="en-US" altLang="zh-CN" sz="1100" i="1" dirty="0" smtClean="0">
                        <a:latin typeface="Cambria Math" panose="02040503050406030204" pitchFamily="18" charset="0"/>
                      </a:rPr>
                      <m:t>𝐹𝐿𝑂𝑃</m:t>
                    </m:r>
                  </m:oMath>
                </a14:m>
                <a:endParaRPr lang="zh-CN" altLang="en-US" sz="1100" dirty="0"/>
              </a:p>
            </p:txBody>
          </p:sp>
        </mc:Choice>
        <mc:Fallback xmlns="">
          <p:sp>
            <p:nvSpPr>
              <p:cNvPr id="41" name="文本框 40">
                <a:extLst>
                  <a:ext uri="{FF2B5EF4-FFF2-40B4-BE49-F238E27FC236}">
                    <a16:creationId xmlns:a16="http://schemas.microsoft.com/office/drawing/2014/main" id="{2FC550A4-317B-4CED-8507-994C3F145864}"/>
                  </a:ext>
                </a:extLst>
              </p:cNvPr>
              <p:cNvSpPr txBox="1">
                <a:spLocks noRot="1" noChangeAspect="1" noMove="1" noResize="1" noEditPoints="1" noAdjustHandles="1" noChangeArrowheads="1" noChangeShapeType="1" noTextEdit="1"/>
              </p:cNvSpPr>
              <p:nvPr/>
            </p:nvSpPr>
            <p:spPr>
              <a:xfrm>
                <a:off x="-766605" y="6293472"/>
                <a:ext cx="3820026" cy="430887"/>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284448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11.4.2 </a:t>
            </a:r>
            <a:r>
              <a:rPr lang="zh-CN" altLang="en-US" dirty="0"/>
              <a:t>模型性能的影响因素</a:t>
            </a:r>
          </a:p>
        </p:txBody>
      </p:sp>
      <p:sp>
        <p:nvSpPr>
          <p:cNvPr id="31" name="文本框 30">
            <a:extLst>
              <a:ext uri="{FF2B5EF4-FFF2-40B4-BE49-F238E27FC236}">
                <a16:creationId xmlns:a16="http://schemas.microsoft.com/office/drawing/2014/main" id="{986B5EDC-3B3D-4C32-9598-F1F88CCAC2DC}"/>
              </a:ext>
            </a:extLst>
          </p:cNvPr>
          <p:cNvSpPr txBox="1"/>
          <p:nvPr/>
        </p:nvSpPr>
        <p:spPr>
          <a:xfrm>
            <a:off x="5640953" y="5708338"/>
            <a:ext cx="5147697" cy="830997"/>
          </a:xfrm>
          <a:prstGeom prst="rect">
            <a:avLst/>
          </a:prstGeom>
          <a:noFill/>
        </p:spPr>
        <p:txBody>
          <a:bodyPr wrap="square">
            <a:spAutoFit/>
          </a:bodyPr>
          <a:lstStyle/>
          <a:p>
            <a:r>
              <a:rPr lang="zh-CN" altLang="en-US" sz="2400" b="1" dirty="0">
                <a:solidFill>
                  <a:srgbClr val="0070C0"/>
                </a:solidFill>
              </a:rPr>
              <a:t>参数量越多，模型的拟合能力越强，损失函数的值通常越小。</a:t>
            </a:r>
          </a:p>
        </p:txBody>
      </p:sp>
      <p:sp>
        <p:nvSpPr>
          <p:cNvPr id="9" name="文本框 8">
            <a:extLst>
              <a:ext uri="{FF2B5EF4-FFF2-40B4-BE49-F238E27FC236}">
                <a16:creationId xmlns:a16="http://schemas.microsoft.com/office/drawing/2014/main" id="{C4B2339C-5E78-4B17-9009-9F6A8A8285E3}"/>
              </a:ext>
            </a:extLst>
          </p:cNvPr>
          <p:cNvSpPr txBox="1"/>
          <p:nvPr/>
        </p:nvSpPr>
        <p:spPr>
          <a:xfrm>
            <a:off x="551848" y="1072545"/>
            <a:ext cx="3195989"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1.</a:t>
            </a:r>
            <a:r>
              <a:rPr lang="zh-CN" altLang="en-US" sz="2400" b="1" dirty="0">
                <a:solidFill>
                  <a:schemeClr val="bg1"/>
                </a:solidFill>
                <a:latin typeface="微软雅黑" panose="020B0503020204020204" pitchFamily="34" charset="-122"/>
                <a:ea typeface="微软雅黑" panose="020B0503020204020204" pitchFamily="34" charset="-122"/>
                <a:sym typeface="+mn-ea"/>
              </a:rPr>
              <a:t> 模型参数量的影响</a:t>
            </a:r>
          </a:p>
        </p:txBody>
      </p:sp>
      <p:pic>
        <p:nvPicPr>
          <p:cNvPr id="6" name="图片 5">
            <a:extLst>
              <a:ext uri="{FF2B5EF4-FFF2-40B4-BE49-F238E27FC236}">
                <a16:creationId xmlns:a16="http://schemas.microsoft.com/office/drawing/2014/main" id="{9AD3EF52-F2D8-4BAA-8A90-67046D1AF38E}"/>
              </a:ext>
            </a:extLst>
          </p:cNvPr>
          <p:cNvPicPr>
            <a:picLocks noChangeAspect="1"/>
          </p:cNvPicPr>
          <p:nvPr/>
        </p:nvPicPr>
        <p:blipFill>
          <a:blip r:embed="rId3"/>
          <a:stretch>
            <a:fillRect/>
          </a:stretch>
        </p:blipFill>
        <p:spPr>
          <a:xfrm>
            <a:off x="2420729" y="2493275"/>
            <a:ext cx="7467984" cy="584230"/>
          </a:xfrm>
          <a:prstGeom prst="rect">
            <a:avLst/>
          </a:prstGeom>
        </p:spPr>
      </p:pic>
      <p:sp>
        <p:nvSpPr>
          <p:cNvPr id="7" name="文本框 6">
            <a:extLst>
              <a:ext uri="{FF2B5EF4-FFF2-40B4-BE49-F238E27FC236}">
                <a16:creationId xmlns:a16="http://schemas.microsoft.com/office/drawing/2014/main" id="{B081AD7E-BA64-4B43-BCB6-1F532E6A68A8}"/>
              </a:ext>
            </a:extLst>
          </p:cNvPr>
          <p:cNvSpPr txBox="1"/>
          <p:nvPr/>
        </p:nvSpPr>
        <p:spPr>
          <a:xfrm>
            <a:off x="4008404" y="1083539"/>
            <a:ext cx="5263381" cy="461665"/>
          </a:xfrm>
          <a:prstGeom prst="rect">
            <a:avLst/>
          </a:prstGeom>
          <a:noFill/>
        </p:spPr>
        <p:txBody>
          <a:bodyPr wrap="square">
            <a:spAutoFit/>
          </a:bodyPr>
          <a:lstStyle/>
          <a:p>
            <a:pPr algn="ctr"/>
            <a:r>
              <a:rPr lang="zh-CN" altLang="en-US" sz="2400" b="1" dirty="0">
                <a:solidFill>
                  <a:srgbClr val="C00000"/>
                </a:solidFill>
              </a:rPr>
              <a:t>如何高效设计</a:t>
            </a:r>
            <a:r>
              <a:rPr lang="en-US" altLang="zh-CN" sz="2400" b="1" dirty="0">
                <a:solidFill>
                  <a:srgbClr val="C00000"/>
                </a:solidFill>
              </a:rPr>
              <a:t>LLM</a:t>
            </a:r>
            <a:r>
              <a:rPr lang="zh-CN" altLang="en-US" sz="2400" b="1" dirty="0">
                <a:solidFill>
                  <a:srgbClr val="C00000"/>
                </a:solidFill>
              </a:rPr>
              <a:t>？</a:t>
            </a:r>
          </a:p>
        </p:txBody>
      </p:sp>
      <p:sp>
        <p:nvSpPr>
          <p:cNvPr id="8" name="矩形 7">
            <a:extLst>
              <a:ext uri="{FF2B5EF4-FFF2-40B4-BE49-F238E27FC236}">
                <a16:creationId xmlns:a16="http://schemas.microsoft.com/office/drawing/2014/main" id="{E1E3C370-D61D-4893-9C95-D9F656562475}"/>
              </a:ext>
            </a:extLst>
          </p:cNvPr>
          <p:cNvSpPr/>
          <p:nvPr/>
        </p:nvSpPr>
        <p:spPr>
          <a:xfrm>
            <a:off x="1262123" y="1754125"/>
            <a:ext cx="9785197" cy="1490726"/>
          </a:xfrm>
          <a:prstGeom prst="rect">
            <a:avLst/>
          </a:prstGeom>
          <a:noFill/>
          <a:ln w="1905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9F797D6-C51E-4BB1-AC84-DBB6983968A0}"/>
                  </a:ext>
                </a:extLst>
              </p:cNvPr>
              <p:cNvSpPr txBox="1"/>
              <p:nvPr/>
            </p:nvSpPr>
            <p:spPr>
              <a:xfrm>
                <a:off x="1427222" y="1928774"/>
                <a:ext cx="8834377" cy="461665"/>
              </a:xfrm>
              <a:prstGeom prst="rect">
                <a:avLst/>
              </a:prstGeom>
              <a:noFill/>
            </p:spPr>
            <p:txBody>
              <a:bodyPr wrap="square">
                <a:spAutoFit/>
              </a:bodyPr>
              <a:lstStyle/>
              <a:p>
                <a:r>
                  <a:rPr lang="zh-CN" altLang="en-US" sz="2400" dirty="0"/>
                  <a:t>模型损失与非嵌入参数数量</a:t>
                </a:r>
                <a14:m>
                  <m:oMath xmlns:m="http://schemas.openxmlformats.org/officeDocument/2006/math">
                    <m:r>
                      <a:rPr lang="en-US" altLang="zh-CN" sz="2400" b="0" i="1" dirty="0" smtClean="0">
                        <a:latin typeface="Cambria Math" panose="02040503050406030204" pitchFamily="18" charset="0"/>
                      </a:rPr>
                      <m:t>𝑁</m:t>
                    </m:r>
                  </m:oMath>
                </a14:m>
                <a:r>
                  <a:rPr lang="zh-CN" altLang="en-US" sz="2400" dirty="0"/>
                  <a:t>有关，呈幂律关系</a:t>
                </a:r>
              </a:p>
            </p:txBody>
          </p:sp>
        </mc:Choice>
        <mc:Fallback xmlns="">
          <p:sp>
            <p:nvSpPr>
              <p:cNvPr id="10" name="文本框 9">
                <a:extLst>
                  <a:ext uri="{FF2B5EF4-FFF2-40B4-BE49-F238E27FC236}">
                    <a16:creationId xmlns:a16="http://schemas.microsoft.com/office/drawing/2014/main" id="{D9F797D6-C51E-4BB1-AC84-DBB6983968A0}"/>
                  </a:ext>
                </a:extLst>
              </p:cNvPr>
              <p:cNvSpPr txBox="1">
                <a:spLocks noRot="1" noChangeAspect="1" noMove="1" noResize="1" noEditPoints="1" noAdjustHandles="1" noChangeArrowheads="1" noChangeShapeType="1" noTextEdit="1"/>
              </p:cNvSpPr>
              <p:nvPr/>
            </p:nvSpPr>
            <p:spPr>
              <a:xfrm>
                <a:off x="1427222" y="1928774"/>
                <a:ext cx="8834377" cy="461665"/>
              </a:xfrm>
              <a:prstGeom prst="rect">
                <a:avLst/>
              </a:prstGeom>
              <a:blipFill>
                <a:blip r:embed="rId4"/>
                <a:stretch>
                  <a:fillRect l="-1035" t="-10526" b="-2894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941B9490-FCFC-41CD-8116-7E14500A454B}"/>
              </a:ext>
            </a:extLst>
          </p:cNvPr>
          <p:cNvPicPr>
            <a:picLocks noChangeAspect="1"/>
          </p:cNvPicPr>
          <p:nvPr/>
        </p:nvPicPr>
        <p:blipFill>
          <a:blip r:embed="rId5"/>
          <a:stretch>
            <a:fillRect/>
          </a:stretch>
        </p:blipFill>
        <p:spPr>
          <a:xfrm>
            <a:off x="1059005" y="3849337"/>
            <a:ext cx="3286092" cy="3008663"/>
          </a:xfrm>
          <a:prstGeom prst="rect">
            <a:avLst/>
          </a:prstGeom>
        </p:spPr>
      </p:pic>
      <p:sp>
        <p:nvSpPr>
          <p:cNvPr id="12" name="文本框 11">
            <a:extLst>
              <a:ext uri="{FF2B5EF4-FFF2-40B4-BE49-F238E27FC236}">
                <a16:creationId xmlns:a16="http://schemas.microsoft.com/office/drawing/2014/main" id="{8762E9C2-EF85-4A32-8D8F-A30F9B4477CF}"/>
              </a:ext>
            </a:extLst>
          </p:cNvPr>
          <p:cNvSpPr txBox="1"/>
          <p:nvPr/>
        </p:nvSpPr>
        <p:spPr>
          <a:xfrm>
            <a:off x="2428250" y="3376190"/>
            <a:ext cx="7833349" cy="461665"/>
          </a:xfrm>
          <a:prstGeom prst="rect">
            <a:avLst/>
          </a:prstGeom>
          <a:noFill/>
        </p:spPr>
        <p:txBody>
          <a:bodyPr wrap="square">
            <a:spAutoFit/>
          </a:bodyPr>
          <a:lstStyle/>
          <a:p>
            <a:r>
              <a:rPr lang="zh-CN" altLang="en-US" sz="2400" b="1" dirty="0"/>
              <a:t>模型损失和参数数量𝑁在</a:t>
            </a:r>
            <a:r>
              <a:rPr lang="en-US" altLang="zh-CN" sz="2400" b="1" dirty="0"/>
              <a:t>log</a:t>
            </a:r>
            <a:r>
              <a:rPr lang="zh-CN" altLang="en-US" sz="2400" b="1" dirty="0"/>
              <a:t>-</a:t>
            </a:r>
            <a:r>
              <a:rPr lang="en-US" altLang="zh-CN" sz="2400" b="1" dirty="0"/>
              <a:t>log</a:t>
            </a:r>
            <a:r>
              <a:rPr lang="zh-CN" altLang="en-US" sz="2400" b="1" dirty="0"/>
              <a:t>图上呈现线性关系</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B51F7347-9747-481E-BD29-3E74F440FB3B}"/>
                  </a:ext>
                </a:extLst>
              </p:cNvPr>
              <p:cNvSpPr txBox="1"/>
              <p:nvPr/>
            </p:nvSpPr>
            <p:spPr>
              <a:xfrm>
                <a:off x="5499203" y="4544540"/>
                <a:ext cx="6230254" cy="517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z="2400" i="1" dirty="0" smtClean="0">
                          <a:latin typeface="Cambria Math" panose="02040503050406030204" pitchFamily="18" charset="0"/>
                        </a:rPr>
                        <m:t>log</m:t>
                      </m:r>
                      <m:d>
                        <m:dPr>
                          <m:ctrlPr>
                            <a:rPr lang="en-US" altLang="zh-CN" sz="2400" b="0" i="1" dirty="0" smtClean="0">
                              <a:latin typeface="Cambria Math" panose="02040503050406030204" pitchFamily="18" charset="0"/>
                            </a:rPr>
                          </m:ctrlPr>
                        </m:dPr>
                        <m:e>
                          <m:r>
                            <a:rPr lang="en-US" altLang="zh-CN" sz="2400" i="1" dirty="0">
                              <a:latin typeface="Cambria Math" panose="02040503050406030204" pitchFamily="18" charset="0"/>
                            </a:rPr>
                            <m:t>𝐿</m:t>
                          </m:r>
                          <m:d>
                            <m:dPr>
                              <m:ctrlPr>
                                <a:rPr lang="en-US" altLang="zh-CN" sz="2400" i="1" dirty="0" smtClean="0">
                                  <a:latin typeface="Cambria Math" panose="02040503050406030204" pitchFamily="18" charset="0"/>
                                </a:rPr>
                              </m:ctrlPr>
                            </m:dPr>
                            <m:e>
                              <m:r>
                                <a:rPr lang="en-US" altLang="zh-CN" sz="2400" b="0" i="1" dirty="0" smtClean="0">
                                  <a:latin typeface="Cambria Math" panose="02040503050406030204" pitchFamily="18" charset="0"/>
                                </a:rPr>
                                <m:t>𝑁</m:t>
                              </m:r>
                            </m:e>
                          </m:d>
                        </m:e>
                      </m:d>
                      <m:r>
                        <a:rPr lang="zh-CN" altLang="en-US" sz="240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m:t>
                          </m:r>
                          <m:r>
                            <a:rPr lang="zh-CN" altLang="en-US" sz="2400" i="1" dirty="0" smtClean="0">
                              <a:latin typeface="Cambria Math" panose="02040503050406030204" pitchFamily="18" charset="0"/>
                            </a:rPr>
                            <m:t>𝛼</m:t>
                          </m:r>
                        </m:e>
                        <m:sub>
                          <m:r>
                            <a:rPr lang="en-US" altLang="zh-CN" sz="2400" b="0" i="1" dirty="0" smtClean="0">
                              <a:latin typeface="Cambria Math" panose="02040503050406030204" pitchFamily="18" charset="0"/>
                            </a:rPr>
                            <m:t>𝑁</m:t>
                          </m:r>
                        </m:sub>
                      </m:sSub>
                      <m:r>
                        <m:rPr>
                          <m:sty m:val="p"/>
                        </m:rPr>
                        <a:rPr lang="en-US" altLang="zh-CN" sz="2400" i="1" dirty="0">
                          <a:latin typeface="Cambria Math" panose="02040503050406030204" pitchFamily="18" charset="0"/>
                        </a:rPr>
                        <m:t>log</m:t>
                      </m:r>
                      <m:d>
                        <m:dPr>
                          <m:ctrlPr>
                            <a:rPr lang="en-US" altLang="zh-CN" sz="2400" i="1" dirty="0">
                              <a:latin typeface="Cambria Math" panose="02040503050406030204" pitchFamily="18" charset="0"/>
                            </a:rPr>
                          </m:ctrlPr>
                        </m:dPr>
                        <m:e>
                          <m:r>
                            <a:rPr lang="en-US" altLang="zh-CN" sz="2400" i="1" dirty="0">
                              <a:latin typeface="Cambria Math" panose="02040503050406030204" pitchFamily="18" charset="0"/>
                            </a:rPr>
                            <m:t>𝐿</m:t>
                          </m:r>
                          <m:d>
                            <m:dPr>
                              <m:ctrlPr>
                                <a:rPr lang="en-US" altLang="zh-CN" sz="2400" i="1" dirty="0">
                                  <a:latin typeface="Cambria Math" panose="02040503050406030204" pitchFamily="18" charset="0"/>
                                </a:rPr>
                              </m:ctrlPr>
                            </m:dPr>
                            <m:e>
                              <m:r>
                                <a:rPr lang="en-US" altLang="zh-CN" sz="2400" b="0" i="1" dirty="0" smtClean="0">
                                  <a:latin typeface="Cambria Math" panose="02040503050406030204" pitchFamily="18" charset="0"/>
                                </a:rPr>
                                <m:t>𝑁</m:t>
                              </m:r>
                            </m:e>
                          </m:d>
                        </m:e>
                      </m:d>
                      <m:r>
                        <a:rPr lang="en-US" altLang="zh-CN" sz="2400" b="0" i="1" dirty="0" smtClean="0">
                          <a:latin typeface="Cambria Math" panose="02040503050406030204" pitchFamily="18" charset="0"/>
                        </a:rPr>
                        <m:t>+</m:t>
                      </m:r>
                      <m:r>
                        <m:rPr>
                          <m:sty m:val="p"/>
                        </m:rPr>
                        <a:rPr lang="en-US" altLang="zh-CN" sz="2400" i="1" dirty="0">
                          <a:latin typeface="Cambria Math" panose="02040503050406030204" pitchFamily="18" charset="0"/>
                        </a:rPr>
                        <m:t>log</m:t>
                      </m:r>
                      <m:r>
                        <a:rPr lang="en-US" altLang="zh-CN" sz="2400" i="1" dirty="0">
                          <a:latin typeface="Cambria Math" panose="02040503050406030204" pitchFamily="18" charset="0"/>
                        </a:rPr>
                        <m:t>(</m:t>
                      </m:r>
                      <m:r>
                        <a:rPr lang="en-US" altLang="zh-CN" sz="2400" i="1" dirty="0">
                          <a:latin typeface="Cambria Math" panose="02040503050406030204" pitchFamily="18" charset="0"/>
                        </a:rPr>
                        <m:t>𝐿</m:t>
                      </m:r>
                      <m:d>
                        <m:dPr>
                          <m:ctrlPr>
                            <a:rPr lang="en-US" altLang="zh-CN" sz="2400" i="1" dirty="0">
                              <a:latin typeface="Cambria Math" panose="02040503050406030204" pitchFamily="18" charset="0"/>
                            </a:rPr>
                          </m:ctrlPr>
                        </m:dPr>
                        <m:e>
                          <m:sSup>
                            <m:sSupPr>
                              <m:ctrlPr>
                                <a:rPr lang="en-US" altLang="zh-CN" sz="2400" i="1" dirty="0" smtClean="0">
                                  <a:latin typeface="Cambria Math" panose="02040503050406030204" pitchFamily="18" charset="0"/>
                                </a:rPr>
                              </m:ctrlPr>
                            </m:sSupPr>
                            <m:e>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𝑁</m:t>
                                  </m:r>
                                </m:e>
                                <m:sub>
                                  <m:r>
                                    <a:rPr lang="en-US" altLang="zh-CN" sz="2400" i="1" dirty="0">
                                      <a:latin typeface="Cambria Math" panose="02040503050406030204" pitchFamily="18" charset="0"/>
                                    </a:rPr>
                                    <m:t>𝑐</m:t>
                                  </m:r>
                                </m:sub>
                              </m:sSub>
                            </m:e>
                            <m:sup>
                              <m:sSub>
                                <m:sSubPr>
                                  <m:ctrlPr>
                                    <a:rPr lang="en-US" altLang="zh-CN" sz="2400" i="1" dirty="0">
                                      <a:latin typeface="Cambria Math" panose="02040503050406030204" pitchFamily="18" charset="0"/>
                                    </a:rPr>
                                  </m:ctrlPr>
                                </m:sSubPr>
                                <m:e>
                                  <m:r>
                                    <a:rPr lang="zh-CN" altLang="en-US" sz="2400" i="1" dirty="0">
                                      <a:latin typeface="Cambria Math" panose="02040503050406030204" pitchFamily="18" charset="0"/>
                                    </a:rPr>
                                    <m:t>𝛼</m:t>
                                  </m:r>
                                </m:e>
                                <m:sub>
                                  <m:r>
                                    <a:rPr lang="en-US" altLang="zh-CN" sz="2400" b="0" i="1" dirty="0" smtClean="0">
                                      <a:latin typeface="Cambria Math" panose="02040503050406030204" pitchFamily="18" charset="0"/>
                                    </a:rPr>
                                    <m:t>𝑁</m:t>
                                  </m:r>
                                </m:sub>
                              </m:sSub>
                            </m:sup>
                          </m:sSup>
                        </m:e>
                      </m:d>
                      <m:r>
                        <a:rPr lang="en-US" altLang="zh-CN" sz="2400" i="1" dirty="0">
                          <a:latin typeface="Cambria Math" panose="02040503050406030204" pitchFamily="18" charset="0"/>
                        </a:rPr>
                        <m:t>)</m:t>
                      </m:r>
                    </m:oMath>
                  </m:oMathPara>
                </a14:m>
                <a:endParaRPr lang="en-US" altLang="zh-CN" sz="2400" dirty="0"/>
              </a:p>
            </p:txBody>
          </p:sp>
        </mc:Choice>
        <mc:Fallback xmlns="">
          <p:sp>
            <p:nvSpPr>
              <p:cNvPr id="13" name="文本框 12">
                <a:extLst>
                  <a:ext uri="{FF2B5EF4-FFF2-40B4-BE49-F238E27FC236}">
                    <a16:creationId xmlns:a16="http://schemas.microsoft.com/office/drawing/2014/main" id="{B51F7347-9747-481E-BD29-3E74F440FB3B}"/>
                  </a:ext>
                </a:extLst>
              </p:cNvPr>
              <p:cNvSpPr txBox="1">
                <a:spLocks noRot="1" noChangeAspect="1" noMove="1" noResize="1" noEditPoints="1" noAdjustHandles="1" noChangeArrowheads="1" noChangeShapeType="1" noTextEdit="1"/>
              </p:cNvSpPr>
              <p:nvPr/>
            </p:nvSpPr>
            <p:spPr>
              <a:xfrm>
                <a:off x="5499203" y="4544540"/>
                <a:ext cx="6230254" cy="517706"/>
              </a:xfrm>
              <a:prstGeom prst="rect">
                <a:avLst/>
              </a:prstGeom>
              <a:blipFill>
                <a:blip r:embed="rId6"/>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E39E589A-2376-4B5A-B2FD-89BA7F0A18FB}"/>
              </a:ext>
            </a:extLst>
          </p:cNvPr>
          <p:cNvSpPr txBox="1"/>
          <p:nvPr/>
        </p:nvSpPr>
        <p:spPr>
          <a:xfrm>
            <a:off x="5499203" y="4036706"/>
            <a:ext cx="6584641" cy="461665"/>
          </a:xfrm>
          <a:prstGeom prst="rect">
            <a:avLst/>
          </a:prstGeom>
          <a:noFill/>
        </p:spPr>
        <p:txBody>
          <a:bodyPr wrap="square">
            <a:spAutoFit/>
          </a:bodyPr>
          <a:lstStyle/>
          <a:p>
            <a:r>
              <a:rPr lang="zh-CN" altLang="en-US" sz="2400" dirty="0"/>
              <a:t>将上述式子取对数</a:t>
            </a:r>
          </a:p>
        </p:txBody>
      </p:sp>
    </p:spTree>
    <p:extLst>
      <p:ext uri="{BB962C8B-B14F-4D97-AF65-F5344CB8AC3E}">
        <p14:creationId xmlns:p14="http://schemas.microsoft.com/office/powerpoint/2010/main" val="3627866042"/>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11.4.2 </a:t>
            </a:r>
            <a:r>
              <a:rPr lang="zh-CN" altLang="en-US" dirty="0"/>
              <a:t>模型性能的影响因素</a:t>
            </a:r>
          </a:p>
        </p:txBody>
      </p:sp>
      <p:sp>
        <p:nvSpPr>
          <p:cNvPr id="9" name="文本框 8">
            <a:extLst>
              <a:ext uri="{FF2B5EF4-FFF2-40B4-BE49-F238E27FC236}">
                <a16:creationId xmlns:a16="http://schemas.microsoft.com/office/drawing/2014/main" id="{C4B2339C-5E78-4B17-9009-9F6A8A8285E3}"/>
              </a:ext>
            </a:extLst>
          </p:cNvPr>
          <p:cNvSpPr txBox="1"/>
          <p:nvPr/>
        </p:nvSpPr>
        <p:spPr>
          <a:xfrm>
            <a:off x="551848" y="1072545"/>
            <a:ext cx="3195989"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1.</a:t>
            </a:r>
            <a:r>
              <a:rPr lang="zh-CN" altLang="en-US" sz="2400" b="1" dirty="0">
                <a:solidFill>
                  <a:schemeClr val="bg1"/>
                </a:solidFill>
                <a:latin typeface="微软雅黑" panose="020B0503020204020204" pitchFamily="34" charset="-122"/>
                <a:ea typeface="微软雅黑" panose="020B0503020204020204" pitchFamily="34" charset="-122"/>
                <a:sym typeface="+mn-ea"/>
              </a:rPr>
              <a:t> 模型参数量的影响</a:t>
            </a:r>
          </a:p>
        </p:txBody>
      </p:sp>
      <p:sp>
        <p:nvSpPr>
          <p:cNvPr id="10" name="文本框 9">
            <a:extLst>
              <a:ext uri="{FF2B5EF4-FFF2-40B4-BE49-F238E27FC236}">
                <a16:creationId xmlns:a16="http://schemas.microsoft.com/office/drawing/2014/main" id="{71EDC308-4A34-4D2B-B1FB-D59907DCB791}"/>
              </a:ext>
            </a:extLst>
          </p:cNvPr>
          <p:cNvSpPr txBox="1"/>
          <p:nvPr/>
        </p:nvSpPr>
        <p:spPr>
          <a:xfrm>
            <a:off x="1747550" y="1863561"/>
            <a:ext cx="2468849" cy="461665"/>
          </a:xfrm>
          <a:prstGeom prst="rect">
            <a:avLst/>
          </a:prstGeom>
          <a:noFill/>
        </p:spPr>
        <p:txBody>
          <a:bodyPr wrap="square">
            <a:spAutoFit/>
          </a:bodyPr>
          <a:lstStyle/>
          <a:p>
            <a:pPr algn="ctr"/>
            <a:r>
              <a:rPr lang="zh-CN" altLang="en-US" sz="2400" b="1" dirty="0">
                <a:solidFill>
                  <a:schemeClr val="tx1"/>
                </a:solidFill>
              </a:rPr>
              <a:t>模型架构影响</a:t>
            </a:r>
          </a:p>
        </p:txBody>
      </p:sp>
      <p:pic>
        <p:nvPicPr>
          <p:cNvPr id="4" name="图片 3">
            <a:extLst>
              <a:ext uri="{FF2B5EF4-FFF2-40B4-BE49-F238E27FC236}">
                <a16:creationId xmlns:a16="http://schemas.microsoft.com/office/drawing/2014/main" id="{1F3BD2F5-4569-4AA4-85BD-054D4C21F85B}"/>
              </a:ext>
            </a:extLst>
          </p:cNvPr>
          <p:cNvPicPr>
            <a:picLocks noChangeAspect="1"/>
          </p:cNvPicPr>
          <p:nvPr/>
        </p:nvPicPr>
        <p:blipFill>
          <a:blip r:embed="rId3"/>
          <a:stretch>
            <a:fillRect/>
          </a:stretch>
        </p:blipFill>
        <p:spPr>
          <a:xfrm>
            <a:off x="259987" y="2325226"/>
            <a:ext cx="5465634" cy="3759598"/>
          </a:xfrm>
          <a:prstGeom prst="rect">
            <a:avLst/>
          </a:prstGeom>
        </p:spPr>
      </p:pic>
      <p:sp>
        <p:nvSpPr>
          <p:cNvPr id="11" name="文本框 10">
            <a:extLst>
              <a:ext uri="{FF2B5EF4-FFF2-40B4-BE49-F238E27FC236}">
                <a16:creationId xmlns:a16="http://schemas.microsoft.com/office/drawing/2014/main" id="{D908E635-6F82-4505-BFA6-F21629C24938}"/>
              </a:ext>
            </a:extLst>
          </p:cNvPr>
          <p:cNvSpPr txBox="1"/>
          <p:nvPr/>
        </p:nvSpPr>
        <p:spPr>
          <a:xfrm>
            <a:off x="7975602" y="2009611"/>
            <a:ext cx="2468849" cy="461665"/>
          </a:xfrm>
          <a:prstGeom prst="rect">
            <a:avLst/>
          </a:prstGeom>
          <a:noFill/>
        </p:spPr>
        <p:txBody>
          <a:bodyPr wrap="square">
            <a:spAutoFit/>
          </a:bodyPr>
          <a:lstStyle/>
          <a:p>
            <a:pPr algn="ctr"/>
            <a:r>
              <a:rPr lang="zh-CN" altLang="en-US" sz="2400" b="1" dirty="0">
                <a:solidFill>
                  <a:schemeClr val="tx1"/>
                </a:solidFill>
              </a:rPr>
              <a:t>层数影响</a:t>
            </a:r>
          </a:p>
        </p:txBody>
      </p:sp>
      <p:pic>
        <p:nvPicPr>
          <p:cNvPr id="12" name="图片 11">
            <a:extLst>
              <a:ext uri="{FF2B5EF4-FFF2-40B4-BE49-F238E27FC236}">
                <a16:creationId xmlns:a16="http://schemas.microsoft.com/office/drawing/2014/main" id="{AAA4A659-497F-406A-9DF9-4E9CC023C98C}"/>
              </a:ext>
            </a:extLst>
          </p:cNvPr>
          <p:cNvPicPr>
            <a:picLocks noChangeAspect="1"/>
          </p:cNvPicPr>
          <p:nvPr/>
        </p:nvPicPr>
        <p:blipFill>
          <a:blip r:embed="rId4"/>
          <a:stretch>
            <a:fillRect/>
          </a:stretch>
        </p:blipFill>
        <p:spPr>
          <a:xfrm>
            <a:off x="6409230" y="2451632"/>
            <a:ext cx="5408392" cy="3506786"/>
          </a:xfrm>
          <a:prstGeom prst="rect">
            <a:avLst/>
          </a:prstGeom>
        </p:spPr>
      </p:pic>
    </p:spTree>
    <p:extLst>
      <p:ext uri="{BB962C8B-B14F-4D97-AF65-F5344CB8AC3E}">
        <p14:creationId xmlns:p14="http://schemas.microsoft.com/office/powerpoint/2010/main" val="1116118637"/>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11.4.2 </a:t>
            </a:r>
            <a:r>
              <a:rPr lang="zh-CN" altLang="en-US" dirty="0"/>
              <a:t>模型性能的影响因素</a:t>
            </a:r>
          </a:p>
        </p:txBody>
      </p:sp>
      <p:sp>
        <p:nvSpPr>
          <p:cNvPr id="14" name="文本框 13">
            <a:extLst>
              <a:ext uri="{FF2B5EF4-FFF2-40B4-BE49-F238E27FC236}">
                <a16:creationId xmlns:a16="http://schemas.microsoft.com/office/drawing/2014/main" id="{9DDCC6AA-372A-418C-95D8-CF44BC08919A}"/>
              </a:ext>
            </a:extLst>
          </p:cNvPr>
          <p:cNvSpPr txBox="1"/>
          <p:nvPr/>
        </p:nvSpPr>
        <p:spPr>
          <a:xfrm>
            <a:off x="586689" y="1120748"/>
            <a:ext cx="3195989"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2.</a:t>
            </a:r>
            <a:r>
              <a:rPr lang="zh-CN" altLang="en-US" sz="2400" b="1" dirty="0">
                <a:solidFill>
                  <a:schemeClr val="bg1"/>
                </a:solidFill>
                <a:latin typeface="微软雅黑" panose="020B0503020204020204" pitchFamily="34" charset="-122"/>
                <a:ea typeface="微软雅黑" panose="020B0503020204020204" pitchFamily="34" charset="-122"/>
                <a:sym typeface="+mn-ea"/>
              </a:rPr>
              <a:t>训练数据的影响</a:t>
            </a:r>
          </a:p>
        </p:txBody>
      </p:sp>
      <p:sp>
        <p:nvSpPr>
          <p:cNvPr id="15" name="文本框 14">
            <a:extLst>
              <a:ext uri="{FF2B5EF4-FFF2-40B4-BE49-F238E27FC236}">
                <a16:creationId xmlns:a16="http://schemas.microsoft.com/office/drawing/2014/main" id="{6334343D-8853-4A83-A1F8-F1D5E8D934F8}"/>
              </a:ext>
            </a:extLst>
          </p:cNvPr>
          <p:cNvSpPr txBox="1"/>
          <p:nvPr/>
        </p:nvSpPr>
        <p:spPr>
          <a:xfrm>
            <a:off x="1362333" y="1815984"/>
            <a:ext cx="6584641" cy="461665"/>
          </a:xfrm>
          <a:prstGeom prst="rect">
            <a:avLst/>
          </a:prstGeom>
          <a:noFill/>
        </p:spPr>
        <p:txBody>
          <a:bodyPr wrap="square">
            <a:spAutoFit/>
          </a:bodyPr>
          <a:lstStyle/>
          <a:p>
            <a:r>
              <a:rPr lang="zh-CN" altLang="en-US" sz="2400" dirty="0"/>
              <a:t>数据规模与模型损失呈现幂律关系</a:t>
            </a:r>
          </a:p>
        </p:txBody>
      </p:sp>
      <p:pic>
        <p:nvPicPr>
          <p:cNvPr id="16" name="图片 15">
            <a:extLst>
              <a:ext uri="{FF2B5EF4-FFF2-40B4-BE49-F238E27FC236}">
                <a16:creationId xmlns:a16="http://schemas.microsoft.com/office/drawing/2014/main" id="{09CB2427-8618-4F30-B709-F9811FF34957}"/>
              </a:ext>
            </a:extLst>
          </p:cNvPr>
          <p:cNvPicPr>
            <a:picLocks noChangeAspect="1"/>
          </p:cNvPicPr>
          <p:nvPr/>
        </p:nvPicPr>
        <p:blipFill rotWithShape="1">
          <a:blip r:embed="rId3"/>
          <a:srcRect r="67209"/>
          <a:stretch/>
        </p:blipFill>
        <p:spPr>
          <a:xfrm>
            <a:off x="4917276" y="2277649"/>
            <a:ext cx="2788278" cy="596931"/>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8AE080E6-D650-4462-A9D9-34E31463C3A8}"/>
                  </a:ext>
                </a:extLst>
              </p:cNvPr>
              <p:cNvSpPr txBox="1"/>
              <p:nvPr/>
            </p:nvSpPr>
            <p:spPr>
              <a:xfrm>
                <a:off x="2394740" y="3503725"/>
                <a:ext cx="7833349" cy="461665"/>
              </a:xfrm>
              <a:prstGeom prst="rect">
                <a:avLst/>
              </a:prstGeom>
              <a:noFill/>
            </p:spPr>
            <p:txBody>
              <a:bodyPr wrap="square">
                <a:spAutoFit/>
              </a:bodyPr>
              <a:lstStyle/>
              <a:p>
                <a:r>
                  <a:rPr lang="zh-CN" altLang="en-US" sz="2400" b="1" dirty="0"/>
                  <a:t>模型损失和数据集大小</a:t>
                </a:r>
                <a14:m>
                  <m:oMath xmlns:m="http://schemas.openxmlformats.org/officeDocument/2006/math">
                    <m:r>
                      <a:rPr lang="en-US" altLang="zh-CN" sz="2400" b="1" i="1" dirty="0" smtClean="0">
                        <a:latin typeface="Cambria Math" panose="02040503050406030204" pitchFamily="18" charset="0"/>
                      </a:rPr>
                      <m:t>𝑫</m:t>
                    </m:r>
                  </m:oMath>
                </a14:m>
                <a:r>
                  <a:rPr lang="zh-CN" altLang="en-US" sz="2400" b="1" dirty="0"/>
                  <a:t>在</a:t>
                </a:r>
                <a:r>
                  <a:rPr lang="en-US" altLang="zh-CN" sz="2400" b="1" dirty="0"/>
                  <a:t>log</a:t>
                </a:r>
                <a:r>
                  <a:rPr lang="zh-CN" altLang="en-US" sz="2400" b="1" dirty="0"/>
                  <a:t>-</a:t>
                </a:r>
                <a:r>
                  <a:rPr lang="en-US" altLang="zh-CN" sz="2400" b="1" dirty="0"/>
                  <a:t>log</a:t>
                </a:r>
                <a:r>
                  <a:rPr lang="zh-CN" altLang="en-US" sz="2400" b="1" dirty="0"/>
                  <a:t>图上呈现线性关系</a:t>
                </a:r>
              </a:p>
            </p:txBody>
          </p:sp>
        </mc:Choice>
        <mc:Fallback xmlns="">
          <p:sp>
            <p:nvSpPr>
              <p:cNvPr id="12" name="文本框 11">
                <a:extLst>
                  <a:ext uri="{FF2B5EF4-FFF2-40B4-BE49-F238E27FC236}">
                    <a16:creationId xmlns:a16="http://schemas.microsoft.com/office/drawing/2014/main" id="{8AE080E6-D650-4462-A9D9-34E31463C3A8}"/>
                  </a:ext>
                </a:extLst>
              </p:cNvPr>
              <p:cNvSpPr txBox="1">
                <a:spLocks noRot="1" noChangeAspect="1" noMove="1" noResize="1" noEditPoints="1" noAdjustHandles="1" noChangeArrowheads="1" noChangeShapeType="1" noTextEdit="1"/>
              </p:cNvSpPr>
              <p:nvPr/>
            </p:nvSpPr>
            <p:spPr>
              <a:xfrm>
                <a:off x="2394740" y="3503725"/>
                <a:ext cx="7833349" cy="461665"/>
              </a:xfrm>
              <a:prstGeom prst="rect">
                <a:avLst/>
              </a:prstGeom>
              <a:blipFill>
                <a:blip r:embed="rId4"/>
                <a:stretch>
                  <a:fillRect l="-1245" t="-10667" b="-30667"/>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4EC849B3-FF07-48EA-A57E-B4F1F255FF66}"/>
              </a:ext>
            </a:extLst>
          </p:cNvPr>
          <p:cNvPicPr>
            <a:picLocks noChangeAspect="1"/>
          </p:cNvPicPr>
          <p:nvPr/>
        </p:nvPicPr>
        <p:blipFill>
          <a:blip r:embed="rId5"/>
          <a:stretch>
            <a:fillRect/>
          </a:stretch>
        </p:blipFill>
        <p:spPr>
          <a:xfrm>
            <a:off x="1097436" y="4153179"/>
            <a:ext cx="2997009" cy="2704821"/>
          </a:xfrm>
          <a:prstGeom prst="rect">
            <a:avLst/>
          </a:prstGeom>
        </p:spPr>
      </p:pic>
      <p:pic>
        <p:nvPicPr>
          <p:cNvPr id="21" name="图片 20">
            <a:extLst>
              <a:ext uri="{FF2B5EF4-FFF2-40B4-BE49-F238E27FC236}">
                <a16:creationId xmlns:a16="http://schemas.microsoft.com/office/drawing/2014/main" id="{0A583126-25E7-46C9-94D1-DAB559DAB14F}"/>
              </a:ext>
            </a:extLst>
          </p:cNvPr>
          <p:cNvPicPr>
            <a:picLocks noChangeAspect="1"/>
          </p:cNvPicPr>
          <p:nvPr/>
        </p:nvPicPr>
        <p:blipFill rotWithShape="1">
          <a:blip r:embed="rId3"/>
          <a:srcRect l="35565"/>
          <a:stretch/>
        </p:blipFill>
        <p:spPr>
          <a:xfrm>
            <a:off x="3831921" y="2822510"/>
            <a:ext cx="4528158" cy="493347"/>
          </a:xfrm>
          <a:prstGeom prst="rect">
            <a:avLst/>
          </a:prstGeom>
        </p:spPr>
      </p:pic>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41AFBA2A-25CA-45F2-A056-395EA6DD671A}"/>
                  </a:ext>
                </a:extLst>
              </p:cNvPr>
              <p:cNvSpPr txBox="1"/>
              <p:nvPr/>
            </p:nvSpPr>
            <p:spPr>
              <a:xfrm>
                <a:off x="4772546" y="4905520"/>
                <a:ext cx="6230254"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z="2400" i="1" dirty="0" smtClean="0">
                          <a:latin typeface="Cambria Math" panose="02040503050406030204" pitchFamily="18" charset="0"/>
                        </a:rPr>
                        <m:t>log</m:t>
                      </m:r>
                      <m:d>
                        <m:dPr>
                          <m:ctrlPr>
                            <a:rPr lang="en-US" altLang="zh-CN" sz="2400" b="0" i="1" dirty="0" smtClean="0">
                              <a:latin typeface="Cambria Math" panose="02040503050406030204" pitchFamily="18" charset="0"/>
                            </a:rPr>
                          </m:ctrlPr>
                        </m:dPr>
                        <m:e>
                          <m:r>
                            <a:rPr lang="en-US" altLang="zh-CN" sz="2400" i="1" dirty="0">
                              <a:latin typeface="Cambria Math" panose="02040503050406030204" pitchFamily="18" charset="0"/>
                            </a:rPr>
                            <m:t>𝐿</m:t>
                          </m:r>
                          <m:d>
                            <m:dPr>
                              <m:ctrlPr>
                                <a:rPr lang="en-US" altLang="zh-CN" sz="2400" i="1" dirty="0">
                                  <a:latin typeface="Cambria Math" panose="02040503050406030204" pitchFamily="18" charset="0"/>
                                </a:rPr>
                              </m:ctrlPr>
                            </m:dPr>
                            <m:e>
                              <m:r>
                                <a:rPr lang="en-US" altLang="zh-CN" sz="2400" b="0" i="1" dirty="0" smtClean="0">
                                  <a:latin typeface="Cambria Math" panose="02040503050406030204" pitchFamily="18" charset="0"/>
                                </a:rPr>
                                <m:t>𝐷</m:t>
                              </m:r>
                            </m:e>
                          </m:d>
                        </m:e>
                      </m:d>
                      <m:r>
                        <a:rPr lang="zh-CN" altLang="en-US" sz="240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m:t>
                          </m:r>
                          <m:r>
                            <a:rPr lang="zh-CN" altLang="en-US" sz="2400" i="1" dirty="0" smtClean="0">
                              <a:latin typeface="Cambria Math" panose="02040503050406030204" pitchFamily="18" charset="0"/>
                            </a:rPr>
                            <m:t>𝛼</m:t>
                          </m:r>
                        </m:e>
                        <m:sub>
                          <m:r>
                            <a:rPr lang="en-US" altLang="zh-CN" sz="2400" b="0" i="1" dirty="0" smtClean="0">
                              <a:latin typeface="Cambria Math" panose="02040503050406030204" pitchFamily="18" charset="0"/>
                            </a:rPr>
                            <m:t>𝐷</m:t>
                          </m:r>
                        </m:sub>
                      </m:sSub>
                      <m:r>
                        <m:rPr>
                          <m:sty m:val="p"/>
                        </m:rPr>
                        <a:rPr lang="en-US" altLang="zh-CN" sz="2400" i="1" dirty="0">
                          <a:latin typeface="Cambria Math" panose="02040503050406030204" pitchFamily="18" charset="0"/>
                        </a:rPr>
                        <m:t>log</m:t>
                      </m:r>
                      <m:d>
                        <m:dPr>
                          <m:ctrlPr>
                            <a:rPr lang="en-US" altLang="zh-CN" sz="2400" i="1" dirty="0">
                              <a:latin typeface="Cambria Math" panose="02040503050406030204" pitchFamily="18" charset="0"/>
                            </a:rPr>
                          </m:ctrlPr>
                        </m:dPr>
                        <m:e>
                          <m:r>
                            <a:rPr lang="en-US" altLang="zh-CN" sz="2400" i="1" dirty="0">
                              <a:latin typeface="Cambria Math" panose="02040503050406030204" pitchFamily="18" charset="0"/>
                            </a:rPr>
                            <m:t>𝐿</m:t>
                          </m:r>
                          <m:d>
                            <m:dPr>
                              <m:ctrlPr>
                                <a:rPr lang="en-US" altLang="zh-CN" sz="2400" i="1" dirty="0">
                                  <a:latin typeface="Cambria Math" panose="02040503050406030204" pitchFamily="18" charset="0"/>
                                </a:rPr>
                              </m:ctrlPr>
                            </m:dPr>
                            <m:e>
                              <m:r>
                                <a:rPr lang="en-US" altLang="zh-CN" sz="2400" b="0" i="1" dirty="0" smtClean="0">
                                  <a:latin typeface="Cambria Math" panose="02040503050406030204" pitchFamily="18" charset="0"/>
                                </a:rPr>
                                <m:t>𝐷</m:t>
                              </m:r>
                            </m:e>
                          </m:d>
                        </m:e>
                      </m:d>
                      <m:r>
                        <a:rPr lang="en-US" altLang="zh-CN" sz="2400" b="0" i="1" dirty="0" smtClean="0">
                          <a:latin typeface="Cambria Math" panose="02040503050406030204" pitchFamily="18" charset="0"/>
                        </a:rPr>
                        <m:t>+</m:t>
                      </m:r>
                      <m:r>
                        <m:rPr>
                          <m:sty m:val="p"/>
                        </m:rPr>
                        <a:rPr lang="en-US" altLang="zh-CN" sz="2400" i="1" dirty="0">
                          <a:latin typeface="Cambria Math" panose="02040503050406030204" pitchFamily="18" charset="0"/>
                        </a:rPr>
                        <m:t>log</m:t>
                      </m:r>
                      <m:r>
                        <a:rPr lang="en-US" altLang="zh-CN" sz="2400" i="1" dirty="0">
                          <a:latin typeface="Cambria Math" panose="02040503050406030204" pitchFamily="18" charset="0"/>
                        </a:rPr>
                        <m:t>(</m:t>
                      </m:r>
                      <m:r>
                        <a:rPr lang="en-US" altLang="zh-CN" sz="2400" i="1" dirty="0">
                          <a:latin typeface="Cambria Math" panose="02040503050406030204" pitchFamily="18" charset="0"/>
                        </a:rPr>
                        <m:t>𝐿</m:t>
                      </m:r>
                      <m:d>
                        <m:dPr>
                          <m:ctrlPr>
                            <a:rPr lang="en-US" altLang="zh-CN" sz="2400" i="1" dirty="0">
                              <a:latin typeface="Cambria Math" panose="02040503050406030204" pitchFamily="18" charset="0"/>
                            </a:rPr>
                          </m:ctrlPr>
                        </m:dPr>
                        <m:e>
                          <m:sSup>
                            <m:sSupPr>
                              <m:ctrlPr>
                                <a:rPr lang="en-US" altLang="zh-CN" sz="2400" i="1" dirty="0" smtClean="0">
                                  <a:latin typeface="Cambria Math" panose="02040503050406030204" pitchFamily="18" charset="0"/>
                                </a:rPr>
                              </m:ctrlPr>
                            </m:sSupPr>
                            <m:e>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𝐷</m:t>
                                  </m:r>
                                </m:e>
                                <m:sub>
                                  <m:r>
                                    <a:rPr lang="en-US" altLang="zh-CN" sz="2400" i="1" dirty="0">
                                      <a:latin typeface="Cambria Math" panose="02040503050406030204" pitchFamily="18" charset="0"/>
                                    </a:rPr>
                                    <m:t>𝑐</m:t>
                                  </m:r>
                                </m:sub>
                              </m:sSub>
                            </m:e>
                            <m:sup>
                              <m:sSub>
                                <m:sSubPr>
                                  <m:ctrlPr>
                                    <a:rPr lang="en-US" altLang="zh-CN" sz="2400" i="1" dirty="0">
                                      <a:latin typeface="Cambria Math" panose="02040503050406030204" pitchFamily="18" charset="0"/>
                                    </a:rPr>
                                  </m:ctrlPr>
                                </m:sSubPr>
                                <m:e>
                                  <m:r>
                                    <a:rPr lang="zh-CN" altLang="en-US" sz="2400" i="1" dirty="0">
                                      <a:latin typeface="Cambria Math" panose="02040503050406030204" pitchFamily="18" charset="0"/>
                                    </a:rPr>
                                    <m:t>𝛼</m:t>
                                  </m:r>
                                </m:e>
                                <m:sub>
                                  <m:r>
                                    <a:rPr lang="en-US" altLang="zh-CN" sz="2400" i="1" dirty="0">
                                      <a:latin typeface="Cambria Math" panose="02040503050406030204" pitchFamily="18" charset="0"/>
                                    </a:rPr>
                                    <m:t>𝐷</m:t>
                                  </m:r>
                                </m:sub>
                              </m:sSub>
                            </m:sup>
                          </m:sSup>
                        </m:e>
                      </m:d>
                      <m:r>
                        <a:rPr lang="en-US" altLang="zh-CN" sz="2400" i="1" dirty="0">
                          <a:latin typeface="Cambria Math" panose="02040503050406030204" pitchFamily="18" charset="0"/>
                        </a:rPr>
                        <m:t>)</m:t>
                      </m:r>
                    </m:oMath>
                  </m:oMathPara>
                </a14:m>
                <a:endParaRPr lang="en-US" altLang="zh-CN" sz="2400" dirty="0"/>
              </a:p>
            </p:txBody>
          </p:sp>
        </mc:Choice>
        <mc:Fallback xmlns="">
          <p:sp>
            <p:nvSpPr>
              <p:cNvPr id="22" name="文本框 21">
                <a:extLst>
                  <a:ext uri="{FF2B5EF4-FFF2-40B4-BE49-F238E27FC236}">
                    <a16:creationId xmlns:a16="http://schemas.microsoft.com/office/drawing/2014/main" id="{41AFBA2A-25CA-45F2-A056-395EA6DD671A}"/>
                  </a:ext>
                </a:extLst>
              </p:cNvPr>
              <p:cNvSpPr txBox="1">
                <a:spLocks noRot="1" noChangeAspect="1" noMove="1" noResize="1" noEditPoints="1" noAdjustHandles="1" noChangeArrowheads="1" noChangeShapeType="1" noTextEdit="1"/>
              </p:cNvSpPr>
              <p:nvPr/>
            </p:nvSpPr>
            <p:spPr>
              <a:xfrm>
                <a:off x="4772546" y="4905520"/>
                <a:ext cx="6230254" cy="509178"/>
              </a:xfrm>
              <a:prstGeom prst="rect">
                <a:avLst/>
              </a:prstGeom>
              <a:blipFill>
                <a:blip r:embed="rId6"/>
                <a:stretch>
                  <a:fillRect/>
                </a:stretch>
              </a:blipFill>
            </p:spPr>
            <p:txBody>
              <a:bodyPr/>
              <a:lstStyle/>
              <a:p>
                <a:r>
                  <a:rPr lang="zh-CN" altLang="en-US">
                    <a:noFill/>
                  </a:rPr>
                  <a:t> </a:t>
                </a:r>
              </a:p>
            </p:txBody>
          </p:sp>
        </mc:Fallback>
      </mc:AlternateContent>
      <p:sp>
        <p:nvSpPr>
          <p:cNvPr id="25" name="矩形 24">
            <a:extLst>
              <a:ext uri="{FF2B5EF4-FFF2-40B4-BE49-F238E27FC236}">
                <a16:creationId xmlns:a16="http://schemas.microsoft.com/office/drawing/2014/main" id="{A36E60AE-76A9-49FD-B65C-CF05F38CB10D}"/>
              </a:ext>
            </a:extLst>
          </p:cNvPr>
          <p:cNvSpPr/>
          <p:nvPr/>
        </p:nvSpPr>
        <p:spPr>
          <a:xfrm>
            <a:off x="1262123" y="1754124"/>
            <a:ext cx="9785197" cy="1561733"/>
          </a:xfrm>
          <a:prstGeom prst="rect">
            <a:avLst/>
          </a:prstGeom>
          <a:noFill/>
          <a:ln w="1905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B7D40E16-03D0-4061-B01A-9947DC213CD0}"/>
              </a:ext>
            </a:extLst>
          </p:cNvPr>
          <p:cNvSpPr txBox="1"/>
          <p:nvPr/>
        </p:nvSpPr>
        <p:spPr>
          <a:xfrm>
            <a:off x="4509923" y="4384243"/>
            <a:ext cx="6584641" cy="461665"/>
          </a:xfrm>
          <a:prstGeom prst="rect">
            <a:avLst/>
          </a:prstGeom>
          <a:noFill/>
        </p:spPr>
        <p:txBody>
          <a:bodyPr wrap="square">
            <a:spAutoFit/>
          </a:bodyPr>
          <a:lstStyle/>
          <a:p>
            <a:r>
              <a:rPr lang="zh-CN" altLang="en-US" sz="2400" dirty="0"/>
              <a:t>将上述式子取对数</a:t>
            </a:r>
          </a:p>
        </p:txBody>
      </p:sp>
    </p:spTree>
    <p:extLst>
      <p:ext uri="{BB962C8B-B14F-4D97-AF65-F5344CB8AC3E}">
        <p14:creationId xmlns:p14="http://schemas.microsoft.com/office/powerpoint/2010/main" val="3847550890"/>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A36E60AE-76A9-49FD-B65C-CF05F38CB10D}"/>
              </a:ext>
            </a:extLst>
          </p:cNvPr>
          <p:cNvSpPr/>
          <p:nvPr/>
        </p:nvSpPr>
        <p:spPr>
          <a:xfrm>
            <a:off x="1262123" y="1754125"/>
            <a:ext cx="9785197" cy="1281308"/>
          </a:xfrm>
          <a:prstGeom prst="rect">
            <a:avLst/>
          </a:prstGeom>
          <a:noFill/>
          <a:ln w="1905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11.4.2 </a:t>
            </a:r>
            <a:r>
              <a:rPr lang="zh-CN" altLang="en-US" dirty="0"/>
              <a:t>模型性能的影响因素</a:t>
            </a:r>
          </a:p>
        </p:txBody>
      </p:sp>
      <p:sp>
        <p:nvSpPr>
          <p:cNvPr id="14" name="文本框 13">
            <a:extLst>
              <a:ext uri="{FF2B5EF4-FFF2-40B4-BE49-F238E27FC236}">
                <a16:creationId xmlns:a16="http://schemas.microsoft.com/office/drawing/2014/main" id="{9DDCC6AA-372A-418C-95D8-CF44BC08919A}"/>
              </a:ext>
            </a:extLst>
          </p:cNvPr>
          <p:cNvSpPr txBox="1"/>
          <p:nvPr/>
        </p:nvSpPr>
        <p:spPr>
          <a:xfrm>
            <a:off x="586689" y="1120748"/>
            <a:ext cx="3195989"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2.</a:t>
            </a:r>
            <a:r>
              <a:rPr lang="zh-CN" altLang="en-US" sz="2400" b="1" dirty="0">
                <a:solidFill>
                  <a:schemeClr val="bg1"/>
                </a:solidFill>
                <a:latin typeface="微软雅黑" panose="020B0503020204020204" pitchFamily="34" charset="-122"/>
                <a:ea typeface="微软雅黑" panose="020B0503020204020204" pitchFamily="34" charset="-122"/>
                <a:sym typeface="+mn-ea"/>
              </a:rPr>
              <a:t>训练数据的影响</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6334343D-8853-4A83-A1F8-F1D5E8D934F8}"/>
                  </a:ext>
                </a:extLst>
              </p:cNvPr>
              <p:cNvSpPr txBox="1"/>
              <p:nvPr/>
            </p:nvSpPr>
            <p:spPr>
              <a:xfrm>
                <a:off x="1362333" y="1815984"/>
                <a:ext cx="9616730" cy="1200329"/>
              </a:xfrm>
              <a:prstGeom prst="rect">
                <a:avLst/>
              </a:prstGeom>
              <a:noFill/>
            </p:spPr>
            <p:txBody>
              <a:bodyPr wrap="square">
                <a:spAutoFit/>
              </a:bodyPr>
              <a:lstStyle/>
              <a:p>
                <a:r>
                  <a:rPr lang="zh-CN" altLang="en-US" sz="2400" dirty="0"/>
                  <a:t>存在一个关键批量大小</a:t>
                </a:r>
                <a14:m>
                  <m:oMath xmlns:m="http://schemas.openxmlformats.org/officeDocument/2006/math">
                    <m:sSub>
                      <m:sSubPr>
                        <m:ctrlPr>
                          <a:rPr lang="en-US" altLang="zh-CN" sz="2400" i="1" dirty="0" smtClean="0">
                            <a:latin typeface="Cambria Math" panose="02040503050406030204" pitchFamily="18" charset="0"/>
                          </a:rPr>
                        </m:ctrlPr>
                      </m:sSubPr>
                      <m:e>
                        <m:r>
                          <a:rPr lang="en-US" altLang="zh-CN" sz="2400" i="1" dirty="0">
                            <a:latin typeface="Cambria Math" panose="02040503050406030204" pitchFamily="18" charset="0"/>
                          </a:rPr>
                          <m:t>𝐵</m:t>
                        </m:r>
                      </m:e>
                      <m:sub>
                        <m:r>
                          <a:rPr lang="en-US" altLang="zh-CN" sz="2400" i="1" dirty="0">
                            <a:latin typeface="Cambria Math" panose="02040503050406030204" pitchFamily="18" charset="0"/>
                          </a:rPr>
                          <m:t>𝑐𝑟𝑖𝑡</m:t>
                        </m:r>
                      </m:sub>
                    </m:sSub>
                  </m:oMath>
                </a14:m>
                <a:endParaRPr lang="en-US" altLang="zh-CN" sz="2400" dirty="0"/>
              </a:p>
              <a:p>
                <a:pPr marL="342900" indent="-342900">
                  <a:buFont typeface="Arial" panose="020B0604020202020204" pitchFamily="34" charset="0"/>
                  <a:buChar char="•"/>
                </a:pPr>
                <a:r>
                  <a:rPr lang="zh-CN" altLang="en-US" sz="2400" dirty="0"/>
                  <a:t>当批量大小</a:t>
                </a:r>
                <a14:m>
                  <m:oMath xmlns:m="http://schemas.openxmlformats.org/officeDocument/2006/math">
                    <m:r>
                      <a:rPr lang="en-US" altLang="zh-CN" sz="2400" i="1" dirty="0">
                        <a:latin typeface="Cambria Math" panose="02040503050406030204" pitchFamily="18" charset="0"/>
                      </a:rPr>
                      <m:t>𝐵</m:t>
                    </m:r>
                    <m:r>
                      <a:rPr lang="en-US" altLang="zh-CN" sz="2400" b="0" i="1" dirty="0" smtClean="0">
                        <a:latin typeface="Cambria Math" panose="02040503050406030204" pitchFamily="18" charset="0"/>
                      </a:rPr>
                      <m:t>&lt;</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𝐵</m:t>
                        </m:r>
                      </m:e>
                      <m:sub>
                        <m:r>
                          <a:rPr lang="en-US" altLang="zh-CN" sz="2400" i="1" dirty="0">
                            <a:latin typeface="Cambria Math" panose="02040503050406030204" pitchFamily="18" charset="0"/>
                          </a:rPr>
                          <m:t>𝑐𝑟𝑖𝑡</m:t>
                        </m:r>
                      </m:sub>
                    </m:sSub>
                  </m:oMath>
                </a14:m>
                <a:r>
                  <a:rPr lang="zh-CN" altLang="en-US" sz="2400" dirty="0"/>
                  <a:t>时，增加</a:t>
                </a:r>
                <a14:m>
                  <m:oMath xmlns:m="http://schemas.openxmlformats.org/officeDocument/2006/math">
                    <m:r>
                      <a:rPr lang="en-US" altLang="zh-CN" sz="2400" i="1" dirty="0">
                        <a:latin typeface="Cambria Math" panose="02040503050406030204" pitchFamily="18" charset="0"/>
                      </a:rPr>
                      <m:t>𝐵</m:t>
                    </m:r>
                  </m:oMath>
                </a14:m>
                <a:r>
                  <a:rPr lang="zh-CN" altLang="en-US" sz="2400" dirty="0"/>
                  <a:t>几乎不会影响计算效率；</a:t>
                </a:r>
                <a:endParaRPr lang="en-US" altLang="zh-CN" sz="2400" dirty="0"/>
              </a:p>
              <a:p>
                <a:pPr marL="342900" indent="-342900">
                  <a:buFont typeface="Arial" panose="020B0604020202020204" pitchFamily="34" charset="0"/>
                  <a:buChar char="•"/>
                </a:pPr>
                <a:r>
                  <a:rPr lang="zh-CN" altLang="en-US" sz="2400" dirty="0"/>
                  <a:t>当批量大小</a:t>
                </a:r>
                <a14:m>
                  <m:oMath xmlns:m="http://schemas.openxmlformats.org/officeDocument/2006/math">
                    <m:r>
                      <a:rPr lang="en-US" altLang="zh-CN" sz="2400" i="1" dirty="0">
                        <a:latin typeface="Cambria Math" panose="02040503050406030204" pitchFamily="18" charset="0"/>
                      </a:rPr>
                      <m:t>𝐵</m:t>
                    </m:r>
                    <m:r>
                      <a:rPr lang="en-US" altLang="zh-CN" sz="2400" b="0" i="1" dirty="0" smtClean="0">
                        <a:latin typeface="Cambria Math" panose="02040503050406030204" pitchFamily="18" charset="0"/>
                      </a:rPr>
                      <m:t>&gt;</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𝐵</m:t>
                        </m:r>
                      </m:e>
                      <m:sub>
                        <m:r>
                          <a:rPr lang="en-US" altLang="zh-CN" sz="2400" i="1" dirty="0">
                            <a:latin typeface="Cambria Math" panose="02040503050406030204" pitchFamily="18" charset="0"/>
                          </a:rPr>
                          <m:t>𝑐𝑟𝑖𝑡</m:t>
                        </m:r>
                      </m:sub>
                    </m:sSub>
                  </m:oMath>
                </a14:m>
                <a:r>
                  <a:rPr lang="zh-CN" altLang="en-US" sz="2400" dirty="0"/>
                  <a:t>时，增加</a:t>
                </a:r>
                <a14:m>
                  <m:oMath xmlns:m="http://schemas.openxmlformats.org/officeDocument/2006/math">
                    <m:r>
                      <a:rPr lang="en-US" altLang="zh-CN" sz="2400" i="1" dirty="0">
                        <a:latin typeface="Cambria Math" panose="02040503050406030204" pitchFamily="18" charset="0"/>
                      </a:rPr>
                      <m:t>𝐵</m:t>
                    </m:r>
                  </m:oMath>
                </a14:m>
                <a:r>
                  <a:rPr lang="zh-CN" altLang="en-US" sz="2400" dirty="0"/>
                  <a:t>会导致性能递减。</a:t>
                </a:r>
                <a:endParaRPr lang="en-US" altLang="zh-CN" sz="2400" dirty="0"/>
              </a:p>
            </p:txBody>
          </p:sp>
        </mc:Choice>
        <mc:Fallback xmlns="">
          <p:sp>
            <p:nvSpPr>
              <p:cNvPr id="15" name="文本框 14">
                <a:extLst>
                  <a:ext uri="{FF2B5EF4-FFF2-40B4-BE49-F238E27FC236}">
                    <a16:creationId xmlns:a16="http://schemas.microsoft.com/office/drawing/2014/main" id="{6334343D-8853-4A83-A1F8-F1D5E8D934F8}"/>
                  </a:ext>
                </a:extLst>
              </p:cNvPr>
              <p:cNvSpPr txBox="1">
                <a:spLocks noRot="1" noChangeAspect="1" noMove="1" noResize="1" noEditPoints="1" noAdjustHandles="1" noChangeArrowheads="1" noChangeShapeType="1" noTextEdit="1"/>
              </p:cNvSpPr>
              <p:nvPr/>
            </p:nvSpPr>
            <p:spPr>
              <a:xfrm>
                <a:off x="1362333" y="1815984"/>
                <a:ext cx="9616730" cy="1200329"/>
              </a:xfrm>
              <a:prstGeom prst="rect">
                <a:avLst/>
              </a:prstGeom>
              <a:blipFill>
                <a:blip r:embed="rId3"/>
                <a:stretch>
                  <a:fillRect l="-951" t="-4061" b="-10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8AE080E6-D650-4462-A9D9-34E31463C3A8}"/>
                  </a:ext>
                </a:extLst>
              </p:cNvPr>
              <p:cNvSpPr txBox="1"/>
              <p:nvPr/>
            </p:nvSpPr>
            <p:spPr>
              <a:xfrm>
                <a:off x="782351" y="3212411"/>
                <a:ext cx="10377457" cy="461665"/>
              </a:xfrm>
              <a:prstGeom prst="rect">
                <a:avLst/>
              </a:prstGeom>
              <a:noFill/>
            </p:spPr>
            <p:txBody>
              <a:bodyPr wrap="square">
                <a:spAutoFit/>
              </a:bodyPr>
              <a:lstStyle/>
              <a:p>
                <a:r>
                  <a:rPr lang="zh-CN" altLang="en-US" sz="2400" b="1" dirty="0">
                    <a:solidFill>
                      <a:schemeClr val="tx1"/>
                    </a:solidFill>
                  </a:rPr>
                  <a:t>为了尽可能有效地利用训练时间和计算，最好使用批量大小为</a:t>
                </a:r>
                <a14:m>
                  <m:oMath xmlns:m="http://schemas.openxmlformats.org/officeDocument/2006/math">
                    <m:sSub>
                      <m:sSubPr>
                        <m:ctrlPr>
                          <a:rPr lang="en-US" altLang="zh-CN" sz="2400" i="1" dirty="0" smtClean="0">
                            <a:solidFill>
                              <a:schemeClr val="tx1"/>
                            </a:solidFill>
                            <a:latin typeface="Cambria Math" panose="02040503050406030204" pitchFamily="18" charset="0"/>
                          </a:rPr>
                        </m:ctrlPr>
                      </m:sSubPr>
                      <m:e>
                        <m:r>
                          <a:rPr lang="en-US" altLang="zh-CN" sz="2400" b="0" i="1" dirty="0">
                            <a:solidFill>
                              <a:schemeClr val="tx1"/>
                            </a:solidFill>
                            <a:latin typeface="Cambria Math" panose="02040503050406030204" pitchFamily="18" charset="0"/>
                          </a:rPr>
                          <m:t>𝐵</m:t>
                        </m:r>
                      </m:e>
                      <m:sub>
                        <m:r>
                          <a:rPr lang="en-US" altLang="zh-CN" sz="2400" b="0" i="1" dirty="0">
                            <a:solidFill>
                              <a:schemeClr val="tx1"/>
                            </a:solidFill>
                            <a:latin typeface="Cambria Math" panose="02040503050406030204" pitchFamily="18" charset="0"/>
                          </a:rPr>
                          <m:t>𝑐𝑟𝑖𝑡</m:t>
                        </m:r>
                      </m:sub>
                    </m:sSub>
                  </m:oMath>
                </a14:m>
                <a:r>
                  <a:rPr lang="zh-CN" altLang="en-US" sz="2400" b="1" dirty="0">
                    <a:solidFill>
                      <a:schemeClr val="tx1"/>
                    </a:solidFill>
                  </a:rPr>
                  <a:t>进行训练</a:t>
                </a:r>
              </a:p>
            </p:txBody>
          </p:sp>
        </mc:Choice>
        <mc:Fallback xmlns="">
          <p:sp>
            <p:nvSpPr>
              <p:cNvPr id="12" name="文本框 11">
                <a:extLst>
                  <a:ext uri="{FF2B5EF4-FFF2-40B4-BE49-F238E27FC236}">
                    <a16:creationId xmlns:a16="http://schemas.microsoft.com/office/drawing/2014/main" id="{8AE080E6-D650-4462-A9D9-34E31463C3A8}"/>
                  </a:ext>
                </a:extLst>
              </p:cNvPr>
              <p:cNvSpPr txBox="1">
                <a:spLocks noRot="1" noChangeAspect="1" noMove="1" noResize="1" noEditPoints="1" noAdjustHandles="1" noChangeArrowheads="1" noChangeShapeType="1" noTextEdit="1"/>
              </p:cNvSpPr>
              <p:nvPr/>
            </p:nvSpPr>
            <p:spPr>
              <a:xfrm>
                <a:off x="782351" y="3212411"/>
                <a:ext cx="10377457" cy="461665"/>
              </a:xfrm>
              <a:prstGeom prst="rect">
                <a:avLst/>
              </a:prstGeom>
              <a:blipFill>
                <a:blip r:embed="rId4"/>
                <a:stretch>
                  <a:fillRect l="-881" t="-10526" b="-28947"/>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1C6C5695-FDA0-414A-A3E9-D73F3BB23F1A}"/>
              </a:ext>
            </a:extLst>
          </p:cNvPr>
          <p:cNvPicPr>
            <a:picLocks noChangeAspect="1"/>
          </p:cNvPicPr>
          <p:nvPr/>
        </p:nvPicPr>
        <p:blipFill>
          <a:blip r:embed="rId5"/>
          <a:stretch>
            <a:fillRect/>
          </a:stretch>
        </p:blipFill>
        <p:spPr>
          <a:xfrm>
            <a:off x="7573382" y="3831802"/>
            <a:ext cx="3473938" cy="2166570"/>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97632F17-9135-45B8-BAF3-F868367984CF}"/>
                  </a:ext>
                </a:extLst>
              </p:cNvPr>
              <p:cNvSpPr txBox="1"/>
              <p:nvPr/>
            </p:nvSpPr>
            <p:spPr>
              <a:xfrm>
                <a:off x="7805943" y="6126645"/>
                <a:ext cx="3777328" cy="646331"/>
              </a:xfrm>
              <a:prstGeom prst="rect">
                <a:avLst/>
              </a:prstGeom>
              <a:noFill/>
            </p:spPr>
            <p:txBody>
              <a:bodyPr wrap="square">
                <a:spAutoFit/>
              </a:bodyPr>
              <a:lstStyle/>
              <a:p>
                <a:r>
                  <a:rPr lang="zh-CN" altLang="en-US" sz="1800" dirty="0"/>
                  <a:t>关键批量大小</a:t>
                </a:r>
                <a14:m>
                  <m:oMath xmlns:m="http://schemas.openxmlformats.org/officeDocument/2006/math">
                    <m:sSub>
                      <m:sSubPr>
                        <m:ctrlPr>
                          <a:rPr lang="en-US" altLang="zh-CN" sz="1800" i="1" dirty="0" smtClean="0">
                            <a:latin typeface="Cambria Math" panose="02040503050406030204" pitchFamily="18" charset="0"/>
                          </a:rPr>
                        </m:ctrlPr>
                      </m:sSubPr>
                      <m:e>
                        <m:r>
                          <a:rPr lang="en-US" altLang="zh-CN" sz="1800" i="1" dirty="0">
                            <a:latin typeface="Cambria Math" panose="02040503050406030204" pitchFamily="18" charset="0"/>
                          </a:rPr>
                          <m:t>𝐵</m:t>
                        </m:r>
                      </m:e>
                      <m:sub>
                        <m:r>
                          <a:rPr lang="en-US" altLang="zh-CN" sz="1800" i="1" dirty="0">
                            <a:latin typeface="Cambria Math" panose="02040503050406030204" pitchFamily="18" charset="0"/>
                          </a:rPr>
                          <m:t>𝑐𝑟𝑖𝑡</m:t>
                        </m:r>
                      </m:sub>
                    </m:sSub>
                  </m:oMath>
                </a14:m>
                <a:r>
                  <a:rPr lang="zh-CN" altLang="en-US" dirty="0"/>
                  <a:t>与模型损失遵循幂律，与模型大小无关。</a:t>
                </a:r>
              </a:p>
            </p:txBody>
          </p:sp>
        </mc:Choice>
        <mc:Fallback xmlns="">
          <p:sp>
            <p:nvSpPr>
              <p:cNvPr id="13" name="文本框 12">
                <a:extLst>
                  <a:ext uri="{FF2B5EF4-FFF2-40B4-BE49-F238E27FC236}">
                    <a16:creationId xmlns:a16="http://schemas.microsoft.com/office/drawing/2014/main" id="{97632F17-9135-45B8-BAF3-F868367984CF}"/>
                  </a:ext>
                </a:extLst>
              </p:cNvPr>
              <p:cNvSpPr txBox="1">
                <a:spLocks noRot="1" noChangeAspect="1" noMove="1" noResize="1" noEditPoints="1" noAdjustHandles="1" noChangeArrowheads="1" noChangeShapeType="1" noTextEdit="1"/>
              </p:cNvSpPr>
              <p:nvPr/>
            </p:nvSpPr>
            <p:spPr>
              <a:xfrm>
                <a:off x="7805943" y="6126645"/>
                <a:ext cx="3777328" cy="646331"/>
              </a:xfrm>
              <a:prstGeom prst="rect">
                <a:avLst/>
              </a:prstGeom>
              <a:blipFill>
                <a:blip r:embed="rId6"/>
                <a:stretch>
                  <a:fillRect l="-1454" t="-4717" b="-14151"/>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EAB7FAE6-EF60-494D-B119-0629292B2690}"/>
              </a:ext>
            </a:extLst>
          </p:cNvPr>
          <p:cNvPicPr>
            <a:picLocks noChangeAspect="1"/>
          </p:cNvPicPr>
          <p:nvPr/>
        </p:nvPicPr>
        <p:blipFill>
          <a:blip r:embed="rId7"/>
          <a:stretch>
            <a:fillRect/>
          </a:stretch>
        </p:blipFill>
        <p:spPr>
          <a:xfrm>
            <a:off x="175063" y="3851116"/>
            <a:ext cx="7020560" cy="2224732"/>
          </a:xfrm>
          <a:prstGeom prst="rect">
            <a:avLst/>
          </a:prstGeom>
        </p:spPr>
      </p:pic>
      <p:pic>
        <p:nvPicPr>
          <p:cNvPr id="4" name="图片 3">
            <a:extLst>
              <a:ext uri="{FF2B5EF4-FFF2-40B4-BE49-F238E27FC236}">
                <a16:creationId xmlns:a16="http://schemas.microsoft.com/office/drawing/2014/main" id="{3FD0795C-2367-497C-B74C-612BF6A33C34}"/>
              </a:ext>
            </a:extLst>
          </p:cNvPr>
          <p:cNvPicPr>
            <a:picLocks noChangeAspect="1"/>
          </p:cNvPicPr>
          <p:nvPr/>
        </p:nvPicPr>
        <p:blipFill>
          <a:blip r:embed="rId8"/>
          <a:stretch>
            <a:fillRect/>
          </a:stretch>
        </p:blipFill>
        <p:spPr>
          <a:xfrm>
            <a:off x="10759701" y="5664926"/>
            <a:ext cx="1391957" cy="539829"/>
          </a:xfrm>
          <a:prstGeom prst="rect">
            <a:avLst/>
          </a:prstGeom>
        </p:spPr>
      </p:pic>
      <p:pic>
        <p:nvPicPr>
          <p:cNvPr id="19" name="图片 18">
            <a:extLst>
              <a:ext uri="{FF2B5EF4-FFF2-40B4-BE49-F238E27FC236}">
                <a16:creationId xmlns:a16="http://schemas.microsoft.com/office/drawing/2014/main" id="{D79AE905-7D5F-4D4C-BDDF-8616A5B41CEC}"/>
              </a:ext>
            </a:extLst>
          </p:cNvPr>
          <p:cNvPicPr>
            <a:picLocks noChangeAspect="1"/>
          </p:cNvPicPr>
          <p:nvPr/>
        </p:nvPicPr>
        <p:blipFill>
          <a:blip r:embed="rId9"/>
          <a:stretch>
            <a:fillRect/>
          </a:stretch>
        </p:blipFill>
        <p:spPr>
          <a:xfrm>
            <a:off x="2375195" y="6296447"/>
            <a:ext cx="2399803" cy="561553"/>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B30F0D8A-809F-4D86-8521-9ADD3A76C421}"/>
                  </a:ext>
                </a:extLst>
              </p:cNvPr>
              <p:cNvSpPr txBox="1"/>
              <p:nvPr/>
            </p:nvSpPr>
            <p:spPr>
              <a:xfrm>
                <a:off x="840165" y="6020089"/>
                <a:ext cx="6544338" cy="369332"/>
              </a:xfrm>
              <a:prstGeom prst="rect">
                <a:avLst/>
              </a:prstGeom>
              <a:noFill/>
            </p:spPr>
            <p:txBody>
              <a:bodyPr wrap="square">
                <a:spAutoFit/>
              </a:bodyPr>
              <a:lstStyle/>
              <a:p>
                <a14:m>
                  <m:oMath xmlns:m="http://schemas.openxmlformats.org/officeDocument/2006/math">
                    <m:r>
                      <a:rPr lang="en-US" altLang="zh-CN" sz="1800" i="1" dirty="0" smtClean="0">
                        <a:latin typeface="Cambria Math" panose="02040503050406030204" pitchFamily="18" charset="0"/>
                      </a:rPr>
                      <m:t>𝑆</m:t>
                    </m:r>
                  </m:oMath>
                </a14:m>
                <a:r>
                  <a:rPr lang="zh-CN" altLang="en-US" sz="1800" dirty="0"/>
                  <a:t>为训练步数，</a:t>
                </a:r>
                <a14:m>
                  <m:oMath xmlns:m="http://schemas.openxmlformats.org/officeDocument/2006/math">
                    <m:r>
                      <a:rPr lang="en-US" altLang="zh-CN" sz="1800" i="1" dirty="0" smtClean="0">
                        <a:latin typeface="Cambria Math" panose="02040503050406030204" pitchFamily="18" charset="0"/>
                      </a:rPr>
                      <m:t>𝐸</m:t>
                    </m:r>
                  </m:oMath>
                </a14:m>
                <a:r>
                  <a:rPr lang="zh-CN" altLang="en-US" sz="1800" dirty="0"/>
                  <a:t>为数据量</a:t>
                </a:r>
                <a14:m>
                  <m:oMath xmlns:m="http://schemas.openxmlformats.org/officeDocument/2006/math">
                    <m:r>
                      <a:rPr lang="en-US" altLang="zh-CN" sz="1800" i="1" dirty="0">
                        <a:latin typeface="Cambria Math" panose="02040503050406030204" pitchFamily="18" charset="0"/>
                      </a:rPr>
                      <m:t>𝐸</m:t>
                    </m:r>
                    <m:r>
                      <a:rPr lang="en-US" altLang="zh-CN" sz="1800" i="1" dirty="0">
                        <a:latin typeface="Cambria Math" panose="02040503050406030204" pitchFamily="18" charset="0"/>
                      </a:rPr>
                      <m:t>=</m:t>
                    </m:r>
                    <m:r>
                      <a:rPr lang="en-US" altLang="zh-CN" sz="1800" i="1" dirty="0">
                        <a:latin typeface="Cambria Math" panose="02040503050406030204" pitchFamily="18" charset="0"/>
                      </a:rPr>
                      <m:t>𝐵𝑆</m:t>
                    </m:r>
                  </m:oMath>
                </a14:m>
                <a:endParaRPr lang="zh-CN" altLang="en-US" dirty="0"/>
              </a:p>
            </p:txBody>
          </p:sp>
        </mc:Choice>
        <mc:Fallback xmlns="">
          <p:sp>
            <p:nvSpPr>
              <p:cNvPr id="20" name="文本框 19">
                <a:extLst>
                  <a:ext uri="{FF2B5EF4-FFF2-40B4-BE49-F238E27FC236}">
                    <a16:creationId xmlns:a16="http://schemas.microsoft.com/office/drawing/2014/main" id="{B30F0D8A-809F-4D86-8521-9ADD3A76C421}"/>
                  </a:ext>
                </a:extLst>
              </p:cNvPr>
              <p:cNvSpPr txBox="1">
                <a:spLocks noRot="1" noChangeAspect="1" noMove="1" noResize="1" noEditPoints="1" noAdjustHandles="1" noChangeArrowheads="1" noChangeShapeType="1" noTextEdit="1"/>
              </p:cNvSpPr>
              <p:nvPr/>
            </p:nvSpPr>
            <p:spPr>
              <a:xfrm>
                <a:off x="840165" y="6020089"/>
                <a:ext cx="6544338" cy="369332"/>
              </a:xfrm>
              <a:prstGeom prst="rect">
                <a:avLst/>
              </a:prstGeom>
              <a:blipFill>
                <a:blip r:embed="rId10"/>
                <a:stretch>
                  <a:fillRect t="-10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82075458"/>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11.4.2 </a:t>
            </a:r>
            <a:r>
              <a:rPr lang="zh-CN" altLang="en-US" dirty="0"/>
              <a:t>模型性能的影响因素</a:t>
            </a:r>
          </a:p>
        </p:txBody>
      </p:sp>
      <p:sp>
        <p:nvSpPr>
          <p:cNvPr id="9" name="文本框 8">
            <a:extLst>
              <a:ext uri="{FF2B5EF4-FFF2-40B4-BE49-F238E27FC236}">
                <a16:creationId xmlns:a16="http://schemas.microsoft.com/office/drawing/2014/main" id="{C4B2339C-5E78-4B17-9009-9F6A8A8285E3}"/>
              </a:ext>
            </a:extLst>
          </p:cNvPr>
          <p:cNvSpPr txBox="1"/>
          <p:nvPr/>
        </p:nvSpPr>
        <p:spPr>
          <a:xfrm>
            <a:off x="3896792" y="1298138"/>
            <a:ext cx="4046416"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mn-ea"/>
              </a:rPr>
              <a:t>模型规模和训练数据的影响</a:t>
            </a:r>
          </a:p>
        </p:txBody>
      </p:sp>
      <p:pic>
        <p:nvPicPr>
          <p:cNvPr id="6" name="图片 5">
            <a:extLst>
              <a:ext uri="{FF2B5EF4-FFF2-40B4-BE49-F238E27FC236}">
                <a16:creationId xmlns:a16="http://schemas.microsoft.com/office/drawing/2014/main" id="{2B532AFC-6B81-43D9-9178-291E128BC8A7}"/>
              </a:ext>
            </a:extLst>
          </p:cNvPr>
          <p:cNvPicPr>
            <a:picLocks noChangeAspect="1"/>
          </p:cNvPicPr>
          <p:nvPr/>
        </p:nvPicPr>
        <p:blipFill rotWithShape="1">
          <a:blip r:embed="rId3"/>
          <a:srcRect r="50198"/>
          <a:stretch/>
        </p:blipFill>
        <p:spPr>
          <a:xfrm>
            <a:off x="3172326" y="1931192"/>
            <a:ext cx="6047874" cy="3410892"/>
          </a:xfrm>
          <a:prstGeom prst="rect">
            <a:avLst/>
          </a:prstGeom>
        </p:spPr>
      </p:pic>
      <p:pic>
        <p:nvPicPr>
          <p:cNvPr id="4" name="图片 3">
            <a:extLst>
              <a:ext uri="{FF2B5EF4-FFF2-40B4-BE49-F238E27FC236}">
                <a16:creationId xmlns:a16="http://schemas.microsoft.com/office/drawing/2014/main" id="{BF23243F-4881-428B-9191-3A6DDA0655BE}"/>
              </a:ext>
            </a:extLst>
          </p:cNvPr>
          <p:cNvPicPr>
            <a:picLocks noChangeAspect="1"/>
          </p:cNvPicPr>
          <p:nvPr/>
        </p:nvPicPr>
        <p:blipFill>
          <a:blip r:embed="rId4"/>
          <a:stretch>
            <a:fillRect/>
          </a:stretch>
        </p:blipFill>
        <p:spPr>
          <a:xfrm>
            <a:off x="4406899" y="5391592"/>
            <a:ext cx="3226121" cy="527039"/>
          </a:xfrm>
          <a:prstGeom prst="rect">
            <a:avLst/>
          </a:prstGeom>
        </p:spPr>
      </p:pic>
      <p:sp>
        <p:nvSpPr>
          <p:cNvPr id="11" name="文本框 10">
            <a:extLst>
              <a:ext uri="{FF2B5EF4-FFF2-40B4-BE49-F238E27FC236}">
                <a16:creationId xmlns:a16="http://schemas.microsoft.com/office/drawing/2014/main" id="{7DFCC48D-CA92-45DA-BBF2-0CFCDE1EF86A}"/>
              </a:ext>
            </a:extLst>
          </p:cNvPr>
          <p:cNvSpPr txBox="1"/>
          <p:nvPr/>
        </p:nvSpPr>
        <p:spPr>
          <a:xfrm>
            <a:off x="2122413" y="6110043"/>
            <a:ext cx="7697333" cy="461665"/>
          </a:xfrm>
          <a:prstGeom prst="rect">
            <a:avLst/>
          </a:prstGeom>
          <a:noFill/>
        </p:spPr>
        <p:txBody>
          <a:bodyPr wrap="square">
            <a:spAutoFit/>
          </a:bodyPr>
          <a:lstStyle/>
          <a:p>
            <a:r>
              <a:rPr lang="zh-CN" altLang="en-US" sz="2400" b="1" dirty="0"/>
              <a:t>如果扩大模型的参数量，也需要以亚线性地增加数据量</a:t>
            </a:r>
          </a:p>
        </p:txBody>
      </p:sp>
    </p:spTree>
    <p:extLst>
      <p:ext uri="{BB962C8B-B14F-4D97-AF65-F5344CB8AC3E}">
        <p14:creationId xmlns:p14="http://schemas.microsoft.com/office/powerpoint/2010/main" val="4001091527"/>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11.4.2 </a:t>
            </a:r>
            <a:r>
              <a:rPr lang="zh-CN" altLang="en-US" dirty="0"/>
              <a:t>模型性能的影响因素</a:t>
            </a:r>
          </a:p>
        </p:txBody>
      </p:sp>
      <p:sp>
        <p:nvSpPr>
          <p:cNvPr id="9" name="文本框 8">
            <a:extLst>
              <a:ext uri="{FF2B5EF4-FFF2-40B4-BE49-F238E27FC236}">
                <a16:creationId xmlns:a16="http://schemas.microsoft.com/office/drawing/2014/main" id="{C4B2339C-5E78-4B17-9009-9F6A8A8285E3}"/>
              </a:ext>
            </a:extLst>
          </p:cNvPr>
          <p:cNvSpPr txBox="1"/>
          <p:nvPr/>
        </p:nvSpPr>
        <p:spPr>
          <a:xfrm>
            <a:off x="551848" y="1072545"/>
            <a:ext cx="3195989"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3.</a:t>
            </a:r>
            <a:r>
              <a:rPr lang="zh-CN" altLang="en-US" sz="2400" b="1" dirty="0">
                <a:solidFill>
                  <a:schemeClr val="bg1"/>
                </a:solidFill>
                <a:latin typeface="微软雅黑" panose="020B0503020204020204" pitchFamily="34" charset="-122"/>
                <a:ea typeface="微软雅黑" panose="020B0503020204020204" pitchFamily="34" charset="-122"/>
                <a:sym typeface="+mn-ea"/>
              </a:rPr>
              <a:t>计算量的影响</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46BEC84B-DA67-49E7-B49B-C7C61F07666F}"/>
                  </a:ext>
                </a:extLst>
              </p:cNvPr>
              <p:cNvSpPr txBox="1"/>
              <p:nvPr/>
            </p:nvSpPr>
            <p:spPr>
              <a:xfrm>
                <a:off x="1384422" y="1840853"/>
                <a:ext cx="9545455" cy="830997"/>
              </a:xfrm>
              <a:prstGeom prst="rect">
                <a:avLst/>
              </a:prstGeom>
              <a:noFill/>
            </p:spPr>
            <p:txBody>
              <a:bodyPr wrap="square">
                <a:spAutoFit/>
              </a:bodyPr>
              <a:lstStyle/>
              <a:p>
                <a:r>
                  <a:rPr lang="zh-CN" altLang="en-US" sz="2400" dirty="0"/>
                  <a:t>假设数据集足够大、模型大小最优以及批量大小足够小，模型损失与最小计算量</a:t>
                </a:r>
                <a14:m>
                  <m:oMath xmlns:m="http://schemas.openxmlformats.org/officeDocument/2006/math">
                    <m:sSub>
                      <m:sSubPr>
                        <m:ctrlPr>
                          <a:rPr lang="en-US" altLang="zh-CN" sz="2400" i="1" smtClean="0">
                            <a:latin typeface="Cambria Math" panose="02040503050406030204" pitchFamily="18" charset="0"/>
                          </a:rPr>
                        </m:ctrlPr>
                      </m:sSubPr>
                      <m:e>
                        <m:r>
                          <m:rPr>
                            <m:sty m:val="p"/>
                          </m:rPr>
                          <a:rPr lang="en-US" altLang="zh-CN" sz="2400" i="1">
                            <a:latin typeface="Cambria Math" panose="02040503050406030204" pitchFamily="18" charset="0"/>
                          </a:rPr>
                          <m:t>C</m:t>
                        </m:r>
                      </m:e>
                      <m:sub>
                        <m:r>
                          <m:rPr>
                            <m:sty m:val="p"/>
                          </m:rPr>
                          <a:rPr lang="en-US" altLang="zh-CN" sz="2400" i="1">
                            <a:latin typeface="Cambria Math" panose="02040503050406030204" pitchFamily="18" charset="0"/>
                          </a:rPr>
                          <m:t>min</m:t>
                        </m:r>
                      </m:sub>
                    </m:sSub>
                  </m:oMath>
                </a14:m>
                <a:r>
                  <a:rPr lang="zh-CN" altLang="en-US" sz="2400" dirty="0"/>
                  <a:t>有关，并可以通过以下表达式预测：</a:t>
                </a:r>
              </a:p>
            </p:txBody>
          </p:sp>
        </mc:Choice>
        <mc:Fallback xmlns="">
          <p:sp>
            <p:nvSpPr>
              <p:cNvPr id="18" name="文本框 17">
                <a:extLst>
                  <a:ext uri="{FF2B5EF4-FFF2-40B4-BE49-F238E27FC236}">
                    <a16:creationId xmlns:a16="http://schemas.microsoft.com/office/drawing/2014/main" id="{46BEC84B-DA67-49E7-B49B-C7C61F07666F}"/>
                  </a:ext>
                </a:extLst>
              </p:cNvPr>
              <p:cNvSpPr txBox="1">
                <a:spLocks noRot="1" noChangeAspect="1" noMove="1" noResize="1" noEditPoints="1" noAdjustHandles="1" noChangeArrowheads="1" noChangeShapeType="1" noTextEdit="1"/>
              </p:cNvSpPr>
              <p:nvPr/>
            </p:nvSpPr>
            <p:spPr>
              <a:xfrm>
                <a:off x="1384422" y="1840853"/>
                <a:ext cx="9545455" cy="830997"/>
              </a:xfrm>
              <a:prstGeom prst="rect">
                <a:avLst/>
              </a:prstGeom>
              <a:blipFill>
                <a:blip r:embed="rId3"/>
                <a:stretch>
                  <a:fillRect l="-958" t="-5882" b="-16176"/>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89409A00-7CE0-4748-98DC-49FE3B0CDF37}"/>
              </a:ext>
            </a:extLst>
          </p:cNvPr>
          <p:cNvPicPr>
            <a:picLocks noChangeAspect="1"/>
          </p:cNvPicPr>
          <p:nvPr/>
        </p:nvPicPr>
        <p:blipFill rotWithShape="1">
          <a:blip r:embed="rId4"/>
          <a:srcRect r="61109"/>
          <a:stretch/>
        </p:blipFill>
        <p:spPr>
          <a:xfrm>
            <a:off x="4098713" y="2630607"/>
            <a:ext cx="4112016" cy="584230"/>
          </a:xfrm>
          <a:prstGeom prst="rect">
            <a:avLst/>
          </a:prstGeom>
        </p:spPr>
      </p:pic>
      <p:sp>
        <p:nvSpPr>
          <p:cNvPr id="12" name="矩形 11">
            <a:extLst>
              <a:ext uri="{FF2B5EF4-FFF2-40B4-BE49-F238E27FC236}">
                <a16:creationId xmlns:a16="http://schemas.microsoft.com/office/drawing/2014/main" id="{C5BABD0A-1868-4776-81E2-78211722794B}"/>
              </a:ext>
            </a:extLst>
          </p:cNvPr>
          <p:cNvSpPr/>
          <p:nvPr/>
        </p:nvSpPr>
        <p:spPr>
          <a:xfrm>
            <a:off x="1262123" y="1754124"/>
            <a:ext cx="9785197" cy="2058980"/>
          </a:xfrm>
          <a:prstGeom prst="rect">
            <a:avLst/>
          </a:prstGeom>
          <a:noFill/>
          <a:ln w="1905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C89081F-F68E-4718-BC19-9057A17E7E42}"/>
              </a:ext>
            </a:extLst>
          </p:cNvPr>
          <p:cNvPicPr>
            <a:picLocks noChangeAspect="1"/>
          </p:cNvPicPr>
          <p:nvPr/>
        </p:nvPicPr>
        <p:blipFill rotWithShape="1">
          <a:blip r:embed="rId4"/>
          <a:srcRect l="40902"/>
          <a:stretch/>
        </p:blipFill>
        <p:spPr>
          <a:xfrm>
            <a:off x="3682999" y="3301442"/>
            <a:ext cx="5472475" cy="511662"/>
          </a:xfrm>
          <a:prstGeom prst="rect">
            <a:avLst/>
          </a:prstGeom>
        </p:spPr>
      </p:pic>
      <p:sp>
        <p:nvSpPr>
          <p:cNvPr id="20" name="文本框 19">
            <a:extLst>
              <a:ext uri="{FF2B5EF4-FFF2-40B4-BE49-F238E27FC236}">
                <a16:creationId xmlns:a16="http://schemas.microsoft.com/office/drawing/2014/main" id="{98EBBA07-C240-4081-B2CC-175E3D6276C9}"/>
              </a:ext>
            </a:extLst>
          </p:cNvPr>
          <p:cNvSpPr txBox="1"/>
          <p:nvPr/>
        </p:nvSpPr>
        <p:spPr>
          <a:xfrm>
            <a:off x="3682999" y="1103292"/>
            <a:ext cx="8401051" cy="461665"/>
          </a:xfrm>
          <a:prstGeom prst="rect">
            <a:avLst/>
          </a:prstGeom>
          <a:noFill/>
        </p:spPr>
        <p:txBody>
          <a:bodyPr wrap="square">
            <a:spAutoFit/>
          </a:bodyPr>
          <a:lstStyle>
            <a:defPPr>
              <a:defRPr lang="zh-CN"/>
            </a:defPPr>
            <a:lvl1pPr algn="ctr">
              <a:defRPr sz="2400" b="1">
                <a:solidFill>
                  <a:srgbClr val="C00000"/>
                </a:solidFill>
              </a:defRPr>
            </a:lvl1pPr>
          </a:lstStyle>
          <a:p>
            <a:r>
              <a:rPr lang="zh-CN" altLang="en-US" dirty="0"/>
              <a:t>计算预算固定时，训练不足的大模型与训练良好的小模型？</a:t>
            </a:r>
          </a:p>
        </p:txBody>
      </p:sp>
      <p:pic>
        <p:nvPicPr>
          <p:cNvPr id="21" name="图片 20">
            <a:extLst>
              <a:ext uri="{FF2B5EF4-FFF2-40B4-BE49-F238E27FC236}">
                <a16:creationId xmlns:a16="http://schemas.microsoft.com/office/drawing/2014/main" id="{2671916E-8B09-4262-BC56-8EB0B34ACCCF}"/>
              </a:ext>
            </a:extLst>
          </p:cNvPr>
          <p:cNvPicPr>
            <a:picLocks noChangeAspect="1"/>
          </p:cNvPicPr>
          <p:nvPr/>
        </p:nvPicPr>
        <p:blipFill rotWithShape="1">
          <a:blip r:embed="rId5"/>
          <a:srcRect l="-1" r="63605"/>
          <a:stretch/>
        </p:blipFill>
        <p:spPr>
          <a:xfrm>
            <a:off x="1527880" y="4221455"/>
            <a:ext cx="3035902" cy="2636545"/>
          </a:xfrm>
          <a:prstGeom prst="rect">
            <a:avLst/>
          </a:prstGeom>
        </p:spPr>
      </p:pic>
      <p:pic>
        <p:nvPicPr>
          <p:cNvPr id="10" name="图片 9">
            <a:extLst>
              <a:ext uri="{FF2B5EF4-FFF2-40B4-BE49-F238E27FC236}">
                <a16:creationId xmlns:a16="http://schemas.microsoft.com/office/drawing/2014/main" id="{540EF26C-75C3-488B-84DC-AC814B482FD7}"/>
              </a:ext>
            </a:extLst>
          </p:cNvPr>
          <p:cNvPicPr>
            <a:picLocks noChangeAspect="1"/>
          </p:cNvPicPr>
          <p:nvPr/>
        </p:nvPicPr>
        <p:blipFill>
          <a:blip r:embed="rId6"/>
          <a:stretch>
            <a:fillRect/>
          </a:stretch>
        </p:blipFill>
        <p:spPr>
          <a:xfrm>
            <a:off x="5735555" y="4323455"/>
            <a:ext cx="5472475" cy="2534545"/>
          </a:xfrm>
          <a:prstGeom prst="rect">
            <a:avLst/>
          </a:prstGeom>
        </p:spPr>
      </p:pic>
      <p:sp>
        <p:nvSpPr>
          <p:cNvPr id="22" name="文本框 21">
            <a:extLst>
              <a:ext uri="{FF2B5EF4-FFF2-40B4-BE49-F238E27FC236}">
                <a16:creationId xmlns:a16="http://schemas.microsoft.com/office/drawing/2014/main" id="{09FAB927-1F09-46CF-80C2-710779705BB0}"/>
              </a:ext>
            </a:extLst>
          </p:cNvPr>
          <p:cNvSpPr txBox="1"/>
          <p:nvPr/>
        </p:nvSpPr>
        <p:spPr>
          <a:xfrm>
            <a:off x="3045831" y="3899709"/>
            <a:ext cx="6096000" cy="400110"/>
          </a:xfrm>
          <a:prstGeom prst="rect">
            <a:avLst/>
          </a:prstGeom>
          <a:noFill/>
        </p:spPr>
        <p:txBody>
          <a:bodyPr wrap="square">
            <a:spAutoFit/>
          </a:bodyPr>
          <a:lstStyle/>
          <a:p>
            <a:r>
              <a:rPr lang="zh-CN" altLang="en-US" sz="2000" b="1" dirty="0"/>
              <a:t>缩放定律告诉我们：适当训练不足的模型更好</a:t>
            </a:r>
          </a:p>
        </p:txBody>
      </p:sp>
    </p:spTree>
    <p:extLst>
      <p:ext uri="{BB962C8B-B14F-4D97-AF65-F5344CB8AC3E}">
        <p14:creationId xmlns:p14="http://schemas.microsoft.com/office/powerpoint/2010/main" val="25627056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zh-CN" altLang="en-US" dirty="0"/>
              <a:t>人类水平的推理还需要多少计算？</a:t>
            </a:r>
          </a:p>
        </p:txBody>
      </p:sp>
      <p:pic>
        <p:nvPicPr>
          <p:cNvPr id="5" name="图片 4">
            <a:extLst>
              <a:ext uri="{FF2B5EF4-FFF2-40B4-BE49-F238E27FC236}">
                <a16:creationId xmlns:a16="http://schemas.microsoft.com/office/drawing/2014/main" id="{19A199B2-61E5-47F7-916E-6DC61DCE8F9C}"/>
              </a:ext>
            </a:extLst>
          </p:cNvPr>
          <p:cNvPicPr>
            <a:picLocks noChangeAspect="1"/>
          </p:cNvPicPr>
          <p:nvPr/>
        </p:nvPicPr>
        <p:blipFill>
          <a:blip r:embed="rId3"/>
          <a:stretch>
            <a:fillRect/>
          </a:stretch>
        </p:blipFill>
        <p:spPr>
          <a:xfrm>
            <a:off x="1557984" y="1860686"/>
            <a:ext cx="9076031" cy="4181597"/>
          </a:xfrm>
          <a:prstGeom prst="rect">
            <a:avLst/>
          </a:prstGeom>
        </p:spPr>
      </p:pic>
      <p:sp>
        <p:nvSpPr>
          <p:cNvPr id="10" name="文本框 9">
            <a:extLst>
              <a:ext uri="{FF2B5EF4-FFF2-40B4-BE49-F238E27FC236}">
                <a16:creationId xmlns:a16="http://schemas.microsoft.com/office/drawing/2014/main" id="{21849F4D-74D6-4BA0-9C12-D89F4D761D78}"/>
              </a:ext>
            </a:extLst>
          </p:cNvPr>
          <p:cNvSpPr txBox="1"/>
          <p:nvPr/>
        </p:nvSpPr>
        <p:spPr>
          <a:xfrm>
            <a:off x="1272234" y="6169535"/>
            <a:ext cx="9258300" cy="461665"/>
          </a:xfrm>
          <a:prstGeom prst="rect">
            <a:avLst/>
          </a:prstGeom>
          <a:noFill/>
        </p:spPr>
        <p:txBody>
          <a:bodyPr wrap="square">
            <a:spAutoFit/>
          </a:bodyPr>
          <a:lstStyle/>
          <a:p>
            <a:r>
              <a:rPr lang="zh-CN" altLang="en-US" sz="2400" b="1" dirty="0"/>
              <a:t>如果缩放定律成立，大约 64 倍的参数将达到人类水平。</a:t>
            </a:r>
          </a:p>
        </p:txBody>
      </p:sp>
      <p:sp>
        <p:nvSpPr>
          <p:cNvPr id="12" name="文本框 11">
            <a:extLst>
              <a:ext uri="{FF2B5EF4-FFF2-40B4-BE49-F238E27FC236}">
                <a16:creationId xmlns:a16="http://schemas.microsoft.com/office/drawing/2014/main" id="{5D60B162-93B3-4A49-8638-63E1D8E0E17D}"/>
              </a:ext>
            </a:extLst>
          </p:cNvPr>
          <p:cNvSpPr txBox="1"/>
          <p:nvPr/>
        </p:nvSpPr>
        <p:spPr>
          <a:xfrm>
            <a:off x="1193800" y="1399021"/>
            <a:ext cx="6096000" cy="461665"/>
          </a:xfrm>
          <a:prstGeom prst="rect">
            <a:avLst/>
          </a:prstGeom>
          <a:noFill/>
        </p:spPr>
        <p:txBody>
          <a:bodyPr wrap="square">
            <a:spAutoFit/>
          </a:bodyPr>
          <a:lstStyle/>
          <a:p>
            <a:r>
              <a:rPr lang="zh-CN" altLang="en-US" sz="2400" b="1" dirty="0"/>
              <a:t>只需延长缩放定律的线即可</a:t>
            </a:r>
          </a:p>
        </p:txBody>
      </p:sp>
    </p:spTree>
    <p:extLst>
      <p:ext uri="{BB962C8B-B14F-4D97-AF65-F5344CB8AC3E}">
        <p14:creationId xmlns:p14="http://schemas.microsoft.com/office/powerpoint/2010/main" val="3570363471"/>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121849" y="1450593"/>
            <a:ext cx="10112188" cy="3578737"/>
          </a:xfrm>
          <a:prstGeom prst="rect">
            <a:avLst/>
          </a:prstGeom>
        </p:spPr>
        <p:txBody>
          <a:bodyPr vert="horz" wrap="square" lIns="0" tIns="15240" rIns="0" bIns="0" rtlCol="0" anchor="t" anchorCtr="0">
            <a:noAutofit/>
          </a:bodyPr>
          <a:lstStyle/>
          <a:p>
            <a:pPr>
              <a:lnSpc>
                <a:spcPts val="4720"/>
              </a:lnSpc>
              <a:tabLst>
                <a:tab pos="425958" algn="l"/>
                <a:tab pos="426720" algn="l"/>
              </a:tabLst>
            </a:pPr>
            <a:r>
              <a:rPr lang="en-US" altLang="zh-CN" sz="3200" b="1" dirty="0">
                <a:solidFill>
                  <a:srgbClr val="0070C0"/>
                </a:solidFill>
                <a:latin typeface="微软雅黑" panose="020B0503020204020204" pitchFamily="34" charset="-122"/>
                <a:ea typeface="微软雅黑" panose="020B0503020204020204" pitchFamily="34" charset="-122"/>
              </a:rPr>
              <a:t>11.1 </a:t>
            </a:r>
            <a:r>
              <a:rPr lang="zh-CN" altLang="en-US" sz="3200" b="1" dirty="0">
                <a:solidFill>
                  <a:srgbClr val="0070C0"/>
                </a:solidFill>
                <a:latin typeface="微软雅黑" panose="020B0503020204020204" pitchFamily="34" charset="-122"/>
                <a:ea typeface="微软雅黑" panose="020B0503020204020204" pitchFamily="34" charset="-122"/>
              </a:rPr>
              <a:t>概述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11.2 </a:t>
            </a:r>
            <a:r>
              <a:rPr lang="zh-CN" altLang="en-US" sz="3200" dirty="0">
                <a:solidFill>
                  <a:srgbClr val="0070C0"/>
                </a:solidFill>
                <a:latin typeface="微软雅黑" panose="020B0503020204020204" pitchFamily="34" charset="-122"/>
                <a:ea typeface="微软雅黑" panose="020B0503020204020204" pitchFamily="34" charset="-122"/>
              </a:rPr>
              <a:t>涌现现象</a:t>
            </a:r>
            <a:b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11.3 </a:t>
            </a:r>
            <a:r>
              <a:rPr lang="zh-CN" altLang="en-US" sz="3200" dirty="0">
                <a:solidFill>
                  <a:srgbClr val="0070C0"/>
                </a:solidFill>
                <a:latin typeface="微软雅黑" panose="020B0503020204020204" pitchFamily="34" charset="-122"/>
                <a:ea typeface="微软雅黑" panose="020B0503020204020204" pitchFamily="34" charset="-122"/>
              </a:rPr>
              <a:t>大语言模型中的涌现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11.4</a:t>
            </a:r>
            <a:r>
              <a:rPr lang="zh-CN" altLang="en-US" sz="3200" dirty="0">
                <a:solidFill>
                  <a:srgbClr val="0070C0"/>
                </a:solidFill>
                <a:latin typeface="微软雅黑" panose="020B0503020204020204" pitchFamily="34" charset="-122"/>
                <a:ea typeface="微软雅黑" panose="020B0503020204020204" pitchFamily="34" charset="-122"/>
              </a:rPr>
              <a:t> 缩放法则</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11.5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大模型可解释性</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11.5.1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黑箱”问题</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11.5.2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可解释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AI</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11.5.3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大模型的可解释性</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   </a:t>
            </a:r>
            <a:endParaRPr lang="zh-CN" altLang="en-US" sz="3200" dirty="0">
              <a:solidFill>
                <a:schemeClr val="accent4">
                  <a:lumMod val="50000"/>
                </a:schemeClr>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3952390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11.5.1 “</a:t>
            </a:r>
            <a:r>
              <a:rPr lang="zh-CN" altLang="en-US" dirty="0"/>
              <a:t>黑箱”问题</a:t>
            </a:r>
          </a:p>
        </p:txBody>
      </p:sp>
      <p:grpSp>
        <p:nvGrpSpPr>
          <p:cNvPr id="9" name="组合 8">
            <a:extLst>
              <a:ext uri="{FF2B5EF4-FFF2-40B4-BE49-F238E27FC236}">
                <a16:creationId xmlns:a16="http://schemas.microsoft.com/office/drawing/2014/main" id="{C4B35E34-C452-4FC0-A04B-EAED748B26AC}"/>
              </a:ext>
            </a:extLst>
          </p:cNvPr>
          <p:cNvGrpSpPr/>
          <p:nvPr/>
        </p:nvGrpSpPr>
        <p:grpSpPr>
          <a:xfrm>
            <a:off x="1014726" y="1169603"/>
            <a:ext cx="9729411" cy="1267371"/>
            <a:chOff x="1049426" y="2398435"/>
            <a:chExt cx="9729411" cy="1267371"/>
          </a:xfrm>
        </p:grpSpPr>
        <p:sp>
          <p:nvSpPr>
            <p:cNvPr id="10" name="文本框 9">
              <a:extLst>
                <a:ext uri="{FF2B5EF4-FFF2-40B4-BE49-F238E27FC236}">
                  <a16:creationId xmlns:a16="http://schemas.microsoft.com/office/drawing/2014/main" id="{CFECCE37-FEBD-451E-BE02-13789FC30140}"/>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黑箱</a:t>
              </a:r>
            </a:p>
          </p:txBody>
        </p:sp>
        <p:sp>
          <p:nvSpPr>
            <p:cNvPr id="11" name="文本框 10">
              <a:extLst>
                <a:ext uri="{FF2B5EF4-FFF2-40B4-BE49-F238E27FC236}">
                  <a16:creationId xmlns:a16="http://schemas.microsoft.com/office/drawing/2014/main" id="{293EB508-1A7F-4853-8533-55D0935F3A75}"/>
                </a:ext>
              </a:extLst>
            </p:cNvPr>
            <p:cNvSpPr txBox="1"/>
            <p:nvPr/>
          </p:nvSpPr>
          <p:spPr>
            <a:xfrm>
              <a:off x="1289516" y="2834809"/>
              <a:ext cx="9489321" cy="830997"/>
            </a:xfrm>
            <a:prstGeom prst="rect">
              <a:avLst/>
            </a:prstGeom>
            <a:noFill/>
          </p:spPr>
          <p:txBody>
            <a:bodyPr wrap="square">
              <a:spAutoFit/>
            </a:bodyPr>
            <a:lstStyle/>
            <a:p>
              <a:r>
                <a:rPr kumimoji="1" lang="zh-CN" altLang="en-US" sz="2400" b="1" dirty="0">
                  <a:latin typeface="Microsoft YaHei" panose="020B0503020204020204" pitchFamily="34" charset="-122"/>
                  <a:ea typeface="Microsoft YaHei" panose="020B0503020204020204" pitchFamily="34" charset="-122"/>
                </a:rPr>
                <a:t>黑箱指的是一种系统或设备，其内部操作机制非常复杂或不透明，使</a:t>
              </a:r>
            </a:p>
            <a:p>
              <a:r>
                <a:rPr kumimoji="1" lang="zh-CN" altLang="en-US" sz="2400" b="1" dirty="0">
                  <a:latin typeface="Microsoft YaHei" panose="020B0503020204020204" pitchFamily="34" charset="-122"/>
                  <a:ea typeface="Microsoft YaHei" panose="020B0503020204020204" pitchFamily="34" charset="-122"/>
                </a:rPr>
                <a:t>得外部用户难以理解其具体的工作原理和决策过程。</a:t>
              </a:r>
              <a:endParaRPr lang="zh-CN" altLang="en-US" sz="2400" dirty="0">
                <a:latin typeface="Microsoft YaHei" panose="020B0503020204020204" pitchFamily="34" charset="-122"/>
                <a:ea typeface="Microsoft YaHei" panose="020B0503020204020204" pitchFamily="34" charset="-122"/>
              </a:endParaRPr>
            </a:p>
          </p:txBody>
        </p:sp>
        <p:sp>
          <p:nvSpPr>
            <p:cNvPr id="12" name="矩形: 圆角 25">
              <a:extLst>
                <a:ext uri="{FF2B5EF4-FFF2-40B4-BE49-F238E27FC236}">
                  <a16:creationId xmlns:a16="http://schemas.microsoft.com/office/drawing/2014/main" id="{E0C5C6DB-C1A6-4BC1-8B42-9860DCA57C68}"/>
                </a:ext>
              </a:extLst>
            </p:cNvPr>
            <p:cNvSpPr/>
            <p:nvPr/>
          </p:nvSpPr>
          <p:spPr>
            <a:xfrm>
              <a:off x="1049426" y="2398435"/>
              <a:ext cx="9729411" cy="126737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4" name="图片 3">
            <a:extLst>
              <a:ext uri="{FF2B5EF4-FFF2-40B4-BE49-F238E27FC236}">
                <a16:creationId xmlns:a16="http://schemas.microsoft.com/office/drawing/2014/main" id="{4C199376-C0D8-4E23-B980-28B570759E4F}"/>
              </a:ext>
            </a:extLst>
          </p:cNvPr>
          <p:cNvPicPr>
            <a:picLocks noChangeAspect="1"/>
          </p:cNvPicPr>
          <p:nvPr/>
        </p:nvPicPr>
        <p:blipFill>
          <a:blip r:embed="rId3"/>
          <a:stretch>
            <a:fillRect/>
          </a:stretch>
        </p:blipFill>
        <p:spPr>
          <a:xfrm>
            <a:off x="4040998" y="2978150"/>
            <a:ext cx="3016466" cy="3428999"/>
          </a:xfrm>
          <a:prstGeom prst="rect">
            <a:avLst/>
          </a:prstGeom>
        </p:spPr>
      </p:pic>
      <p:sp>
        <p:nvSpPr>
          <p:cNvPr id="22" name="文本框 21">
            <a:extLst>
              <a:ext uri="{FF2B5EF4-FFF2-40B4-BE49-F238E27FC236}">
                <a16:creationId xmlns:a16="http://schemas.microsoft.com/office/drawing/2014/main" id="{9CD6B2A6-3A4B-4DF8-935E-B15745B50BA1}"/>
              </a:ext>
            </a:extLst>
          </p:cNvPr>
          <p:cNvSpPr txBox="1"/>
          <p:nvPr/>
        </p:nvSpPr>
        <p:spPr>
          <a:xfrm>
            <a:off x="9160051" y="4550246"/>
            <a:ext cx="841199" cy="461665"/>
          </a:xfrm>
          <a:prstGeom prst="rect">
            <a:avLst/>
          </a:prstGeom>
          <a:noFill/>
        </p:spPr>
        <p:txBody>
          <a:bodyPr wrap="square">
            <a:spAutoFit/>
          </a:bodyPr>
          <a:lstStyle/>
          <a:p>
            <a:r>
              <a:rPr lang="zh-CN" altLang="en-US" sz="2400" b="1" dirty="0">
                <a:solidFill>
                  <a:srgbClr val="0070C0"/>
                </a:solidFill>
              </a:rPr>
              <a:t>信任</a:t>
            </a:r>
          </a:p>
        </p:txBody>
      </p:sp>
      <p:sp>
        <p:nvSpPr>
          <p:cNvPr id="24" name="文本框 23">
            <a:extLst>
              <a:ext uri="{FF2B5EF4-FFF2-40B4-BE49-F238E27FC236}">
                <a16:creationId xmlns:a16="http://schemas.microsoft.com/office/drawing/2014/main" id="{1393C1FE-0BF9-4184-B515-09732E74394C}"/>
              </a:ext>
            </a:extLst>
          </p:cNvPr>
          <p:cNvSpPr txBox="1"/>
          <p:nvPr/>
        </p:nvSpPr>
        <p:spPr>
          <a:xfrm>
            <a:off x="7753174" y="3671242"/>
            <a:ext cx="946150" cy="400110"/>
          </a:xfrm>
          <a:prstGeom prst="rect">
            <a:avLst/>
          </a:prstGeom>
          <a:noFill/>
        </p:spPr>
        <p:txBody>
          <a:bodyPr wrap="square">
            <a:spAutoFit/>
          </a:bodyPr>
          <a:lstStyle/>
          <a:p>
            <a:r>
              <a:rPr lang="zh-CN" altLang="en-US" sz="2000" b="1" dirty="0">
                <a:solidFill>
                  <a:srgbClr val="303030"/>
                </a:solidFill>
                <a:latin typeface="Helvetica Neue"/>
              </a:rPr>
              <a:t>错误</a:t>
            </a:r>
          </a:p>
        </p:txBody>
      </p:sp>
      <p:sp>
        <p:nvSpPr>
          <p:cNvPr id="25" name="文本框 24">
            <a:extLst>
              <a:ext uri="{FF2B5EF4-FFF2-40B4-BE49-F238E27FC236}">
                <a16:creationId xmlns:a16="http://schemas.microsoft.com/office/drawing/2014/main" id="{EFD5004A-B426-4E23-A2DB-014F22C6B0E1}"/>
              </a:ext>
            </a:extLst>
          </p:cNvPr>
          <p:cNvSpPr txBox="1"/>
          <p:nvPr/>
        </p:nvSpPr>
        <p:spPr>
          <a:xfrm>
            <a:off x="7797800" y="4550246"/>
            <a:ext cx="946150" cy="400110"/>
          </a:xfrm>
          <a:prstGeom prst="rect">
            <a:avLst/>
          </a:prstGeom>
          <a:noFill/>
        </p:spPr>
        <p:txBody>
          <a:bodyPr wrap="square">
            <a:spAutoFit/>
          </a:bodyPr>
          <a:lstStyle>
            <a:defPPr>
              <a:defRPr lang="zh-CN"/>
            </a:defPPr>
            <a:lvl1pPr>
              <a:defRPr sz="2000" b="1" i="0">
                <a:solidFill>
                  <a:srgbClr val="303030"/>
                </a:solidFill>
                <a:effectLst/>
                <a:latin typeface="Helvetica Neue"/>
              </a:defRPr>
            </a:lvl1pPr>
          </a:lstStyle>
          <a:p>
            <a:r>
              <a:rPr lang="zh-CN" altLang="en-US" dirty="0"/>
              <a:t>偏见</a:t>
            </a:r>
          </a:p>
        </p:txBody>
      </p:sp>
      <p:sp>
        <p:nvSpPr>
          <p:cNvPr id="27" name="文本框 26">
            <a:extLst>
              <a:ext uri="{FF2B5EF4-FFF2-40B4-BE49-F238E27FC236}">
                <a16:creationId xmlns:a16="http://schemas.microsoft.com/office/drawing/2014/main" id="{1A2C555F-E6EA-476D-9397-A07FC1BAC11F}"/>
              </a:ext>
            </a:extLst>
          </p:cNvPr>
          <p:cNvSpPr txBox="1"/>
          <p:nvPr/>
        </p:nvSpPr>
        <p:spPr>
          <a:xfrm>
            <a:off x="7797800" y="5429250"/>
            <a:ext cx="1447800" cy="400110"/>
          </a:xfrm>
          <a:prstGeom prst="rect">
            <a:avLst/>
          </a:prstGeom>
          <a:noFill/>
        </p:spPr>
        <p:txBody>
          <a:bodyPr wrap="square">
            <a:spAutoFit/>
          </a:bodyPr>
          <a:lstStyle/>
          <a:p>
            <a:r>
              <a:rPr lang="zh-CN" altLang="en-US" sz="2000" b="1" dirty="0">
                <a:solidFill>
                  <a:srgbClr val="303030"/>
                </a:solidFill>
                <a:latin typeface="Helvetica Neue"/>
              </a:rPr>
              <a:t>欺骗</a:t>
            </a:r>
            <a:endParaRPr lang="zh-CN" altLang="en-US" sz="2000" dirty="0"/>
          </a:p>
        </p:txBody>
      </p:sp>
      <p:sp>
        <p:nvSpPr>
          <p:cNvPr id="8" name="箭头: 右 7">
            <a:extLst>
              <a:ext uri="{FF2B5EF4-FFF2-40B4-BE49-F238E27FC236}">
                <a16:creationId xmlns:a16="http://schemas.microsoft.com/office/drawing/2014/main" id="{4F46B5F5-CB20-4293-BE0A-8DDCC56D1D19}"/>
              </a:ext>
            </a:extLst>
          </p:cNvPr>
          <p:cNvSpPr/>
          <p:nvPr/>
        </p:nvSpPr>
        <p:spPr>
          <a:xfrm>
            <a:off x="7264400" y="3809870"/>
            <a:ext cx="406400" cy="122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CC76E3A2-B330-4FCE-898F-F2C23E71C5BA}"/>
              </a:ext>
            </a:extLst>
          </p:cNvPr>
          <p:cNvSpPr/>
          <p:nvPr/>
        </p:nvSpPr>
        <p:spPr>
          <a:xfrm>
            <a:off x="7283274" y="4692649"/>
            <a:ext cx="406400" cy="122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右 29">
            <a:extLst>
              <a:ext uri="{FF2B5EF4-FFF2-40B4-BE49-F238E27FC236}">
                <a16:creationId xmlns:a16="http://schemas.microsoft.com/office/drawing/2014/main" id="{BC02AEC8-07B4-4F1C-A73F-7D3CABCF401B}"/>
              </a:ext>
            </a:extLst>
          </p:cNvPr>
          <p:cNvSpPr/>
          <p:nvPr/>
        </p:nvSpPr>
        <p:spPr>
          <a:xfrm>
            <a:off x="7264400" y="5523427"/>
            <a:ext cx="406400" cy="122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右大括号 22">
            <a:extLst>
              <a:ext uri="{FF2B5EF4-FFF2-40B4-BE49-F238E27FC236}">
                <a16:creationId xmlns:a16="http://schemas.microsoft.com/office/drawing/2014/main" id="{DFE1FC7F-752A-4E83-86B7-6A8AFADDBF81}"/>
              </a:ext>
            </a:extLst>
          </p:cNvPr>
          <p:cNvSpPr/>
          <p:nvPr/>
        </p:nvSpPr>
        <p:spPr>
          <a:xfrm>
            <a:off x="8797925" y="3809870"/>
            <a:ext cx="263525" cy="1973499"/>
          </a:xfrm>
          <a:prstGeom prst="rightBrace">
            <a:avLst>
              <a:gd name="adj1" fmla="val 8333"/>
              <a:gd name="adj2" fmla="val 49682"/>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DDC122BD-63E2-46F2-A8CF-5C949AAAF3DB}"/>
              </a:ext>
            </a:extLst>
          </p:cNvPr>
          <p:cNvSpPr txBox="1"/>
          <p:nvPr/>
        </p:nvSpPr>
        <p:spPr>
          <a:xfrm>
            <a:off x="1014726" y="4519468"/>
            <a:ext cx="3397250" cy="461665"/>
          </a:xfrm>
          <a:prstGeom prst="rect">
            <a:avLst/>
          </a:prstGeom>
          <a:noFill/>
        </p:spPr>
        <p:txBody>
          <a:bodyPr wrap="square">
            <a:spAutoFit/>
          </a:bodyPr>
          <a:lstStyle/>
          <a:p>
            <a:r>
              <a:rPr lang="zh-CN" altLang="en-US" sz="2400" b="1" dirty="0">
                <a:solidFill>
                  <a:srgbClr val="C00000"/>
                </a:solidFill>
              </a:rPr>
              <a:t>知其然而不知其所以然</a:t>
            </a:r>
          </a:p>
        </p:txBody>
      </p:sp>
      <p:pic>
        <p:nvPicPr>
          <p:cNvPr id="28" name="图形 27" descr="关闭 纯色填充">
            <a:extLst>
              <a:ext uri="{FF2B5EF4-FFF2-40B4-BE49-F238E27FC236}">
                <a16:creationId xmlns:a16="http://schemas.microsoft.com/office/drawing/2014/main" id="{0DFAE6F9-0B48-4619-AED4-CA4AE85224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00212" y="4519469"/>
            <a:ext cx="584200" cy="584200"/>
          </a:xfrm>
          <a:prstGeom prst="rect">
            <a:avLst/>
          </a:prstGeom>
        </p:spPr>
      </p:pic>
    </p:spTree>
    <p:extLst>
      <p:ext uri="{BB962C8B-B14F-4D97-AF65-F5344CB8AC3E}">
        <p14:creationId xmlns:p14="http://schemas.microsoft.com/office/powerpoint/2010/main" val="303715494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11.1 </a:t>
            </a:r>
            <a:r>
              <a:rPr kumimoji="1" lang="zh-CN" altLang="en-US" dirty="0"/>
              <a:t>概述</a:t>
            </a:r>
          </a:p>
        </p:txBody>
      </p:sp>
      <p:pic>
        <p:nvPicPr>
          <p:cNvPr id="4" name="图片 3">
            <a:extLst>
              <a:ext uri="{FF2B5EF4-FFF2-40B4-BE49-F238E27FC236}">
                <a16:creationId xmlns:a16="http://schemas.microsoft.com/office/drawing/2014/main" id="{2BC5AC11-BA96-B740-8F0C-6C01AE342024}"/>
              </a:ext>
            </a:extLst>
          </p:cNvPr>
          <p:cNvPicPr>
            <a:picLocks noChangeAspect="1"/>
          </p:cNvPicPr>
          <p:nvPr/>
        </p:nvPicPr>
        <p:blipFill>
          <a:blip r:embed="rId2"/>
          <a:stretch>
            <a:fillRect/>
          </a:stretch>
        </p:blipFill>
        <p:spPr>
          <a:xfrm>
            <a:off x="1372435" y="3402229"/>
            <a:ext cx="1055609" cy="1051154"/>
          </a:xfrm>
          <a:prstGeom prst="rect">
            <a:avLst/>
          </a:prstGeom>
        </p:spPr>
      </p:pic>
      <p:pic>
        <p:nvPicPr>
          <p:cNvPr id="6" name="图片 5">
            <a:extLst>
              <a:ext uri="{FF2B5EF4-FFF2-40B4-BE49-F238E27FC236}">
                <a16:creationId xmlns:a16="http://schemas.microsoft.com/office/drawing/2014/main" id="{9EC977E5-7CB1-6442-8F0F-5A72ECD95613}"/>
              </a:ext>
            </a:extLst>
          </p:cNvPr>
          <p:cNvPicPr>
            <a:picLocks noChangeAspect="1"/>
          </p:cNvPicPr>
          <p:nvPr/>
        </p:nvPicPr>
        <p:blipFill>
          <a:blip r:embed="rId3"/>
          <a:stretch>
            <a:fillRect/>
          </a:stretch>
        </p:blipFill>
        <p:spPr>
          <a:xfrm>
            <a:off x="3623907" y="2473828"/>
            <a:ext cx="2366010" cy="2983230"/>
          </a:xfrm>
          <a:prstGeom prst="rect">
            <a:avLst/>
          </a:prstGeom>
        </p:spPr>
      </p:pic>
      <p:sp>
        <p:nvSpPr>
          <p:cNvPr id="7" name="箭头: 右 5">
            <a:extLst>
              <a:ext uri="{FF2B5EF4-FFF2-40B4-BE49-F238E27FC236}">
                <a16:creationId xmlns:a16="http://schemas.microsoft.com/office/drawing/2014/main" id="{246A6681-5521-F741-9735-7661CF4CCCCF}"/>
              </a:ext>
            </a:extLst>
          </p:cNvPr>
          <p:cNvSpPr/>
          <p:nvPr/>
        </p:nvSpPr>
        <p:spPr>
          <a:xfrm>
            <a:off x="2848843" y="3759903"/>
            <a:ext cx="665662" cy="400351"/>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 name="文本框 7">
            <a:extLst>
              <a:ext uri="{FF2B5EF4-FFF2-40B4-BE49-F238E27FC236}">
                <a16:creationId xmlns:a16="http://schemas.microsoft.com/office/drawing/2014/main" id="{7E7E170F-FED1-1C46-87E3-AD62A9DF9ADD}"/>
              </a:ext>
            </a:extLst>
          </p:cNvPr>
          <p:cNvSpPr txBox="1"/>
          <p:nvPr/>
        </p:nvSpPr>
        <p:spPr>
          <a:xfrm>
            <a:off x="1561173" y="4576947"/>
            <a:ext cx="891323" cy="424732"/>
          </a:xfrm>
          <a:prstGeom prst="rect">
            <a:avLst/>
          </a:prstGeom>
          <a:noFill/>
        </p:spPr>
        <p:txBody>
          <a:bodyPr wrap="square" rtlCol="0">
            <a:spAutoFit/>
          </a:bodyPr>
          <a:lstStyle/>
          <a:p>
            <a:r>
              <a:rPr lang="zh-CN" altLang="en-US" sz="2160" b="1" dirty="0">
                <a:latin typeface="微软雅黑" panose="020B0503020204020204" pitchFamily="34" charset="-122"/>
                <a:ea typeface="微软雅黑" panose="020B0503020204020204" pitchFamily="34" charset="-122"/>
              </a:rPr>
              <a:t>细胞</a:t>
            </a:r>
          </a:p>
        </p:txBody>
      </p:sp>
      <p:sp>
        <p:nvSpPr>
          <p:cNvPr id="9" name="文本框 8">
            <a:extLst>
              <a:ext uri="{FF2B5EF4-FFF2-40B4-BE49-F238E27FC236}">
                <a16:creationId xmlns:a16="http://schemas.microsoft.com/office/drawing/2014/main" id="{B96BB854-F700-D44F-9AB1-0D35749195F3}"/>
              </a:ext>
            </a:extLst>
          </p:cNvPr>
          <p:cNvSpPr txBox="1"/>
          <p:nvPr/>
        </p:nvSpPr>
        <p:spPr>
          <a:xfrm>
            <a:off x="4419053" y="5668211"/>
            <a:ext cx="775716" cy="424732"/>
          </a:xfrm>
          <a:prstGeom prst="rect">
            <a:avLst/>
          </a:prstGeom>
          <a:noFill/>
        </p:spPr>
        <p:txBody>
          <a:bodyPr wrap="square" rtlCol="0">
            <a:spAutoFit/>
          </a:bodyPr>
          <a:lstStyle/>
          <a:p>
            <a:r>
              <a:rPr lang="zh-CN" altLang="en-US" sz="2160" b="1" dirty="0">
                <a:latin typeface="微软雅黑" panose="020B0503020204020204" pitchFamily="34" charset="-122"/>
                <a:ea typeface="微软雅黑" panose="020B0503020204020204" pitchFamily="34" charset="-122"/>
              </a:rPr>
              <a:t>器官</a:t>
            </a:r>
          </a:p>
        </p:txBody>
      </p:sp>
      <p:pic>
        <p:nvPicPr>
          <p:cNvPr id="10" name="图片 9">
            <a:extLst>
              <a:ext uri="{FF2B5EF4-FFF2-40B4-BE49-F238E27FC236}">
                <a16:creationId xmlns:a16="http://schemas.microsoft.com/office/drawing/2014/main" id="{8EF028F9-2C1C-CF43-AF76-10240AFBC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2093" y="2383821"/>
            <a:ext cx="4503420" cy="3371850"/>
          </a:xfrm>
          <a:prstGeom prst="rect">
            <a:avLst/>
          </a:prstGeom>
        </p:spPr>
      </p:pic>
      <p:sp>
        <p:nvSpPr>
          <p:cNvPr id="11" name="文本框 10">
            <a:extLst>
              <a:ext uri="{FF2B5EF4-FFF2-40B4-BE49-F238E27FC236}">
                <a16:creationId xmlns:a16="http://schemas.microsoft.com/office/drawing/2014/main" id="{8E688881-F9A9-024B-89D3-27B6203175B3}"/>
              </a:ext>
            </a:extLst>
          </p:cNvPr>
          <p:cNvSpPr txBox="1"/>
          <p:nvPr/>
        </p:nvSpPr>
        <p:spPr>
          <a:xfrm>
            <a:off x="7667043" y="5923757"/>
            <a:ext cx="775716" cy="424732"/>
          </a:xfrm>
          <a:prstGeom prst="rect">
            <a:avLst/>
          </a:prstGeom>
          <a:noFill/>
        </p:spPr>
        <p:txBody>
          <a:bodyPr wrap="square" rtlCol="0">
            <a:spAutoFit/>
          </a:bodyPr>
          <a:lstStyle/>
          <a:p>
            <a:r>
              <a:rPr lang="zh-CN" altLang="en-US" sz="2160" b="1" dirty="0">
                <a:latin typeface="微软雅黑" panose="020B0503020204020204" pitchFamily="34" charset="-122"/>
                <a:ea typeface="微软雅黑" panose="020B0503020204020204" pitchFamily="34" charset="-122"/>
              </a:rPr>
              <a:t>个体</a:t>
            </a:r>
          </a:p>
        </p:txBody>
      </p:sp>
      <p:sp>
        <p:nvSpPr>
          <p:cNvPr id="12" name="文本框 11">
            <a:extLst>
              <a:ext uri="{FF2B5EF4-FFF2-40B4-BE49-F238E27FC236}">
                <a16:creationId xmlns:a16="http://schemas.microsoft.com/office/drawing/2014/main" id="{043AB91E-6318-7D41-8231-FDE0EB1ACB07}"/>
              </a:ext>
            </a:extLst>
          </p:cNvPr>
          <p:cNvSpPr txBox="1"/>
          <p:nvPr/>
        </p:nvSpPr>
        <p:spPr>
          <a:xfrm>
            <a:off x="9408269" y="5923757"/>
            <a:ext cx="775716" cy="424732"/>
          </a:xfrm>
          <a:prstGeom prst="rect">
            <a:avLst/>
          </a:prstGeom>
          <a:noFill/>
        </p:spPr>
        <p:txBody>
          <a:bodyPr wrap="square" rtlCol="0">
            <a:spAutoFit/>
          </a:bodyPr>
          <a:lstStyle/>
          <a:p>
            <a:r>
              <a:rPr lang="zh-CN" altLang="en-US" sz="2160" b="1" dirty="0">
                <a:latin typeface="微软雅黑" panose="020B0503020204020204" pitchFamily="34" charset="-122"/>
                <a:ea typeface="微软雅黑" panose="020B0503020204020204" pitchFamily="34" charset="-122"/>
              </a:rPr>
              <a:t>集群</a:t>
            </a:r>
          </a:p>
        </p:txBody>
      </p:sp>
      <p:sp>
        <p:nvSpPr>
          <p:cNvPr id="13" name="箭头: 右 14">
            <a:extLst>
              <a:ext uri="{FF2B5EF4-FFF2-40B4-BE49-F238E27FC236}">
                <a16:creationId xmlns:a16="http://schemas.microsoft.com/office/drawing/2014/main" id="{1BECE129-E67E-A24A-879A-61997F84B833}"/>
              </a:ext>
            </a:extLst>
          </p:cNvPr>
          <p:cNvSpPr/>
          <p:nvPr/>
        </p:nvSpPr>
        <p:spPr>
          <a:xfrm>
            <a:off x="8662053" y="5956926"/>
            <a:ext cx="665662" cy="400351"/>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4" name="文本框 13">
            <a:extLst>
              <a:ext uri="{FF2B5EF4-FFF2-40B4-BE49-F238E27FC236}">
                <a16:creationId xmlns:a16="http://schemas.microsoft.com/office/drawing/2014/main" id="{C8F92A00-E020-416F-B624-BC40414D597E}"/>
              </a:ext>
            </a:extLst>
          </p:cNvPr>
          <p:cNvSpPr txBox="1"/>
          <p:nvPr/>
        </p:nvSpPr>
        <p:spPr>
          <a:xfrm>
            <a:off x="803754" y="1157480"/>
            <a:ext cx="10772697" cy="830997"/>
          </a:xfrm>
          <a:prstGeom prst="rect">
            <a:avLst/>
          </a:prstGeom>
          <a:noFill/>
        </p:spPr>
        <p:txBody>
          <a:bodyPr wrap="square">
            <a:spAutoFit/>
          </a:bodyPr>
          <a:lstStyle/>
          <a:p>
            <a:r>
              <a:rPr lang="zh-CN" altLang="en-US" sz="2400" b="1" dirty="0">
                <a:solidFill>
                  <a:srgbClr val="0070C0"/>
                </a:solidFill>
              </a:rPr>
              <a:t>涌现</a:t>
            </a:r>
            <a:r>
              <a:rPr lang="zh-CN" altLang="en-US" sz="2400" dirty="0"/>
              <a:t>描述了在由简单部分相互作用形成的复杂系统中出现的集体、新颖、自组织、自适应和自相似的特征或行为。</a:t>
            </a:r>
            <a:endParaRPr lang="zh-CN" altLang="en-US" sz="2200" dirty="0"/>
          </a:p>
        </p:txBody>
      </p:sp>
    </p:spTree>
    <p:extLst>
      <p:ext uri="{BB962C8B-B14F-4D97-AF65-F5344CB8AC3E}">
        <p14:creationId xmlns:p14="http://schemas.microsoft.com/office/powerpoint/2010/main" val="212935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p:bldP spid="12" grpId="0"/>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11.5.1 “</a:t>
            </a:r>
            <a:r>
              <a:rPr lang="zh-CN" altLang="en-US" dirty="0"/>
              <a:t>黑箱”问题</a:t>
            </a:r>
          </a:p>
        </p:txBody>
      </p:sp>
      <p:grpSp>
        <p:nvGrpSpPr>
          <p:cNvPr id="13" name="组合 12">
            <a:extLst>
              <a:ext uri="{FF2B5EF4-FFF2-40B4-BE49-F238E27FC236}">
                <a16:creationId xmlns:a16="http://schemas.microsoft.com/office/drawing/2014/main" id="{22741304-0FE3-4572-BF4E-A10066250103}"/>
              </a:ext>
            </a:extLst>
          </p:cNvPr>
          <p:cNvGrpSpPr/>
          <p:nvPr/>
        </p:nvGrpSpPr>
        <p:grpSpPr>
          <a:xfrm>
            <a:off x="709423" y="1643504"/>
            <a:ext cx="3444586" cy="2074263"/>
            <a:chOff x="1198536" y="4560649"/>
            <a:chExt cx="4392709" cy="1279809"/>
          </a:xfrm>
        </p:grpSpPr>
        <p:sp>
          <p:nvSpPr>
            <p:cNvPr id="14" name="矩形 13">
              <a:extLst>
                <a:ext uri="{FF2B5EF4-FFF2-40B4-BE49-F238E27FC236}">
                  <a16:creationId xmlns:a16="http://schemas.microsoft.com/office/drawing/2014/main" id="{8CE99D23-5783-4355-874E-C21D32A64BBB}"/>
                </a:ext>
              </a:extLst>
            </p:cNvPr>
            <p:cNvSpPr/>
            <p:nvPr/>
          </p:nvSpPr>
          <p:spPr>
            <a:xfrm>
              <a:off x="1198536" y="4560649"/>
              <a:ext cx="4320001" cy="12798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5" name="文本框 14">
              <a:extLst>
                <a:ext uri="{FF2B5EF4-FFF2-40B4-BE49-F238E27FC236}">
                  <a16:creationId xmlns:a16="http://schemas.microsoft.com/office/drawing/2014/main" id="{A8D22E2B-9A64-4C9D-8BCA-2A7B7D101E99}"/>
                </a:ext>
              </a:extLst>
            </p:cNvPr>
            <p:cNvSpPr txBox="1"/>
            <p:nvPr/>
          </p:nvSpPr>
          <p:spPr>
            <a:xfrm>
              <a:off x="1364863" y="4599358"/>
              <a:ext cx="4226382" cy="1241100"/>
            </a:xfrm>
            <a:prstGeom prst="rect">
              <a:avLst/>
            </a:prstGeom>
            <a:noFill/>
          </p:spPr>
          <p:txBody>
            <a:bodyPr wrap="square" rtlCol="0">
              <a:spAutoFit/>
            </a:bodyPr>
            <a:lstStyle/>
            <a:p>
              <a:pPr marL="0" lvl="1" algn="ctr"/>
              <a:r>
                <a:rPr lang="zh-CN" altLang="en-US" sz="2000" b="1" dirty="0"/>
                <a:t>内部复杂性</a:t>
              </a:r>
              <a:endParaRPr lang="en-US" altLang="zh-CN" sz="2000" b="1" dirty="0"/>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黑箱系统内部可能包含大量复杂的算法、数据处理步骤或决策路径，这些内容对于外部观察者来说是不可见或不可知的。</a:t>
              </a:r>
            </a:p>
          </p:txBody>
        </p:sp>
      </p:grpSp>
      <p:grpSp>
        <p:nvGrpSpPr>
          <p:cNvPr id="16" name="组合 15">
            <a:extLst>
              <a:ext uri="{FF2B5EF4-FFF2-40B4-BE49-F238E27FC236}">
                <a16:creationId xmlns:a16="http://schemas.microsoft.com/office/drawing/2014/main" id="{3A10BCD6-FE28-42AE-8EC7-EC2AE16FCE3E}"/>
              </a:ext>
            </a:extLst>
          </p:cNvPr>
          <p:cNvGrpSpPr/>
          <p:nvPr/>
        </p:nvGrpSpPr>
        <p:grpSpPr>
          <a:xfrm>
            <a:off x="4311516" y="1643505"/>
            <a:ext cx="3314159" cy="2074264"/>
            <a:chOff x="1198536" y="4560649"/>
            <a:chExt cx="4320000" cy="1367113"/>
          </a:xfrm>
        </p:grpSpPr>
        <p:sp>
          <p:nvSpPr>
            <p:cNvPr id="17" name="矩形 16">
              <a:extLst>
                <a:ext uri="{FF2B5EF4-FFF2-40B4-BE49-F238E27FC236}">
                  <a16:creationId xmlns:a16="http://schemas.microsoft.com/office/drawing/2014/main" id="{D7CF0744-2C8D-40F5-9029-6E391F0C418B}"/>
                </a:ext>
              </a:extLst>
            </p:cNvPr>
            <p:cNvSpPr/>
            <p:nvPr/>
          </p:nvSpPr>
          <p:spPr>
            <a:xfrm>
              <a:off x="1198536" y="4560649"/>
              <a:ext cx="4320000" cy="1367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8" name="文本框 17">
              <a:extLst>
                <a:ext uri="{FF2B5EF4-FFF2-40B4-BE49-F238E27FC236}">
                  <a16:creationId xmlns:a16="http://schemas.microsoft.com/office/drawing/2014/main" id="{8E6D9EAE-D54A-44DB-A9D9-2AF10D3A9A78}"/>
                </a:ext>
              </a:extLst>
            </p:cNvPr>
            <p:cNvSpPr txBox="1"/>
            <p:nvPr/>
          </p:nvSpPr>
          <p:spPr>
            <a:xfrm>
              <a:off x="1292153" y="4597505"/>
              <a:ext cx="4226381" cy="1241101"/>
            </a:xfrm>
            <a:prstGeom prst="rect">
              <a:avLst/>
            </a:prstGeom>
            <a:noFill/>
          </p:spPr>
          <p:txBody>
            <a:bodyPr wrap="square" rtlCol="0">
              <a:spAutoFit/>
            </a:bodyPr>
            <a:lstStyle/>
            <a:p>
              <a:pPr marL="0" lvl="1" algn="ctr"/>
              <a:r>
                <a:rPr lang="zh-CN" altLang="en-US" sz="2000" b="1" dirty="0"/>
                <a:t>不透明性</a:t>
              </a:r>
              <a:endParaRPr lang="en-US" altLang="zh-CN" sz="2000" b="1" dirty="0"/>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黑箱系统的决策或输出结果通常只能通过输入和输出来观察和验证，但具体的中间步骤和具体的决策过程不可见或不透明。</a:t>
              </a:r>
            </a:p>
          </p:txBody>
        </p:sp>
      </p:grpSp>
      <p:grpSp>
        <p:nvGrpSpPr>
          <p:cNvPr id="19" name="组合 18">
            <a:extLst>
              <a:ext uri="{FF2B5EF4-FFF2-40B4-BE49-F238E27FC236}">
                <a16:creationId xmlns:a16="http://schemas.microsoft.com/office/drawing/2014/main" id="{C9112970-D6AD-4E6A-AD12-DE5A5E9AC3CB}"/>
              </a:ext>
            </a:extLst>
          </p:cNvPr>
          <p:cNvGrpSpPr/>
          <p:nvPr/>
        </p:nvGrpSpPr>
        <p:grpSpPr>
          <a:xfrm>
            <a:off x="7840197" y="1643503"/>
            <a:ext cx="3450073" cy="2074264"/>
            <a:chOff x="1198536" y="4560649"/>
            <a:chExt cx="4392709" cy="1327686"/>
          </a:xfrm>
        </p:grpSpPr>
        <p:sp>
          <p:nvSpPr>
            <p:cNvPr id="20" name="矩形 19">
              <a:extLst>
                <a:ext uri="{FF2B5EF4-FFF2-40B4-BE49-F238E27FC236}">
                  <a16:creationId xmlns:a16="http://schemas.microsoft.com/office/drawing/2014/main" id="{EEE0DFB1-6A5B-4468-872C-1C26618CF3F0}"/>
                </a:ext>
              </a:extLst>
            </p:cNvPr>
            <p:cNvSpPr/>
            <p:nvPr/>
          </p:nvSpPr>
          <p:spPr>
            <a:xfrm>
              <a:off x="1198536" y="4560649"/>
              <a:ext cx="4320000" cy="13276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1" name="文本框 20">
              <a:extLst>
                <a:ext uri="{FF2B5EF4-FFF2-40B4-BE49-F238E27FC236}">
                  <a16:creationId xmlns:a16="http://schemas.microsoft.com/office/drawing/2014/main" id="{4CE21821-7F51-402B-847D-57FE9A729651}"/>
                </a:ext>
              </a:extLst>
            </p:cNvPr>
            <p:cNvSpPr txBox="1"/>
            <p:nvPr/>
          </p:nvSpPr>
          <p:spPr>
            <a:xfrm>
              <a:off x="1364863" y="4599358"/>
              <a:ext cx="4226382" cy="1241101"/>
            </a:xfrm>
            <a:prstGeom prst="rect">
              <a:avLst/>
            </a:prstGeom>
            <a:noFill/>
          </p:spPr>
          <p:txBody>
            <a:bodyPr wrap="square" rtlCol="0">
              <a:spAutoFit/>
            </a:bodyPr>
            <a:lstStyle/>
            <a:p>
              <a:pPr marL="0" lvl="1" algn="ctr"/>
              <a:r>
                <a:rPr lang="zh-CN" altLang="en-US" sz="2000" b="1" dirty="0"/>
                <a:t>难以理解</a:t>
              </a:r>
              <a:endParaRPr lang="en-US" altLang="zh-CN" sz="2000" b="1" dirty="0"/>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由于缺乏内部的透明性和可解释性，黑箱系统往往会导致外部用户或利益相关者难以理解其工作方式和产生的结果。</a:t>
              </a:r>
            </a:p>
          </p:txBody>
        </p:sp>
      </p:grpSp>
      <p:sp>
        <p:nvSpPr>
          <p:cNvPr id="35" name="文本框 34">
            <a:extLst>
              <a:ext uri="{FF2B5EF4-FFF2-40B4-BE49-F238E27FC236}">
                <a16:creationId xmlns:a16="http://schemas.microsoft.com/office/drawing/2014/main" id="{34F06EFC-469C-40E4-B094-B4CD3CF64B63}"/>
              </a:ext>
            </a:extLst>
          </p:cNvPr>
          <p:cNvSpPr txBox="1"/>
          <p:nvPr/>
        </p:nvSpPr>
        <p:spPr>
          <a:xfrm>
            <a:off x="907010" y="4428871"/>
            <a:ext cx="4947690" cy="1200329"/>
          </a:xfrm>
          <a:prstGeom prst="rect">
            <a:avLst/>
          </a:prstGeom>
          <a:solidFill>
            <a:schemeClr val="accent1">
              <a:lumMod val="20000"/>
              <a:lumOff val="80000"/>
            </a:schemeClr>
          </a:solidFill>
        </p:spPr>
        <p:txBody>
          <a:bodyPr wrap="square">
            <a:spAutoFit/>
          </a:bodyPr>
          <a:lstStyle/>
          <a:p>
            <a:pPr algn="ctr"/>
            <a:r>
              <a:rPr lang="zh-CN" altLang="en-US" b="1" dirty="0"/>
              <a:t>不具备透明性</a:t>
            </a:r>
            <a:endParaRPr lang="en-US" altLang="zh-CN" b="1" dirty="0"/>
          </a:p>
          <a:p>
            <a:r>
              <a:rPr lang="zh-CN" altLang="en-US" dirty="0"/>
              <a:t>常见的</a:t>
            </a:r>
            <a:r>
              <a:rPr lang="en-US" altLang="zh-CN" dirty="0"/>
              <a:t>LLMs</a:t>
            </a:r>
            <a:r>
              <a:rPr lang="zh-CN" altLang="en-US" dirty="0"/>
              <a:t>（如</a:t>
            </a:r>
            <a:r>
              <a:rPr lang="en-US" altLang="zh-CN" dirty="0"/>
              <a:t>GPT-3.5</a:t>
            </a:r>
            <a:r>
              <a:rPr lang="zh-CN" altLang="en-US" dirty="0"/>
              <a:t>）并没有开源模型，而部分开源权重的模型（如</a:t>
            </a:r>
            <a:r>
              <a:rPr lang="en-US" altLang="zh-CN" dirty="0" err="1"/>
              <a:t>LLaMA</a:t>
            </a:r>
            <a:r>
              <a:rPr lang="zh-CN" altLang="en-US" dirty="0"/>
              <a:t>）则没有开源其训练方式和训练数据。</a:t>
            </a:r>
          </a:p>
        </p:txBody>
      </p:sp>
      <p:sp>
        <p:nvSpPr>
          <p:cNvPr id="36" name="文本框 35">
            <a:extLst>
              <a:ext uri="{FF2B5EF4-FFF2-40B4-BE49-F238E27FC236}">
                <a16:creationId xmlns:a16="http://schemas.microsoft.com/office/drawing/2014/main" id="{7D35092D-B01B-4FF3-A0D3-6B5EA98165A2}"/>
              </a:ext>
            </a:extLst>
          </p:cNvPr>
          <p:cNvSpPr txBox="1"/>
          <p:nvPr/>
        </p:nvSpPr>
        <p:spPr>
          <a:xfrm>
            <a:off x="6337302" y="4408858"/>
            <a:ext cx="5607048" cy="1200329"/>
          </a:xfrm>
          <a:prstGeom prst="rect">
            <a:avLst/>
          </a:prstGeom>
          <a:solidFill>
            <a:schemeClr val="accent1">
              <a:lumMod val="20000"/>
              <a:lumOff val="80000"/>
            </a:schemeClr>
          </a:solidFill>
        </p:spPr>
        <p:txBody>
          <a:bodyPr wrap="square">
            <a:spAutoFit/>
          </a:bodyPr>
          <a:lstStyle>
            <a:defPPr>
              <a:defRPr lang="zh-CN"/>
            </a:defPPr>
          </a:lstStyle>
          <a:p>
            <a:pPr algn="ctr"/>
            <a:r>
              <a:rPr lang="zh-CN" altLang="en-US" b="1" dirty="0"/>
              <a:t>不可理解</a:t>
            </a:r>
            <a:endParaRPr lang="en-US" altLang="zh-CN" b="1" dirty="0"/>
          </a:p>
          <a:p>
            <a:r>
              <a:rPr lang="zh-CN" altLang="en-US" dirty="0"/>
              <a:t>基于 </a:t>
            </a:r>
            <a:r>
              <a:rPr lang="en-US" altLang="zh-CN" dirty="0"/>
              <a:t>Transformers </a:t>
            </a:r>
            <a:r>
              <a:rPr lang="zh-CN" altLang="en-US" dirty="0"/>
              <a:t>架构的 </a:t>
            </a:r>
            <a:r>
              <a:rPr lang="en-US" altLang="zh-CN" dirty="0"/>
              <a:t>LLMs</a:t>
            </a:r>
            <a:r>
              <a:rPr lang="zh-CN" altLang="en-US" dirty="0"/>
              <a:t>通常有数十亿甚至更大规模的参数，人们已经不可能真正理解每个参数的含 义，也无法直接观察到每一步的决策过程。</a:t>
            </a:r>
          </a:p>
        </p:txBody>
      </p:sp>
      <p:sp>
        <p:nvSpPr>
          <p:cNvPr id="38" name="文本框 37">
            <a:extLst>
              <a:ext uri="{FF2B5EF4-FFF2-40B4-BE49-F238E27FC236}">
                <a16:creationId xmlns:a16="http://schemas.microsoft.com/office/drawing/2014/main" id="{CD9FAA43-B388-4CBE-8FF1-59F1036C89E1}"/>
              </a:ext>
            </a:extLst>
          </p:cNvPr>
          <p:cNvSpPr txBox="1"/>
          <p:nvPr/>
        </p:nvSpPr>
        <p:spPr>
          <a:xfrm>
            <a:off x="907010" y="5723899"/>
            <a:ext cx="4947690" cy="923330"/>
          </a:xfrm>
          <a:prstGeom prst="rect">
            <a:avLst/>
          </a:prstGeom>
          <a:solidFill>
            <a:schemeClr val="accent1">
              <a:lumMod val="20000"/>
              <a:lumOff val="80000"/>
            </a:schemeClr>
          </a:solidFill>
        </p:spPr>
        <p:txBody>
          <a:bodyPr wrap="square">
            <a:spAutoFit/>
          </a:bodyPr>
          <a:lstStyle>
            <a:defPPr>
              <a:defRPr lang="zh-CN"/>
            </a:defPPr>
          </a:lstStyle>
          <a:p>
            <a:pPr algn="ctr"/>
            <a:r>
              <a:rPr lang="zh-CN" altLang="en-US" b="1" dirty="0"/>
              <a:t>不可解释</a:t>
            </a:r>
            <a:endParaRPr lang="en-US" altLang="zh-CN" b="1" dirty="0"/>
          </a:p>
          <a:p>
            <a:r>
              <a:rPr lang="zh-CN" altLang="en-US" dirty="0"/>
              <a:t>人们不能直接理解</a:t>
            </a:r>
            <a:r>
              <a:rPr lang="en-US" altLang="zh-CN" dirty="0"/>
              <a:t>LLMs</a:t>
            </a:r>
            <a:r>
              <a:rPr lang="zh-CN" altLang="en-US" dirty="0"/>
              <a:t>的内部结构和每个参数的具体作用</a:t>
            </a:r>
          </a:p>
        </p:txBody>
      </p:sp>
      <p:sp>
        <p:nvSpPr>
          <p:cNvPr id="22" name="文本框 21">
            <a:extLst>
              <a:ext uri="{FF2B5EF4-FFF2-40B4-BE49-F238E27FC236}">
                <a16:creationId xmlns:a16="http://schemas.microsoft.com/office/drawing/2014/main" id="{4DFFF3C1-254A-46CF-985C-2962D6341748}"/>
              </a:ext>
            </a:extLst>
          </p:cNvPr>
          <p:cNvSpPr txBox="1"/>
          <p:nvPr/>
        </p:nvSpPr>
        <p:spPr>
          <a:xfrm>
            <a:off x="2496929" y="1162963"/>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黑箱特征</a:t>
            </a:r>
          </a:p>
        </p:txBody>
      </p:sp>
      <p:sp>
        <p:nvSpPr>
          <p:cNvPr id="23" name="文本框 22">
            <a:extLst>
              <a:ext uri="{FF2B5EF4-FFF2-40B4-BE49-F238E27FC236}">
                <a16:creationId xmlns:a16="http://schemas.microsoft.com/office/drawing/2014/main" id="{7299019D-1EAA-473B-A0E9-F0C8FCA4EBB0}"/>
              </a:ext>
            </a:extLst>
          </p:cNvPr>
          <p:cNvSpPr txBox="1"/>
          <p:nvPr/>
        </p:nvSpPr>
        <p:spPr>
          <a:xfrm>
            <a:off x="3117850" y="3832481"/>
            <a:ext cx="5097002" cy="461665"/>
          </a:xfrm>
          <a:prstGeom prst="rect">
            <a:avLst/>
          </a:prstGeom>
          <a:noFill/>
        </p:spPr>
        <p:txBody>
          <a:bodyPr wrap="square">
            <a:spAutoFit/>
          </a:bodyPr>
          <a:lstStyle/>
          <a:p>
            <a:pPr indent="457200" algn="ctr"/>
            <a:r>
              <a:rPr lang="en-US" altLang="zh-CN" sz="2400" b="1" dirty="0">
                <a:solidFill>
                  <a:srgbClr val="0070C0"/>
                </a:solidFill>
                <a:latin typeface="Microsoft YaHei" panose="020B0503020204020204" pitchFamily="34" charset="-122"/>
                <a:ea typeface="Microsoft YaHei" panose="020B0503020204020204" pitchFamily="34" charset="-122"/>
              </a:rPr>
              <a:t>LLMs</a:t>
            </a:r>
            <a:r>
              <a:rPr lang="zh-CN" altLang="en-US" sz="2400" b="1" dirty="0">
                <a:solidFill>
                  <a:srgbClr val="0070C0"/>
                </a:solidFill>
                <a:latin typeface="Microsoft YaHei" panose="020B0503020204020204" pitchFamily="34" charset="-122"/>
                <a:ea typeface="Microsoft YaHei" panose="020B0503020204020204" pitchFamily="34" charset="-122"/>
              </a:rPr>
              <a:t>是“黑箱”</a:t>
            </a:r>
          </a:p>
        </p:txBody>
      </p:sp>
      <p:sp>
        <p:nvSpPr>
          <p:cNvPr id="24" name="文本框 23">
            <a:extLst>
              <a:ext uri="{FF2B5EF4-FFF2-40B4-BE49-F238E27FC236}">
                <a16:creationId xmlns:a16="http://schemas.microsoft.com/office/drawing/2014/main" id="{9C667244-03ED-4449-A0D0-075B4560B8AD}"/>
              </a:ext>
            </a:extLst>
          </p:cNvPr>
          <p:cNvSpPr txBox="1"/>
          <p:nvPr/>
        </p:nvSpPr>
        <p:spPr>
          <a:xfrm>
            <a:off x="7067552" y="5969085"/>
            <a:ext cx="3346450" cy="461665"/>
          </a:xfrm>
          <a:prstGeom prst="rect">
            <a:avLst/>
          </a:prstGeom>
          <a:noFill/>
        </p:spPr>
        <p:txBody>
          <a:bodyPr wrap="square">
            <a:spAutoFit/>
          </a:bodyPr>
          <a:lstStyle/>
          <a:p>
            <a:r>
              <a:rPr lang="zh-CN" altLang="en-US" sz="2400" b="1" i="0" dirty="0">
                <a:solidFill>
                  <a:srgbClr val="303030"/>
                </a:solidFill>
                <a:effectLst/>
                <a:latin typeface="Helvetica Neue"/>
              </a:rPr>
              <a:t>但可以解释决策过程</a:t>
            </a:r>
            <a:endParaRPr lang="zh-CN" altLang="en-US" sz="2400" b="1" dirty="0"/>
          </a:p>
        </p:txBody>
      </p:sp>
      <p:sp>
        <p:nvSpPr>
          <p:cNvPr id="4" name="箭头: 右 3">
            <a:extLst>
              <a:ext uri="{FF2B5EF4-FFF2-40B4-BE49-F238E27FC236}">
                <a16:creationId xmlns:a16="http://schemas.microsoft.com/office/drawing/2014/main" id="{C47F231E-6AF0-4645-8B9E-6B1B1E3C3657}"/>
              </a:ext>
            </a:extLst>
          </p:cNvPr>
          <p:cNvSpPr/>
          <p:nvPr/>
        </p:nvSpPr>
        <p:spPr>
          <a:xfrm>
            <a:off x="6038848" y="6066731"/>
            <a:ext cx="933450" cy="266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42638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11.5.1 “</a:t>
            </a:r>
            <a:r>
              <a:rPr lang="zh-CN" altLang="en-US" dirty="0"/>
              <a:t>黑箱”问题</a:t>
            </a:r>
          </a:p>
        </p:txBody>
      </p:sp>
      <p:pic>
        <p:nvPicPr>
          <p:cNvPr id="5" name="图片 4">
            <a:extLst>
              <a:ext uri="{FF2B5EF4-FFF2-40B4-BE49-F238E27FC236}">
                <a16:creationId xmlns:a16="http://schemas.microsoft.com/office/drawing/2014/main" id="{23A216EB-E699-4C5E-A2DD-05E6B5179069}"/>
              </a:ext>
            </a:extLst>
          </p:cNvPr>
          <p:cNvPicPr>
            <a:picLocks noChangeAspect="1"/>
          </p:cNvPicPr>
          <p:nvPr/>
        </p:nvPicPr>
        <p:blipFill>
          <a:blip r:embed="rId3"/>
          <a:stretch>
            <a:fillRect/>
          </a:stretch>
        </p:blipFill>
        <p:spPr>
          <a:xfrm>
            <a:off x="486480" y="1649509"/>
            <a:ext cx="5138591" cy="461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文本框 24">
            <a:extLst>
              <a:ext uri="{FF2B5EF4-FFF2-40B4-BE49-F238E27FC236}">
                <a16:creationId xmlns:a16="http://schemas.microsoft.com/office/drawing/2014/main" id="{27ED8DE8-BE04-4448-8637-F3D7B35ABDEC}"/>
              </a:ext>
            </a:extLst>
          </p:cNvPr>
          <p:cNvSpPr txBox="1"/>
          <p:nvPr/>
        </p:nvSpPr>
        <p:spPr>
          <a:xfrm>
            <a:off x="1231900" y="1129268"/>
            <a:ext cx="2933700" cy="369332"/>
          </a:xfrm>
          <a:prstGeom prst="rect">
            <a:avLst/>
          </a:prstGeom>
          <a:noFill/>
        </p:spPr>
        <p:txBody>
          <a:bodyPr wrap="square">
            <a:spAutoFit/>
          </a:bodyPr>
          <a:lstStyle/>
          <a:p>
            <a:r>
              <a:rPr lang="zh-CN" altLang="en-US" b="1" dirty="0"/>
              <a:t>大模型解释数学计算过程</a:t>
            </a:r>
          </a:p>
        </p:txBody>
      </p:sp>
      <p:pic>
        <p:nvPicPr>
          <p:cNvPr id="8" name="图片 7">
            <a:extLst>
              <a:ext uri="{FF2B5EF4-FFF2-40B4-BE49-F238E27FC236}">
                <a16:creationId xmlns:a16="http://schemas.microsoft.com/office/drawing/2014/main" id="{39B5CCE3-2834-4B2E-8AB8-6109E2CBD572}"/>
              </a:ext>
            </a:extLst>
          </p:cNvPr>
          <p:cNvPicPr>
            <a:picLocks noChangeAspect="1"/>
          </p:cNvPicPr>
          <p:nvPr/>
        </p:nvPicPr>
        <p:blipFill>
          <a:blip r:embed="rId4"/>
          <a:stretch>
            <a:fillRect/>
          </a:stretch>
        </p:blipFill>
        <p:spPr>
          <a:xfrm>
            <a:off x="5899150" y="1695468"/>
            <a:ext cx="6031140" cy="45245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文本框 25">
            <a:extLst>
              <a:ext uri="{FF2B5EF4-FFF2-40B4-BE49-F238E27FC236}">
                <a16:creationId xmlns:a16="http://schemas.microsoft.com/office/drawing/2014/main" id="{95AFF23C-104E-4909-A3B0-99F17EE3E37F}"/>
              </a:ext>
            </a:extLst>
          </p:cNvPr>
          <p:cNvSpPr txBox="1"/>
          <p:nvPr/>
        </p:nvSpPr>
        <p:spPr>
          <a:xfrm>
            <a:off x="7505700" y="1129268"/>
            <a:ext cx="2933700" cy="369332"/>
          </a:xfrm>
          <a:prstGeom prst="rect">
            <a:avLst/>
          </a:prstGeom>
          <a:noFill/>
        </p:spPr>
        <p:txBody>
          <a:bodyPr wrap="square">
            <a:spAutoFit/>
          </a:bodyPr>
          <a:lstStyle/>
          <a:p>
            <a:r>
              <a:rPr lang="zh-CN" altLang="en-US" b="1" dirty="0"/>
              <a:t>大模型解释语言逻辑</a:t>
            </a:r>
          </a:p>
        </p:txBody>
      </p:sp>
    </p:spTree>
    <p:extLst>
      <p:ext uri="{BB962C8B-B14F-4D97-AF65-F5344CB8AC3E}">
        <p14:creationId xmlns:p14="http://schemas.microsoft.com/office/powerpoint/2010/main" val="3561548551"/>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11.5.2 </a:t>
            </a:r>
            <a:r>
              <a:rPr lang="zh-CN" altLang="en-US" dirty="0"/>
              <a:t>可解释</a:t>
            </a:r>
            <a:r>
              <a:rPr lang="en-US" altLang="zh-CN" dirty="0"/>
              <a:t>AI</a:t>
            </a:r>
            <a:endParaRPr lang="zh-CN" altLang="en-US" dirty="0"/>
          </a:p>
        </p:txBody>
      </p:sp>
      <p:grpSp>
        <p:nvGrpSpPr>
          <p:cNvPr id="9" name="组合 8">
            <a:extLst>
              <a:ext uri="{FF2B5EF4-FFF2-40B4-BE49-F238E27FC236}">
                <a16:creationId xmlns:a16="http://schemas.microsoft.com/office/drawing/2014/main" id="{F9214445-A18D-444D-A54A-9785B4CF4589}"/>
              </a:ext>
            </a:extLst>
          </p:cNvPr>
          <p:cNvGrpSpPr/>
          <p:nvPr/>
        </p:nvGrpSpPr>
        <p:grpSpPr>
          <a:xfrm>
            <a:off x="1014726" y="1169603"/>
            <a:ext cx="10440954" cy="1681881"/>
            <a:chOff x="1049426" y="2398435"/>
            <a:chExt cx="9729411" cy="1681881"/>
          </a:xfrm>
        </p:grpSpPr>
        <p:sp>
          <p:nvSpPr>
            <p:cNvPr id="10" name="文本框 9">
              <a:extLst>
                <a:ext uri="{FF2B5EF4-FFF2-40B4-BE49-F238E27FC236}">
                  <a16:creationId xmlns:a16="http://schemas.microsoft.com/office/drawing/2014/main" id="{74DF0A89-FFE6-4F09-84CF-BD87CF7788A3}"/>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可解释</a:t>
              </a:r>
              <a:r>
                <a:rPr lang="en-US" altLang="zh-CN" sz="2400" b="1" dirty="0">
                  <a:solidFill>
                    <a:srgbClr val="0070C0"/>
                  </a:solidFill>
                  <a:latin typeface="Microsoft YaHei" panose="020B0503020204020204" pitchFamily="34" charset="-122"/>
                  <a:ea typeface="Microsoft YaHei" panose="020B0503020204020204" pitchFamily="34" charset="-122"/>
                </a:rPr>
                <a:t>AI</a:t>
              </a:r>
              <a:endParaRPr lang="zh-CN" altLang="en-US" sz="2400" b="1" dirty="0">
                <a:solidFill>
                  <a:srgbClr val="0070C0"/>
                </a:solidFill>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27EBCA82-6BDF-46EA-AF38-DAAB4E42C88B}"/>
                </a:ext>
              </a:extLst>
            </p:cNvPr>
            <p:cNvSpPr txBox="1"/>
            <p:nvPr/>
          </p:nvSpPr>
          <p:spPr>
            <a:xfrm>
              <a:off x="1289516" y="2834809"/>
              <a:ext cx="9489321" cy="1200329"/>
            </a:xfrm>
            <a:prstGeom prst="rect">
              <a:avLst/>
            </a:prstGeom>
            <a:noFill/>
          </p:spPr>
          <p:txBody>
            <a:bodyPr wrap="square">
              <a:spAutoFit/>
            </a:bodyPr>
            <a:lstStyle/>
            <a:p>
              <a:r>
                <a:rPr kumimoji="1" lang="zh-CN" altLang="en-US" sz="2400" b="1" dirty="0">
                  <a:latin typeface="Microsoft YaHei" panose="020B0503020204020204" pitchFamily="34" charset="-122"/>
                  <a:ea typeface="Microsoft YaHei" panose="020B0503020204020204" pitchFamily="34" charset="-122"/>
                </a:rPr>
                <a:t>指一组过程和方法，使人类用户能够理解和信任机器学习算法产生的结果和输出。核心目标是使</a:t>
              </a:r>
              <a:r>
                <a:rPr kumimoji="1" lang="en-US" altLang="zh-CN" sz="2400" b="1" dirty="0">
                  <a:latin typeface="Microsoft YaHei" panose="020B0503020204020204" pitchFamily="34" charset="-122"/>
                  <a:ea typeface="Microsoft YaHei" panose="020B0503020204020204" pitchFamily="34" charset="-122"/>
                </a:rPr>
                <a:t>AI</a:t>
              </a:r>
              <a:r>
                <a:rPr kumimoji="1" lang="zh-CN" altLang="en-US" sz="2400" b="1" dirty="0">
                  <a:latin typeface="Microsoft YaHei" panose="020B0503020204020204" pitchFamily="34" charset="-122"/>
                  <a:ea typeface="Microsoft YaHei" panose="020B0503020204020204" pitchFamily="34" charset="-122"/>
                </a:rPr>
                <a:t>系统的运作更加透明，从而让用户和开发者可以清楚地看到</a:t>
              </a:r>
              <a:r>
                <a:rPr kumimoji="1" lang="en-US" altLang="zh-CN" sz="2400" b="1" dirty="0">
                  <a:latin typeface="Microsoft YaHei" panose="020B0503020204020204" pitchFamily="34" charset="-122"/>
                  <a:ea typeface="Microsoft YaHei" panose="020B0503020204020204" pitchFamily="34" charset="-122"/>
                </a:rPr>
                <a:t>AI</a:t>
              </a:r>
              <a:r>
                <a:rPr kumimoji="1" lang="zh-CN" altLang="en-US" sz="2400" b="1" dirty="0">
                  <a:latin typeface="Microsoft YaHei" panose="020B0503020204020204" pitchFamily="34" charset="-122"/>
                  <a:ea typeface="Microsoft YaHei" panose="020B0503020204020204" pitchFamily="34" charset="-122"/>
                </a:rPr>
                <a:t>如何得出特定的结论。</a:t>
              </a:r>
              <a:endParaRPr lang="zh-CN" altLang="en-US" sz="2400" dirty="0">
                <a:latin typeface="Microsoft YaHei" panose="020B0503020204020204" pitchFamily="34" charset="-122"/>
                <a:ea typeface="Microsoft YaHei" panose="020B0503020204020204" pitchFamily="34" charset="-122"/>
              </a:endParaRPr>
            </a:p>
          </p:txBody>
        </p:sp>
        <p:sp>
          <p:nvSpPr>
            <p:cNvPr id="12" name="矩形: 圆角 25">
              <a:extLst>
                <a:ext uri="{FF2B5EF4-FFF2-40B4-BE49-F238E27FC236}">
                  <a16:creationId xmlns:a16="http://schemas.microsoft.com/office/drawing/2014/main" id="{F3F0A51F-7C36-4EA5-B8E3-E65724D64CD9}"/>
                </a:ext>
              </a:extLst>
            </p:cNvPr>
            <p:cNvSpPr/>
            <p:nvPr/>
          </p:nvSpPr>
          <p:spPr>
            <a:xfrm>
              <a:off x="1049426" y="2398435"/>
              <a:ext cx="9729411" cy="168188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5" name="图片 4">
            <a:extLst>
              <a:ext uri="{FF2B5EF4-FFF2-40B4-BE49-F238E27FC236}">
                <a16:creationId xmlns:a16="http://schemas.microsoft.com/office/drawing/2014/main" id="{202E068A-6EFE-456D-B25E-ABD44F6617CA}"/>
              </a:ext>
            </a:extLst>
          </p:cNvPr>
          <p:cNvPicPr>
            <a:picLocks noChangeAspect="1"/>
          </p:cNvPicPr>
          <p:nvPr/>
        </p:nvPicPr>
        <p:blipFill>
          <a:blip r:embed="rId3"/>
          <a:stretch>
            <a:fillRect/>
          </a:stretch>
        </p:blipFill>
        <p:spPr>
          <a:xfrm>
            <a:off x="2240455" y="2952793"/>
            <a:ext cx="7461250" cy="3678407"/>
          </a:xfrm>
          <a:prstGeom prst="rect">
            <a:avLst/>
          </a:prstGeom>
        </p:spPr>
      </p:pic>
      <p:grpSp>
        <p:nvGrpSpPr>
          <p:cNvPr id="13" name="组合 12">
            <a:extLst>
              <a:ext uri="{FF2B5EF4-FFF2-40B4-BE49-F238E27FC236}">
                <a16:creationId xmlns:a16="http://schemas.microsoft.com/office/drawing/2014/main" id="{AF170F6E-B71A-48D4-9E29-D33AB1DCFCB1}"/>
              </a:ext>
            </a:extLst>
          </p:cNvPr>
          <p:cNvGrpSpPr/>
          <p:nvPr/>
        </p:nvGrpSpPr>
        <p:grpSpPr>
          <a:xfrm>
            <a:off x="0" y="6596390"/>
            <a:ext cx="11280038" cy="261610"/>
            <a:chOff x="0" y="6415756"/>
            <a:chExt cx="11280038" cy="261610"/>
          </a:xfrm>
        </p:grpSpPr>
        <p:sp>
          <p:nvSpPr>
            <p:cNvPr id="14" name="文本框 13">
              <a:extLst>
                <a:ext uri="{FF2B5EF4-FFF2-40B4-BE49-F238E27FC236}">
                  <a16:creationId xmlns:a16="http://schemas.microsoft.com/office/drawing/2014/main" id="{E5EC16AD-B442-4873-B34C-D8C1DC798123}"/>
                </a:ext>
              </a:extLst>
            </p:cNvPr>
            <p:cNvSpPr txBox="1"/>
            <p:nvPr/>
          </p:nvSpPr>
          <p:spPr>
            <a:xfrm>
              <a:off x="0" y="6415756"/>
              <a:ext cx="11280038" cy="261610"/>
            </a:xfrm>
            <a:prstGeom prst="rect">
              <a:avLst/>
            </a:prstGeom>
            <a:noFill/>
          </p:spPr>
          <p:txBody>
            <a:bodyPr wrap="square">
              <a:spAutoFit/>
            </a:bodyPr>
            <a:lstStyle/>
            <a:p>
              <a:r>
                <a:rPr lang="zh-CN" altLang="en-US" sz="1100" dirty="0"/>
                <a:t>图片来源：</a:t>
              </a:r>
              <a:r>
                <a:rPr lang="en-US" altLang="zh-CN" sz="1100" dirty="0"/>
                <a:t>https://www.infoq.cn/article/XIYtQjiIC5sPSp04aDK9</a:t>
              </a:r>
            </a:p>
          </p:txBody>
        </p:sp>
        <p:cxnSp>
          <p:nvCxnSpPr>
            <p:cNvPr id="15" name="直接连接符 14">
              <a:extLst>
                <a:ext uri="{FF2B5EF4-FFF2-40B4-BE49-F238E27FC236}">
                  <a16:creationId xmlns:a16="http://schemas.microsoft.com/office/drawing/2014/main" id="{CDBD3A75-B228-420E-86CB-14AB2AA6CA86}"/>
                </a:ext>
              </a:extLst>
            </p:cNvPr>
            <p:cNvCxnSpPr/>
            <p:nvPr/>
          </p:nvCxnSpPr>
          <p:spPr>
            <a:xfrm>
              <a:off x="10216" y="6415756"/>
              <a:ext cx="2446322"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32022886"/>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11.5.2 </a:t>
            </a:r>
            <a:r>
              <a:rPr lang="zh-CN" altLang="en-US" dirty="0"/>
              <a:t>可解释</a:t>
            </a:r>
            <a:r>
              <a:rPr lang="en-US" altLang="zh-CN" dirty="0"/>
              <a:t>AI</a:t>
            </a:r>
            <a:endParaRPr lang="zh-CN" altLang="en-US" dirty="0"/>
          </a:p>
        </p:txBody>
      </p:sp>
      <p:pic>
        <p:nvPicPr>
          <p:cNvPr id="4" name="图片 3">
            <a:extLst>
              <a:ext uri="{FF2B5EF4-FFF2-40B4-BE49-F238E27FC236}">
                <a16:creationId xmlns:a16="http://schemas.microsoft.com/office/drawing/2014/main" id="{F5858D32-0661-48F9-8199-D89C650B3F4A}"/>
              </a:ext>
            </a:extLst>
          </p:cNvPr>
          <p:cNvPicPr>
            <a:picLocks noChangeAspect="1"/>
          </p:cNvPicPr>
          <p:nvPr/>
        </p:nvPicPr>
        <p:blipFill rotWithShape="1">
          <a:blip r:embed="rId3"/>
          <a:srcRect r="47910"/>
          <a:stretch/>
        </p:blipFill>
        <p:spPr>
          <a:xfrm>
            <a:off x="359843" y="1068912"/>
            <a:ext cx="4045569" cy="2533780"/>
          </a:xfrm>
          <a:prstGeom prst="rect">
            <a:avLst/>
          </a:prstGeom>
        </p:spPr>
      </p:pic>
      <p:sp>
        <p:nvSpPr>
          <p:cNvPr id="16" name="文本框 15">
            <a:extLst>
              <a:ext uri="{FF2B5EF4-FFF2-40B4-BE49-F238E27FC236}">
                <a16:creationId xmlns:a16="http://schemas.microsoft.com/office/drawing/2014/main" id="{EFF91997-6ABF-401E-9C4E-32796D9DD90B}"/>
              </a:ext>
            </a:extLst>
          </p:cNvPr>
          <p:cNvSpPr txBox="1"/>
          <p:nvPr/>
        </p:nvSpPr>
        <p:spPr>
          <a:xfrm>
            <a:off x="5410124" y="809001"/>
            <a:ext cx="5734126" cy="830997"/>
          </a:xfrm>
          <a:prstGeom prst="rect">
            <a:avLst/>
          </a:prstGeom>
          <a:noFill/>
        </p:spPr>
        <p:txBody>
          <a:bodyPr wrap="square">
            <a:spAutoFit/>
          </a:bodyPr>
          <a:lstStyle/>
          <a:p>
            <a:r>
              <a:rPr lang="zh-CN" altLang="en-US" sz="2400" dirty="0"/>
              <a:t>可解释</a:t>
            </a:r>
            <a:r>
              <a:rPr lang="en-US" altLang="zh-CN" sz="2400" dirty="0"/>
              <a:t>AI</a:t>
            </a:r>
            <a:r>
              <a:rPr lang="zh-CN" altLang="en-US" sz="2400" dirty="0"/>
              <a:t>可以展示每一个步骤的具体操作，解释每一个零件的作用和放置位置。</a:t>
            </a:r>
          </a:p>
        </p:txBody>
      </p:sp>
      <p:sp>
        <p:nvSpPr>
          <p:cNvPr id="13" name="文本框 12">
            <a:extLst>
              <a:ext uri="{FF2B5EF4-FFF2-40B4-BE49-F238E27FC236}">
                <a16:creationId xmlns:a16="http://schemas.microsoft.com/office/drawing/2014/main" id="{D21FDD28-F99A-4AB6-B510-FFADA742C90C}"/>
              </a:ext>
            </a:extLst>
          </p:cNvPr>
          <p:cNvSpPr txBox="1"/>
          <p:nvPr/>
        </p:nvSpPr>
        <p:spPr>
          <a:xfrm>
            <a:off x="-927176" y="3429000"/>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类比</a:t>
            </a:r>
          </a:p>
        </p:txBody>
      </p:sp>
      <p:pic>
        <p:nvPicPr>
          <p:cNvPr id="6" name="图片 5">
            <a:extLst>
              <a:ext uri="{FF2B5EF4-FFF2-40B4-BE49-F238E27FC236}">
                <a16:creationId xmlns:a16="http://schemas.microsoft.com/office/drawing/2014/main" id="{C8A2D4A5-818B-48AA-BC0F-5C8229CCF607}"/>
              </a:ext>
            </a:extLst>
          </p:cNvPr>
          <p:cNvPicPr>
            <a:picLocks noChangeAspect="1"/>
          </p:cNvPicPr>
          <p:nvPr/>
        </p:nvPicPr>
        <p:blipFill rotWithShape="1">
          <a:blip r:embed="rId4"/>
          <a:srcRect t="9742"/>
          <a:stretch/>
        </p:blipFill>
        <p:spPr>
          <a:xfrm>
            <a:off x="5168824" y="1736450"/>
            <a:ext cx="6357569" cy="4943749"/>
          </a:xfrm>
          <a:prstGeom prst="rect">
            <a:avLst/>
          </a:prstGeom>
        </p:spPr>
      </p:pic>
      <p:pic>
        <p:nvPicPr>
          <p:cNvPr id="15" name="图片 14">
            <a:extLst>
              <a:ext uri="{FF2B5EF4-FFF2-40B4-BE49-F238E27FC236}">
                <a16:creationId xmlns:a16="http://schemas.microsoft.com/office/drawing/2014/main" id="{0A6A9D53-F453-4EC6-8991-2FCE431DE046}"/>
              </a:ext>
            </a:extLst>
          </p:cNvPr>
          <p:cNvPicPr>
            <a:picLocks noChangeAspect="1"/>
          </p:cNvPicPr>
          <p:nvPr/>
        </p:nvPicPr>
        <p:blipFill rotWithShape="1">
          <a:blip r:embed="rId3"/>
          <a:srcRect l="55133"/>
          <a:stretch/>
        </p:blipFill>
        <p:spPr>
          <a:xfrm>
            <a:off x="640351" y="4088862"/>
            <a:ext cx="3484552" cy="2533780"/>
          </a:xfrm>
          <a:prstGeom prst="rect">
            <a:avLst/>
          </a:prstGeom>
        </p:spPr>
      </p:pic>
    </p:spTree>
    <p:extLst>
      <p:ext uri="{BB962C8B-B14F-4D97-AF65-F5344CB8AC3E}">
        <p14:creationId xmlns:p14="http://schemas.microsoft.com/office/powerpoint/2010/main" val="452953839"/>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11.5.3 </a:t>
            </a:r>
            <a:r>
              <a:rPr lang="zh-CN" altLang="en-US" dirty="0"/>
              <a:t>大模型的可解释性</a:t>
            </a:r>
          </a:p>
        </p:txBody>
      </p:sp>
      <p:grpSp>
        <p:nvGrpSpPr>
          <p:cNvPr id="13" name="组合 12">
            <a:extLst>
              <a:ext uri="{FF2B5EF4-FFF2-40B4-BE49-F238E27FC236}">
                <a16:creationId xmlns:a16="http://schemas.microsoft.com/office/drawing/2014/main" id="{7CD17C9D-4320-4882-9F1B-2AB04C49A1F5}"/>
              </a:ext>
            </a:extLst>
          </p:cNvPr>
          <p:cNvGrpSpPr/>
          <p:nvPr/>
        </p:nvGrpSpPr>
        <p:grpSpPr>
          <a:xfrm>
            <a:off x="1014726" y="1169603"/>
            <a:ext cx="9729411" cy="1267371"/>
            <a:chOff x="1049426" y="2398435"/>
            <a:chExt cx="9729411" cy="1267371"/>
          </a:xfrm>
        </p:grpSpPr>
        <p:sp>
          <p:nvSpPr>
            <p:cNvPr id="14" name="文本框 13">
              <a:extLst>
                <a:ext uri="{FF2B5EF4-FFF2-40B4-BE49-F238E27FC236}">
                  <a16:creationId xmlns:a16="http://schemas.microsoft.com/office/drawing/2014/main" id="{D7440310-E421-45AC-B663-089B85EC28BE}"/>
                </a:ext>
              </a:extLst>
            </p:cNvPr>
            <p:cNvSpPr txBox="1"/>
            <p:nvPr/>
          </p:nvSpPr>
          <p:spPr>
            <a:xfrm>
              <a:off x="2838049" y="2409026"/>
              <a:ext cx="6096000" cy="461665"/>
            </a:xfrm>
            <a:prstGeom prst="rect">
              <a:avLst/>
            </a:prstGeom>
            <a:noFill/>
          </p:spPr>
          <p:txBody>
            <a:bodyPr wrap="square">
              <a:spAutoFit/>
            </a:bodyPr>
            <a:lstStyle/>
            <a:p>
              <a:pPr indent="457200" algn="ctr"/>
              <a:r>
                <a:rPr lang="zh-CN" altLang="en-US" sz="2400" b="1" dirty="0">
                  <a:solidFill>
                    <a:srgbClr val="0070C0"/>
                  </a:solidFill>
                  <a:latin typeface="Microsoft YaHei" panose="020B0503020204020204" pitchFamily="34" charset="-122"/>
                  <a:ea typeface="Microsoft YaHei" panose="020B0503020204020204" pitchFamily="34" charset="-122"/>
                </a:rPr>
                <a:t>大模型可解释性</a:t>
              </a:r>
            </a:p>
          </p:txBody>
        </p:sp>
        <p:sp>
          <p:nvSpPr>
            <p:cNvPr id="15" name="文本框 14">
              <a:extLst>
                <a:ext uri="{FF2B5EF4-FFF2-40B4-BE49-F238E27FC236}">
                  <a16:creationId xmlns:a16="http://schemas.microsoft.com/office/drawing/2014/main" id="{A85B11CA-3890-44AA-B50C-F24845F654F0}"/>
                </a:ext>
              </a:extLst>
            </p:cNvPr>
            <p:cNvSpPr txBox="1"/>
            <p:nvPr/>
          </p:nvSpPr>
          <p:spPr>
            <a:xfrm>
              <a:off x="1289516" y="2834809"/>
              <a:ext cx="9489321" cy="830997"/>
            </a:xfrm>
            <a:prstGeom prst="rect">
              <a:avLst/>
            </a:prstGeom>
            <a:noFill/>
          </p:spPr>
          <p:txBody>
            <a:bodyPr wrap="square">
              <a:spAutoFit/>
            </a:bodyPr>
            <a:lstStyle/>
            <a:p>
              <a:r>
                <a:rPr kumimoji="1" lang="zh-CN" altLang="en-US" sz="2400" b="1" dirty="0">
                  <a:latin typeface="Microsoft YaHei" panose="020B0503020204020204" pitchFamily="34" charset="-122"/>
                  <a:ea typeface="Microsoft YaHei" panose="020B0503020204020204" pitchFamily="34" charset="-122"/>
                </a:rPr>
                <a:t>大模型的可解释性主要指以人可以理解的方式解释或呈现模型行为的能力。</a:t>
              </a:r>
              <a:endParaRPr lang="zh-CN" altLang="en-US" sz="2400" dirty="0">
                <a:latin typeface="Microsoft YaHei" panose="020B0503020204020204" pitchFamily="34" charset="-122"/>
                <a:ea typeface="Microsoft YaHei" panose="020B0503020204020204" pitchFamily="34" charset="-122"/>
              </a:endParaRPr>
            </a:p>
          </p:txBody>
        </p:sp>
        <p:sp>
          <p:nvSpPr>
            <p:cNvPr id="16" name="矩形: 圆角 25">
              <a:extLst>
                <a:ext uri="{FF2B5EF4-FFF2-40B4-BE49-F238E27FC236}">
                  <a16:creationId xmlns:a16="http://schemas.microsoft.com/office/drawing/2014/main" id="{071C276E-E354-4332-BA95-1D772E57F48F}"/>
                </a:ext>
              </a:extLst>
            </p:cNvPr>
            <p:cNvSpPr/>
            <p:nvPr/>
          </p:nvSpPr>
          <p:spPr>
            <a:xfrm>
              <a:off x="1049426" y="2398435"/>
              <a:ext cx="9729411" cy="126737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25" name="文本框 24">
            <a:extLst>
              <a:ext uri="{FF2B5EF4-FFF2-40B4-BE49-F238E27FC236}">
                <a16:creationId xmlns:a16="http://schemas.microsoft.com/office/drawing/2014/main" id="{CD7EE45C-CC51-4C47-8476-F59830AE655F}"/>
              </a:ext>
            </a:extLst>
          </p:cNvPr>
          <p:cNvSpPr txBox="1"/>
          <p:nvPr/>
        </p:nvSpPr>
        <p:spPr>
          <a:xfrm>
            <a:off x="63500" y="6522298"/>
            <a:ext cx="6096000" cy="276999"/>
          </a:xfrm>
          <a:prstGeom prst="rect">
            <a:avLst/>
          </a:prstGeom>
          <a:noFill/>
        </p:spPr>
        <p:txBody>
          <a:bodyPr wrap="square">
            <a:spAutoFit/>
          </a:bodyPr>
          <a:lstStyle/>
          <a:p>
            <a:r>
              <a:rPr lang="zh-CN" altLang="en-US" sz="1200" dirty="0"/>
              <a:t>https://zhuanlan.zhihu.com/p/458156892</a:t>
            </a:r>
          </a:p>
        </p:txBody>
      </p:sp>
      <p:pic>
        <p:nvPicPr>
          <p:cNvPr id="35" name="图片 34">
            <a:extLst>
              <a:ext uri="{FF2B5EF4-FFF2-40B4-BE49-F238E27FC236}">
                <a16:creationId xmlns:a16="http://schemas.microsoft.com/office/drawing/2014/main" id="{2F49B444-4A6D-477B-B730-426E7504A82D}"/>
              </a:ext>
            </a:extLst>
          </p:cNvPr>
          <p:cNvPicPr>
            <a:picLocks noChangeAspect="1"/>
          </p:cNvPicPr>
          <p:nvPr/>
        </p:nvPicPr>
        <p:blipFill>
          <a:blip r:embed="rId3"/>
          <a:stretch>
            <a:fillRect/>
          </a:stretch>
        </p:blipFill>
        <p:spPr>
          <a:xfrm>
            <a:off x="3588293" y="2873348"/>
            <a:ext cx="5015413" cy="2542718"/>
          </a:xfrm>
          <a:prstGeom prst="rect">
            <a:avLst/>
          </a:prstGeom>
        </p:spPr>
      </p:pic>
      <p:sp>
        <p:nvSpPr>
          <p:cNvPr id="36" name="文本框 35">
            <a:extLst>
              <a:ext uri="{FF2B5EF4-FFF2-40B4-BE49-F238E27FC236}">
                <a16:creationId xmlns:a16="http://schemas.microsoft.com/office/drawing/2014/main" id="{A60DDE71-A320-4979-9D35-B0DB3329D74D}"/>
              </a:ext>
            </a:extLst>
          </p:cNvPr>
          <p:cNvSpPr txBox="1"/>
          <p:nvPr/>
        </p:nvSpPr>
        <p:spPr>
          <a:xfrm>
            <a:off x="1254816" y="3084356"/>
            <a:ext cx="1979551" cy="400110"/>
          </a:xfrm>
          <a:prstGeom prst="rect">
            <a:avLst/>
          </a:prstGeom>
          <a:noFill/>
        </p:spPr>
        <p:txBody>
          <a:bodyPr wrap="square">
            <a:spAutoFit/>
          </a:bodyPr>
          <a:lstStyle/>
          <a:p>
            <a:r>
              <a:rPr lang="zh-CN" altLang="en-US" sz="2000" b="1" dirty="0"/>
              <a:t>预训练</a:t>
            </a:r>
            <a:r>
              <a:rPr lang="en-US" altLang="zh-CN" sz="2000" b="1" dirty="0"/>
              <a:t>-</a:t>
            </a:r>
            <a:r>
              <a:rPr lang="zh-CN" altLang="en-US" sz="2000" b="1" dirty="0"/>
              <a:t>微调</a:t>
            </a:r>
          </a:p>
        </p:txBody>
      </p:sp>
      <p:sp>
        <p:nvSpPr>
          <p:cNvPr id="38" name="文本框 37">
            <a:extLst>
              <a:ext uri="{FF2B5EF4-FFF2-40B4-BE49-F238E27FC236}">
                <a16:creationId xmlns:a16="http://schemas.microsoft.com/office/drawing/2014/main" id="{9D93970D-9475-4B7A-819D-948650ECB997}"/>
              </a:ext>
            </a:extLst>
          </p:cNvPr>
          <p:cNvSpPr txBox="1"/>
          <p:nvPr/>
        </p:nvSpPr>
        <p:spPr>
          <a:xfrm>
            <a:off x="8899349" y="3084356"/>
            <a:ext cx="2184400" cy="400110"/>
          </a:xfrm>
          <a:prstGeom prst="rect">
            <a:avLst/>
          </a:prstGeom>
          <a:noFill/>
        </p:spPr>
        <p:txBody>
          <a:bodyPr wrap="square">
            <a:spAutoFit/>
          </a:bodyPr>
          <a:lstStyle/>
          <a:p>
            <a:r>
              <a:rPr lang="zh-CN" altLang="en-US" sz="2000" b="1" dirty="0"/>
              <a:t>大模型</a:t>
            </a:r>
            <a:r>
              <a:rPr lang="en-US" altLang="zh-CN" sz="2000" b="1" dirty="0"/>
              <a:t>-</a:t>
            </a:r>
            <a:r>
              <a:rPr lang="zh-CN" altLang="en-US" sz="2000" b="1" dirty="0"/>
              <a:t>提示工程</a:t>
            </a:r>
          </a:p>
        </p:txBody>
      </p:sp>
      <p:sp>
        <p:nvSpPr>
          <p:cNvPr id="40" name="文本框 39">
            <a:extLst>
              <a:ext uri="{FF2B5EF4-FFF2-40B4-BE49-F238E27FC236}">
                <a16:creationId xmlns:a16="http://schemas.microsoft.com/office/drawing/2014/main" id="{6122070C-FB97-4C04-B427-FF14E050AADA}"/>
              </a:ext>
            </a:extLst>
          </p:cNvPr>
          <p:cNvSpPr txBox="1"/>
          <p:nvPr/>
        </p:nvSpPr>
        <p:spPr>
          <a:xfrm>
            <a:off x="496182" y="3621202"/>
            <a:ext cx="3092111" cy="1938992"/>
          </a:xfrm>
          <a:prstGeom prst="rect">
            <a:avLst/>
          </a:prstGeom>
          <a:solidFill>
            <a:schemeClr val="accent1">
              <a:lumMod val="20000"/>
              <a:lumOff val="80000"/>
            </a:schemeClr>
          </a:solidFill>
        </p:spPr>
        <p:txBody>
          <a:bodyPr wrap="square">
            <a:spAutoFit/>
          </a:bodyPr>
          <a:lstStyle/>
          <a:p>
            <a:r>
              <a:rPr lang="zh-CN" altLang="en-US" sz="2400" dirty="0">
                <a:latin typeface="仿宋" panose="02010609060101010101" pitchFamily="49" charset="-122"/>
                <a:ea typeface="仿宋" panose="02010609060101010101" pitchFamily="49" charset="-122"/>
              </a:rPr>
              <a:t>关注模型是如何从词汇、语法和语义等层次获取知识的，以及微调过程是如何影响下游任务。</a:t>
            </a:r>
          </a:p>
        </p:txBody>
      </p:sp>
      <p:sp>
        <p:nvSpPr>
          <p:cNvPr id="41" name="文本框 40">
            <a:extLst>
              <a:ext uri="{FF2B5EF4-FFF2-40B4-BE49-F238E27FC236}">
                <a16:creationId xmlns:a16="http://schemas.microsoft.com/office/drawing/2014/main" id="{3A9EFDB7-B8CB-44E1-BC28-CB269B51233E}"/>
              </a:ext>
            </a:extLst>
          </p:cNvPr>
          <p:cNvSpPr txBox="1"/>
          <p:nvPr/>
        </p:nvSpPr>
        <p:spPr>
          <a:xfrm>
            <a:off x="8540750" y="3507718"/>
            <a:ext cx="3416843" cy="2308324"/>
          </a:xfrm>
          <a:prstGeom prst="rect">
            <a:avLst/>
          </a:prstGeom>
          <a:solidFill>
            <a:schemeClr val="accent1">
              <a:lumMod val="20000"/>
              <a:lumOff val="80000"/>
            </a:schemeClr>
          </a:solidFill>
        </p:spPr>
        <p:txBody>
          <a:bodyPr wrap="square">
            <a:spAutoFit/>
          </a:bodyPr>
          <a:lstStyle/>
          <a:p>
            <a:r>
              <a:rPr lang="zh-CN" altLang="en-US" sz="2400" dirty="0">
                <a:latin typeface="仿宋" panose="02010609060101010101" pitchFamily="49" charset="-122"/>
                <a:ea typeface="仿宋" panose="02010609060101010101" pitchFamily="49" charset="-122"/>
              </a:rPr>
              <a:t>关注基座模型（如</a:t>
            </a:r>
          </a:p>
          <a:p>
            <a:r>
              <a:rPr lang="en-US" altLang="zh-CN" sz="2400" dirty="0">
                <a:latin typeface="仿宋" panose="02010609060101010101" pitchFamily="49" charset="-122"/>
                <a:ea typeface="仿宋" panose="02010609060101010101" pitchFamily="49" charset="-122"/>
              </a:rPr>
              <a:t>GPT-3</a:t>
            </a:r>
            <a:r>
              <a:rPr lang="zh-CN" altLang="en-US" sz="2400" dirty="0">
                <a:latin typeface="仿宋" panose="02010609060101010101" pitchFamily="49" charset="-122"/>
                <a:ea typeface="仿宋" panose="02010609060101010101" pitchFamily="49" charset="-122"/>
              </a:rPr>
              <a:t>）是如何根据提示词进行回答，以及理解模型又是如何在对话中学习到对齐人类的交互行为。</a:t>
            </a:r>
          </a:p>
        </p:txBody>
      </p:sp>
    </p:spTree>
    <p:extLst>
      <p:ext uri="{BB962C8B-B14F-4D97-AF65-F5344CB8AC3E}">
        <p14:creationId xmlns:p14="http://schemas.microsoft.com/office/powerpoint/2010/main" val="3345020076"/>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11.5.3 </a:t>
            </a:r>
            <a:r>
              <a:rPr lang="zh-CN" altLang="en-US" dirty="0"/>
              <a:t>大模型的可解释性</a:t>
            </a:r>
          </a:p>
        </p:txBody>
      </p:sp>
      <p:sp>
        <p:nvSpPr>
          <p:cNvPr id="9" name="文本框 8">
            <a:extLst>
              <a:ext uri="{FF2B5EF4-FFF2-40B4-BE49-F238E27FC236}">
                <a16:creationId xmlns:a16="http://schemas.microsoft.com/office/drawing/2014/main" id="{C4B2339C-5E78-4B17-9009-9F6A8A8285E3}"/>
              </a:ext>
            </a:extLst>
          </p:cNvPr>
          <p:cNvSpPr txBox="1"/>
          <p:nvPr/>
        </p:nvSpPr>
        <p:spPr>
          <a:xfrm>
            <a:off x="551849" y="1072545"/>
            <a:ext cx="3448652"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1.</a:t>
            </a:r>
            <a:r>
              <a:rPr lang="zh-CN" altLang="en-US" sz="2400" b="1" dirty="0">
                <a:solidFill>
                  <a:schemeClr val="bg1"/>
                </a:solidFill>
                <a:latin typeface="微软雅黑" panose="020B0503020204020204" pitchFamily="34" charset="-122"/>
                <a:ea typeface="微软雅黑" panose="020B0503020204020204" pitchFamily="34" charset="-122"/>
                <a:sym typeface="+mn-ea"/>
              </a:rPr>
              <a:t>微调范式的可解释性</a:t>
            </a:r>
          </a:p>
        </p:txBody>
      </p:sp>
      <p:sp>
        <p:nvSpPr>
          <p:cNvPr id="10" name="文本框 9">
            <a:extLst>
              <a:ext uri="{FF2B5EF4-FFF2-40B4-BE49-F238E27FC236}">
                <a16:creationId xmlns:a16="http://schemas.microsoft.com/office/drawing/2014/main" id="{0AC5FBEE-64D1-43A7-B865-1B207B363E87}"/>
              </a:ext>
            </a:extLst>
          </p:cNvPr>
          <p:cNvSpPr txBox="1"/>
          <p:nvPr/>
        </p:nvSpPr>
        <p:spPr>
          <a:xfrm>
            <a:off x="2878463" y="1734409"/>
            <a:ext cx="6641322" cy="76944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b="1" dirty="0">
                <a:latin typeface="微软雅黑" panose="020B0503020204020204" pitchFamily="34" charset="-122"/>
                <a:ea typeface="微软雅黑" panose="020B0503020204020204" pitchFamily="34" charset="-122"/>
              </a:rPr>
              <a:t>局部解释</a:t>
            </a:r>
            <a:endParaRPr lang="en-US" altLang="zh-CN" sz="2400" b="1" dirty="0">
              <a:latin typeface="微软雅黑" panose="020B0503020204020204" pitchFamily="34" charset="-122"/>
              <a:ea typeface="微软雅黑" panose="020B0503020204020204" pitchFamily="34" charset="-122"/>
            </a:endParaRPr>
          </a:p>
          <a:p>
            <a:pPr algn="ctr"/>
            <a:r>
              <a:rPr lang="zh-CN" altLang="en-US" sz="2000" dirty="0"/>
              <a:t>提供关于语言模型对特定输入实例进行预测过程的理解</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grpSp>
        <p:nvGrpSpPr>
          <p:cNvPr id="19" name="组合 18">
            <a:extLst>
              <a:ext uri="{FF2B5EF4-FFF2-40B4-BE49-F238E27FC236}">
                <a16:creationId xmlns:a16="http://schemas.microsoft.com/office/drawing/2014/main" id="{8D79B342-D714-49F0-99DA-087B8DF2D77C}"/>
              </a:ext>
            </a:extLst>
          </p:cNvPr>
          <p:cNvGrpSpPr/>
          <p:nvPr/>
        </p:nvGrpSpPr>
        <p:grpSpPr>
          <a:xfrm>
            <a:off x="368006" y="2734067"/>
            <a:ext cx="5734345" cy="1102635"/>
            <a:chOff x="1198536" y="4560649"/>
            <a:chExt cx="4392709" cy="1139920"/>
          </a:xfrm>
        </p:grpSpPr>
        <p:sp>
          <p:nvSpPr>
            <p:cNvPr id="20" name="矩形 19">
              <a:extLst>
                <a:ext uri="{FF2B5EF4-FFF2-40B4-BE49-F238E27FC236}">
                  <a16:creationId xmlns:a16="http://schemas.microsoft.com/office/drawing/2014/main" id="{0AA5F13B-5CD5-42C1-AA54-54EDFE70DB3F}"/>
                </a:ext>
              </a:extLst>
            </p:cNvPr>
            <p:cNvSpPr/>
            <p:nvPr/>
          </p:nvSpPr>
          <p:spPr>
            <a:xfrm>
              <a:off x="1198536" y="4560649"/>
              <a:ext cx="4320000" cy="11399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1" name="文本框 20">
              <a:extLst>
                <a:ext uri="{FF2B5EF4-FFF2-40B4-BE49-F238E27FC236}">
                  <a16:creationId xmlns:a16="http://schemas.microsoft.com/office/drawing/2014/main" id="{EEFAAE4E-EB4B-442E-BDD5-245DD32467A6}"/>
                </a:ext>
              </a:extLst>
            </p:cNvPr>
            <p:cNvSpPr txBox="1"/>
            <p:nvPr/>
          </p:nvSpPr>
          <p:spPr>
            <a:xfrm>
              <a:off x="1364863" y="4599358"/>
              <a:ext cx="4226382" cy="1052888"/>
            </a:xfrm>
            <a:prstGeom prst="rect">
              <a:avLst/>
            </a:prstGeom>
            <a:noFill/>
          </p:spPr>
          <p:txBody>
            <a:bodyPr wrap="square" rtlCol="0">
              <a:spAutoFit/>
            </a:bodyPr>
            <a:lstStyle/>
            <a:p>
              <a:pPr marL="0" lvl="1" algn="ctr"/>
              <a:r>
                <a:rPr lang="zh-CN" altLang="en-US" sz="2000" b="1" dirty="0"/>
                <a:t>基于特征归因</a:t>
              </a:r>
              <a:endParaRPr lang="en-US" altLang="zh-CN" sz="2000" b="1" dirty="0"/>
            </a:p>
            <a:p>
              <a:pPr marL="0" lvl="1" algn="ct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衡量每个输入特征（例如单词、短语、文本片段）对于模型预测的相关性。</a:t>
              </a:r>
              <a:endParaRPr lang="en-US" altLang="zh-CN" sz="2000" dirty="0">
                <a:latin typeface="Times New Roman" panose="02020603050405020304" pitchFamily="18" charset="0"/>
                <a:ea typeface="仿宋" panose="02010609060101010101" pitchFamily="49" charset="-122"/>
                <a:cs typeface="Times New Roman" panose="02020603050405020304" pitchFamily="18" charset="0"/>
              </a:endParaRPr>
            </a:p>
          </p:txBody>
        </p:sp>
      </p:grpSp>
      <p:grpSp>
        <p:nvGrpSpPr>
          <p:cNvPr id="22" name="组合 21">
            <a:extLst>
              <a:ext uri="{FF2B5EF4-FFF2-40B4-BE49-F238E27FC236}">
                <a16:creationId xmlns:a16="http://schemas.microsoft.com/office/drawing/2014/main" id="{7C377EB0-5213-485C-9566-B589A5C9E5BA}"/>
              </a:ext>
            </a:extLst>
          </p:cNvPr>
          <p:cNvGrpSpPr/>
          <p:nvPr/>
        </p:nvGrpSpPr>
        <p:grpSpPr>
          <a:xfrm>
            <a:off x="6726383" y="2692787"/>
            <a:ext cx="5465617" cy="769442"/>
            <a:chOff x="1198536" y="4560650"/>
            <a:chExt cx="4320000" cy="686957"/>
          </a:xfrm>
        </p:grpSpPr>
        <p:sp>
          <p:nvSpPr>
            <p:cNvPr id="23" name="矩形 22">
              <a:extLst>
                <a:ext uri="{FF2B5EF4-FFF2-40B4-BE49-F238E27FC236}">
                  <a16:creationId xmlns:a16="http://schemas.microsoft.com/office/drawing/2014/main" id="{07A89B1A-B64A-4BBD-8EAC-E6136FE7CA56}"/>
                </a:ext>
              </a:extLst>
            </p:cNvPr>
            <p:cNvSpPr/>
            <p:nvPr/>
          </p:nvSpPr>
          <p:spPr>
            <a:xfrm>
              <a:off x="1198536" y="4560650"/>
              <a:ext cx="4320000" cy="68695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5" name="文本框 24">
              <a:extLst>
                <a:ext uri="{FF2B5EF4-FFF2-40B4-BE49-F238E27FC236}">
                  <a16:creationId xmlns:a16="http://schemas.microsoft.com/office/drawing/2014/main" id="{C6E11209-6AD2-4ED0-81CE-89B7DD522993}"/>
                </a:ext>
              </a:extLst>
            </p:cNvPr>
            <p:cNvSpPr txBox="1"/>
            <p:nvPr/>
          </p:nvSpPr>
          <p:spPr>
            <a:xfrm>
              <a:off x="1292153" y="4597505"/>
              <a:ext cx="4226381" cy="650101"/>
            </a:xfrm>
            <a:prstGeom prst="rect">
              <a:avLst/>
            </a:prstGeom>
            <a:noFill/>
          </p:spPr>
          <p:txBody>
            <a:bodyPr wrap="square" rtlCol="0">
              <a:spAutoFit/>
            </a:bodyPr>
            <a:lstStyle/>
            <a:p>
              <a:pPr marL="0" lvl="1" algn="ctr"/>
              <a:r>
                <a:rPr lang="zh-CN" altLang="en-US" sz="2000" b="1" dirty="0"/>
                <a:t>基于注意力机制</a:t>
              </a:r>
              <a:endParaRPr lang="en-US" altLang="zh-CN" sz="2000" dirty="0">
                <a:latin typeface="Times New Roman" panose="02020603050405020304" pitchFamily="18" charset="0"/>
                <a:ea typeface="仿宋" panose="02010609060101010101" pitchFamily="49" charset="-122"/>
                <a:cs typeface="Times New Roman" panose="02020603050405020304" pitchFamily="18" charset="0"/>
              </a:endParaRPr>
            </a:p>
            <a:p>
              <a:pPr marL="0" lvl="1"/>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分析模型在处理特定输入时的注意力权重分布。</a:t>
              </a:r>
            </a:p>
          </p:txBody>
        </p:sp>
      </p:grpSp>
      <p:pic>
        <p:nvPicPr>
          <p:cNvPr id="8" name="图片 7">
            <a:extLst>
              <a:ext uri="{FF2B5EF4-FFF2-40B4-BE49-F238E27FC236}">
                <a16:creationId xmlns:a16="http://schemas.microsoft.com/office/drawing/2014/main" id="{A0B312B4-7955-44AE-BD7F-DDE431D37304}"/>
              </a:ext>
            </a:extLst>
          </p:cNvPr>
          <p:cNvPicPr>
            <a:picLocks noChangeAspect="1"/>
          </p:cNvPicPr>
          <p:nvPr/>
        </p:nvPicPr>
        <p:blipFill>
          <a:blip r:embed="rId3"/>
          <a:stretch>
            <a:fillRect/>
          </a:stretch>
        </p:blipFill>
        <p:spPr>
          <a:xfrm>
            <a:off x="6634017" y="3689173"/>
            <a:ext cx="5511800" cy="2986545"/>
          </a:xfrm>
          <a:prstGeom prst="rect">
            <a:avLst/>
          </a:prstGeom>
          <a:ln>
            <a:solidFill>
              <a:schemeClr val="tx1"/>
            </a:solidFill>
          </a:ln>
        </p:spPr>
      </p:pic>
      <p:pic>
        <p:nvPicPr>
          <p:cNvPr id="15" name="图片 14">
            <a:extLst>
              <a:ext uri="{FF2B5EF4-FFF2-40B4-BE49-F238E27FC236}">
                <a16:creationId xmlns:a16="http://schemas.microsoft.com/office/drawing/2014/main" id="{E7B5054A-9CA3-465C-8EF4-E0AAC5DB471D}"/>
              </a:ext>
            </a:extLst>
          </p:cNvPr>
          <p:cNvPicPr>
            <a:picLocks noChangeAspect="1"/>
          </p:cNvPicPr>
          <p:nvPr/>
        </p:nvPicPr>
        <p:blipFill>
          <a:blip r:embed="rId4"/>
          <a:stretch>
            <a:fillRect/>
          </a:stretch>
        </p:blipFill>
        <p:spPr>
          <a:xfrm>
            <a:off x="329908" y="4057621"/>
            <a:ext cx="5677528" cy="2477238"/>
          </a:xfrm>
          <a:prstGeom prst="rect">
            <a:avLst/>
          </a:prstGeom>
          <a:ln>
            <a:solidFill>
              <a:schemeClr val="tx1"/>
            </a:solidFill>
          </a:ln>
        </p:spPr>
      </p:pic>
    </p:spTree>
    <p:extLst>
      <p:ext uri="{BB962C8B-B14F-4D97-AF65-F5344CB8AC3E}">
        <p14:creationId xmlns:p14="http://schemas.microsoft.com/office/powerpoint/2010/main" val="2713727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11.5.3 </a:t>
            </a:r>
            <a:r>
              <a:rPr lang="zh-CN" altLang="en-US" dirty="0"/>
              <a:t>大模型的可解释性</a:t>
            </a:r>
          </a:p>
        </p:txBody>
      </p:sp>
      <p:sp>
        <p:nvSpPr>
          <p:cNvPr id="9" name="文本框 8">
            <a:extLst>
              <a:ext uri="{FF2B5EF4-FFF2-40B4-BE49-F238E27FC236}">
                <a16:creationId xmlns:a16="http://schemas.microsoft.com/office/drawing/2014/main" id="{C4B2339C-5E78-4B17-9009-9F6A8A8285E3}"/>
              </a:ext>
            </a:extLst>
          </p:cNvPr>
          <p:cNvSpPr txBox="1"/>
          <p:nvPr/>
        </p:nvSpPr>
        <p:spPr>
          <a:xfrm>
            <a:off x="551849" y="1072545"/>
            <a:ext cx="3448652"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1.</a:t>
            </a:r>
            <a:r>
              <a:rPr lang="zh-CN" altLang="en-US" sz="2400" b="1" dirty="0">
                <a:solidFill>
                  <a:schemeClr val="bg1"/>
                </a:solidFill>
                <a:latin typeface="微软雅黑" panose="020B0503020204020204" pitchFamily="34" charset="-122"/>
                <a:ea typeface="微软雅黑" panose="020B0503020204020204" pitchFamily="34" charset="-122"/>
                <a:sym typeface="+mn-ea"/>
              </a:rPr>
              <a:t>微调范式的可解释性</a:t>
            </a:r>
          </a:p>
        </p:txBody>
      </p:sp>
      <p:grpSp>
        <p:nvGrpSpPr>
          <p:cNvPr id="22" name="组合 21">
            <a:extLst>
              <a:ext uri="{FF2B5EF4-FFF2-40B4-BE49-F238E27FC236}">
                <a16:creationId xmlns:a16="http://schemas.microsoft.com/office/drawing/2014/main" id="{7C377EB0-5213-485C-9566-B589A5C9E5BA}"/>
              </a:ext>
            </a:extLst>
          </p:cNvPr>
          <p:cNvGrpSpPr/>
          <p:nvPr/>
        </p:nvGrpSpPr>
        <p:grpSpPr>
          <a:xfrm>
            <a:off x="6542580" y="1285746"/>
            <a:ext cx="5346700" cy="1380450"/>
            <a:chOff x="1198536" y="4560650"/>
            <a:chExt cx="4320000" cy="892397"/>
          </a:xfrm>
        </p:grpSpPr>
        <p:sp>
          <p:nvSpPr>
            <p:cNvPr id="23" name="矩形 22">
              <a:extLst>
                <a:ext uri="{FF2B5EF4-FFF2-40B4-BE49-F238E27FC236}">
                  <a16:creationId xmlns:a16="http://schemas.microsoft.com/office/drawing/2014/main" id="{07A89B1A-B64A-4BBD-8EAC-E6136FE7CA56}"/>
                </a:ext>
              </a:extLst>
            </p:cNvPr>
            <p:cNvSpPr/>
            <p:nvPr/>
          </p:nvSpPr>
          <p:spPr>
            <a:xfrm>
              <a:off x="1198536" y="4560650"/>
              <a:ext cx="4320000" cy="89239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5" name="文本框 24">
              <a:extLst>
                <a:ext uri="{FF2B5EF4-FFF2-40B4-BE49-F238E27FC236}">
                  <a16:creationId xmlns:a16="http://schemas.microsoft.com/office/drawing/2014/main" id="{C6E11209-6AD2-4ED0-81CE-89B7DD522993}"/>
                </a:ext>
              </a:extLst>
            </p:cNvPr>
            <p:cNvSpPr txBox="1"/>
            <p:nvPr/>
          </p:nvSpPr>
          <p:spPr>
            <a:xfrm>
              <a:off x="1292153" y="4597505"/>
              <a:ext cx="4226381" cy="855542"/>
            </a:xfrm>
            <a:prstGeom prst="rect">
              <a:avLst/>
            </a:prstGeom>
            <a:noFill/>
          </p:spPr>
          <p:txBody>
            <a:bodyPr wrap="square" rtlCol="0">
              <a:spAutoFit/>
            </a:bodyPr>
            <a:lstStyle/>
            <a:p>
              <a:pPr marL="0" lvl="1" algn="ctr"/>
              <a:r>
                <a:rPr lang="zh-CN" altLang="en-US" sz="2000" b="1" dirty="0"/>
                <a:t>自然语言解释</a:t>
              </a:r>
              <a:endParaRPr lang="en-US" altLang="zh-CN" sz="2000" b="1" dirty="0"/>
            </a:p>
            <a:p>
              <a:pPr marL="0" lvl="1" algn="ct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在原始文本数据和人工注释的解释上训练一个语言模型，训练后的语言模型可以自动生成自然语言解释。</a:t>
              </a:r>
            </a:p>
          </p:txBody>
        </p:sp>
      </p:grpSp>
      <p:grpSp>
        <p:nvGrpSpPr>
          <p:cNvPr id="26" name="组合 25">
            <a:extLst>
              <a:ext uri="{FF2B5EF4-FFF2-40B4-BE49-F238E27FC236}">
                <a16:creationId xmlns:a16="http://schemas.microsoft.com/office/drawing/2014/main" id="{159B204E-97A2-47F4-A4F4-21B2BD3BC314}"/>
              </a:ext>
            </a:extLst>
          </p:cNvPr>
          <p:cNvGrpSpPr/>
          <p:nvPr/>
        </p:nvGrpSpPr>
        <p:grpSpPr>
          <a:xfrm>
            <a:off x="662934" y="1717955"/>
            <a:ext cx="4823039" cy="842200"/>
            <a:chOff x="1198536" y="4560650"/>
            <a:chExt cx="2620692" cy="932546"/>
          </a:xfrm>
        </p:grpSpPr>
        <p:sp>
          <p:nvSpPr>
            <p:cNvPr id="27" name="矩形 26">
              <a:extLst>
                <a:ext uri="{FF2B5EF4-FFF2-40B4-BE49-F238E27FC236}">
                  <a16:creationId xmlns:a16="http://schemas.microsoft.com/office/drawing/2014/main" id="{07F44CBA-F7D5-4731-A6A5-ACD0317F8D5F}"/>
                </a:ext>
              </a:extLst>
            </p:cNvPr>
            <p:cNvSpPr/>
            <p:nvPr/>
          </p:nvSpPr>
          <p:spPr>
            <a:xfrm>
              <a:off x="1198536" y="4560650"/>
              <a:ext cx="2620692" cy="93254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8" name="文本框 27">
              <a:extLst>
                <a:ext uri="{FF2B5EF4-FFF2-40B4-BE49-F238E27FC236}">
                  <a16:creationId xmlns:a16="http://schemas.microsoft.com/office/drawing/2014/main" id="{A1940D07-2EA1-4E8D-AE5D-4AE6CF6EF025}"/>
                </a:ext>
              </a:extLst>
            </p:cNvPr>
            <p:cNvSpPr txBox="1"/>
            <p:nvPr/>
          </p:nvSpPr>
          <p:spPr>
            <a:xfrm>
              <a:off x="1364863" y="4599358"/>
              <a:ext cx="2454365" cy="847101"/>
            </a:xfrm>
            <a:prstGeom prst="rect">
              <a:avLst/>
            </a:prstGeom>
            <a:noFill/>
          </p:spPr>
          <p:txBody>
            <a:bodyPr wrap="square" rtlCol="0">
              <a:spAutoFit/>
            </a:bodyPr>
            <a:lstStyle/>
            <a:p>
              <a:pPr marL="0" lvl="1" algn="ctr"/>
              <a:r>
                <a:rPr lang="zh-CN" altLang="en-US" sz="2000" b="1" dirty="0"/>
                <a:t>基于示例</a:t>
              </a:r>
              <a:endParaRPr lang="en-US" altLang="zh-CN" sz="2000" b="1" dirty="0"/>
            </a:p>
            <a:p>
              <a:pPr marL="0" lvl="1" algn="ct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从单独的个体实例的角度解释模型行为。</a:t>
              </a:r>
            </a:p>
          </p:txBody>
        </p:sp>
      </p:grpSp>
      <p:pic>
        <p:nvPicPr>
          <p:cNvPr id="11" name="图片 10">
            <a:extLst>
              <a:ext uri="{FF2B5EF4-FFF2-40B4-BE49-F238E27FC236}">
                <a16:creationId xmlns:a16="http://schemas.microsoft.com/office/drawing/2014/main" id="{348FC788-E4AA-4A8D-BD7D-DD178A4EE9B6}"/>
              </a:ext>
            </a:extLst>
          </p:cNvPr>
          <p:cNvPicPr>
            <a:picLocks noChangeAspect="1"/>
          </p:cNvPicPr>
          <p:nvPr/>
        </p:nvPicPr>
        <p:blipFill>
          <a:blip r:embed="rId3"/>
          <a:stretch>
            <a:fillRect/>
          </a:stretch>
        </p:blipFill>
        <p:spPr>
          <a:xfrm>
            <a:off x="1659820" y="2620551"/>
            <a:ext cx="2829266" cy="1338953"/>
          </a:xfrm>
          <a:prstGeom prst="rect">
            <a:avLst/>
          </a:prstGeom>
          <a:ln>
            <a:solidFill>
              <a:schemeClr val="tx1"/>
            </a:solidFill>
          </a:ln>
        </p:spPr>
      </p:pic>
      <p:pic>
        <p:nvPicPr>
          <p:cNvPr id="13" name="图片 12">
            <a:extLst>
              <a:ext uri="{FF2B5EF4-FFF2-40B4-BE49-F238E27FC236}">
                <a16:creationId xmlns:a16="http://schemas.microsoft.com/office/drawing/2014/main" id="{21BE23E9-D646-4709-93A6-E7DC7723832B}"/>
              </a:ext>
            </a:extLst>
          </p:cNvPr>
          <p:cNvPicPr>
            <a:picLocks noChangeAspect="1"/>
          </p:cNvPicPr>
          <p:nvPr/>
        </p:nvPicPr>
        <p:blipFill rotWithShape="1">
          <a:blip r:embed="rId4"/>
          <a:srcRect t="49004"/>
          <a:stretch/>
        </p:blipFill>
        <p:spPr>
          <a:xfrm>
            <a:off x="0" y="4191804"/>
            <a:ext cx="3077837" cy="1195124"/>
          </a:xfrm>
          <a:prstGeom prst="rect">
            <a:avLst/>
          </a:prstGeom>
          <a:ln>
            <a:solidFill>
              <a:schemeClr val="tx1"/>
            </a:solidFill>
          </a:ln>
        </p:spPr>
      </p:pic>
      <p:pic>
        <p:nvPicPr>
          <p:cNvPr id="16" name="图片 15">
            <a:extLst>
              <a:ext uri="{FF2B5EF4-FFF2-40B4-BE49-F238E27FC236}">
                <a16:creationId xmlns:a16="http://schemas.microsoft.com/office/drawing/2014/main" id="{1E2A94F9-8260-4BC7-8A45-AEE140C23698}"/>
              </a:ext>
            </a:extLst>
          </p:cNvPr>
          <p:cNvPicPr>
            <a:picLocks noChangeAspect="1"/>
          </p:cNvPicPr>
          <p:nvPr/>
        </p:nvPicPr>
        <p:blipFill>
          <a:blip r:embed="rId5"/>
          <a:stretch>
            <a:fillRect/>
          </a:stretch>
        </p:blipFill>
        <p:spPr>
          <a:xfrm>
            <a:off x="2802794" y="4191804"/>
            <a:ext cx="3851558" cy="1195124"/>
          </a:xfrm>
          <a:prstGeom prst="rect">
            <a:avLst/>
          </a:prstGeom>
          <a:ln>
            <a:solidFill>
              <a:schemeClr val="tx1"/>
            </a:solidFill>
          </a:ln>
        </p:spPr>
      </p:pic>
      <p:sp>
        <p:nvSpPr>
          <p:cNvPr id="29" name="文本框 28">
            <a:extLst>
              <a:ext uri="{FF2B5EF4-FFF2-40B4-BE49-F238E27FC236}">
                <a16:creationId xmlns:a16="http://schemas.microsoft.com/office/drawing/2014/main" id="{3B1C1ADF-DF65-4430-93C3-B1019D79FCB5}"/>
              </a:ext>
            </a:extLst>
          </p:cNvPr>
          <p:cNvSpPr txBox="1"/>
          <p:nvPr/>
        </p:nvSpPr>
        <p:spPr>
          <a:xfrm>
            <a:off x="219894" y="3882587"/>
            <a:ext cx="1439926" cy="338554"/>
          </a:xfrm>
          <a:prstGeom prst="rect">
            <a:avLst/>
          </a:prstGeom>
          <a:noFill/>
        </p:spPr>
        <p:txBody>
          <a:bodyPr wrap="square">
            <a:spAutoFit/>
          </a:bodyPr>
          <a:lstStyle/>
          <a:p>
            <a:r>
              <a:rPr lang="zh-CN" altLang="en-US" sz="1600" dirty="0">
                <a:solidFill>
                  <a:srgbClr val="0070C0"/>
                </a:solidFill>
              </a:rPr>
              <a:t>对抗示例解释</a:t>
            </a:r>
          </a:p>
        </p:txBody>
      </p:sp>
      <p:sp>
        <p:nvSpPr>
          <p:cNvPr id="30" name="文本框 29">
            <a:extLst>
              <a:ext uri="{FF2B5EF4-FFF2-40B4-BE49-F238E27FC236}">
                <a16:creationId xmlns:a16="http://schemas.microsoft.com/office/drawing/2014/main" id="{94DA8771-ACFC-4ABB-8991-B0A8EDE752ED}"/>
              </a:ext>
            </a:extLst>
          </p:cNvPr>
          <p:cNvSpPr txBox="1"/>
          <p:nvPr/>
        </p:nvSpPr>
        <p:spPr>
          <a:xfrm>
            <a:off x="4655081" y="3895459"/>
            <a:ext cx="1225550" cy="338554"/>
          </a:xfrm>
          <a:prstGeom prst="rect">
            <a:avLst/>
          </a:prstGeom>
          <a:noFill/>
        </p:spPr>
        <p:txBody>
          <a:bodyPr wrap="square">
            <a:spAutoFit/>
          </a:bodyPr>
          <a:lstStyle/>
          <a:p>
            <a:r>
              <a:rPr lang="zh-CN" altLang="en-US" sz="1600" dirty="0">
                <a:solidFill>
                  <a:srgbClr val="0070C0"/>
                </a:solidFill>
              </a:rPr>
              <a:t>反事实解释</a:t>
            </a:r>
          </a:p>
        </p:txBody>
      </p:sp>
      <p:pic>
        <p:nvPicPr>
          <p:cNvPr id="31" name="图片 30">
            <a:extLst>
              <a:ext uri="{FF2B5EF4-FFF2-40B4-BE49-F238E27FC236}">
                <a16:creationId xmlns:a16="http://schemas.microsoft.com/office/drawing/2014/main" id="{77857182-2428-4369-A467-15A88406447B}"/>
              </a:ext>
            </a:extLst>
          </p:cNvPr>
          <p:cNvPicPr>
            <a:picLocks noChangeAspect="1"/>
          </p:cNvPicPr>
          <p:nvPr/>
        </p:nvPicPr>
        <p:blipFill>
          <a:blip r:embed="rId6"/>
          <a:stretch>
            <a:fillRect/>
          </a:stretch>
        </p:blipFill>
        <p:spPr>
          <a:xfrm>
            <a:off x="0" y="5543573"/>
            <a:ext cx="3021473" cy="1195124"/>
          </a:xfrm>
          <a:prstGeom prst="rect">
            <a:avLst/>
          </a:prstGeom>
        </p:spPr>
      </p:pic>
      <p:pic>
        <p:nvPicPr>
          <p:cNvPr id="33" name="图片 32">
            <a:extLst>
              <a:ext uri="{FF2B5EF4-FFF2-40B4-BE49-F238E27FC236}">
                <a16:creationId xmlns:a16="http://schemas.microsoft.com/office/drawing/2014/main" id="{DCEED88C-804B-40AF-9035-C8E315BBCD0B}"/>
              </a:ext>
            </a:extLst>
          </p:cNvPr>
          <p:cNvPicPr>
            <a:picLocks noChangeAspect="1"/>
          </p:cNvPicPr>
          <p:nvPr/>
        </p:nvPicPr>
        <p:blipFill>
          <a:blip r:embed="rId7"/>
          <a:stretch>
            <a:fillRect/>
          </a:stretch>
        </p:blipFill>
        <p:spPr>
          <a:xfrm>
            <a:off x="3375773" y="5424781"/>
            <a:ext cx="3166807" cy="1432707"/>
          </a:xfrm>
          <a:prstGeom prst="rect">
            <a:avLst/>
          </a:prstGeom>
        </p:spPr>
      </p:pic>
      <p:pic>
        <p:nvPicPr>
          <p:cNvPr id="35" name="图片 34">
            <a:extLst>
              <a:ext uri="{FF2B5EF4-FFF2-40B4-BE49-F238E27FC236}">
                <a16:creationId xmlns:a16="http://schemas.microsoft.com/office/drawing/2014/main" id="{F745BC97-6189-48B6-99DC-34122FBE4EE7}"/>
              </a:ext>
            </a:extLst>
          </p:cNvPr>
          <p:cNvPicPr>
            <a:picLocks noChangeAspect="1"/>
          </p:cNvPicPr>
          <p:nvPr/>
        </p:nvPicPr>
        <p:blipFill>
          <a:blip r:embed="rId8"/>
          <a:stretch>
            <a:fillRect/>
          </a:stretch>
        </p:blipFill>
        <p:spPr>
          <a:xfrm>
            <a:off x="7205661" y="3019542"/>
            <a:ext cx="4502970" cy="3003895"/>
          </a:xfrm>
          <a:prstGeom prst="rect">
            <a:avLst/>
          </a:prstGeom>
          <a:ln>
            <a:solidFill>
              <a:schemeClr val="tx1"/>
            </a:solidFill>
          </a:ln>
        </p:spPr>
      </p:pic>
    </p:spTree>
    <p:extLst>
      <p:ext uri="{BB962C8B-B14F-4D97-AF65-F5344CB8AC3E}">
        <p14:creationId xmlns:p14="http://schemas.microsoft.com/office/powerpoint/2010/main" val="2007462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11.5.3 </a:t>
            </a:r>
            <a:r>
              <a:rPr lang="zh-CN" altLang="en-US" dirty="0"/>
              <a:t>大模型的可解释性</a:t>
            </a:r>
          </a:p>
        </p:txBody>
      </p:sp>
      <p:sp>
        <p:nvSpPr>
          <p:cNvPr id="9" name="文本框 8">
            <a:extLst>
              <a:ext uri="{FF2B5EF4-FFF2-40B4-BE49-F238E27FC236}">
                <a16:creationId xmlns:a16="http://schemas.microsoft.com/office/drawing/2014/main" id="{C4B2339C-5E78-4B17-9009-9F6A8A8285E3}"/>
              </a:ext>
            </a:extLst>
          </p:cNvPr>
          <p:cNvSpPr txBox="1"/>
          <p:nvPr/>
        </p:nvSpPr>
        <p:spPr>
          <a:xfrm>
            <a:off x="551849" y="1072545"/>
            <a:ext cx="3448652"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1.</a:t>
            </a:r>
            <a:r>
              <a:rPr lang="zh-CN" altLang="en-US" sz="2400" b="1" dirty="0">
                <a:solidFill>
                  <a:schemeClr val="bg1"/>
                </a:solidFill>
                <a:latin typeface="微软雅黑" panose="020B0503020204020204" pitchFamily="34" charset="-122"/>
                <a:ea typeface="微软雅黑" panose="020B0503020204020204" pitchFamily="34" charset="-122"/>
                <a:sym typeface="+mn-ea"/>
              </a:rPr>
              <a:t>微调范式的可解释性</a:t>
            </a:r>
          </a:p>
        </p:txBody>
      </p:sp>
      <p:sp>
        <p:nvSpPr>
          <p:cNvPr id="11" name="文本框 10">
            <a:extLst>
              <a:ext uri="{FF2B5EF4-FFF2-40B4-BE49-F238E27FC236}">
                <a16:creationId xmlns:a16="http://schemas.microsoft.com/office/drawing/2014/main" id="{E4A12021-4D2C-4F7A-AFC6-FC12B036C279}"/>
              </a:ext>
            </a:extLst>
          </p:cNvPr>
          <p:cNvSpPr txBox="1"/>
          <p:nvPr/>
        </p:nvSpPr>
        <p:spPr>
          <a:xfrm>
            <a:off x="2044700" y="2001403"/>
            <a:ext cx="8610448" cy="76944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b="1" dirty="0">
                <a:latin typeface="微软雅黑" panose="020B0503020204020204" pitchFamily="34" charset="-122"/>
                <a:ea typeface="微软雅黑" panose="020B0503020204020204" pitchFamily="34" charset="-122"/>
              </a:rPr>
              <a:t>全局解释</a:t>
            </a:r>
            <a:endParaRPr lang="en-US" altLang="zh-CN" sz="2400" b="1" dirty="0">
              <a:latin typeface="微软雅黑" panose="020B0503020204020204" pitchFamily="34" charset="-122"/>
              <a:ea typeface="微软雅黑" panose="020B0503020204020204" pitchFamily="34" charset="-122"/>
            </a:endParaRPr>
          </a:p>
          <a:p>
            <a:pPr algn="ctr"/>
            <a:r>
              <a:rPr lang="zh-CN" altLang="en-US" sz="2000" dirty="0"/>
              <a:t>单个组件中已编码的内容，并解释单个组件学习到的知识或语言属性</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grpSp>
        <p:nvGrpSpPr>
          <p:cNvPr id="19" name="组合 18">
            <a:extLst>
              <a:ext uri="{FF2B5EF4-FFF2-40B4-BE49-F238E27FC236}">
                <a16:creationId xmlns:a16="http://schemas.microsoft.com/office/drawing/2014/main" id="{8D79B342-D714-49F0-99DA-087B8DF2D77C}"/>
              </a:ext>
            </a:extLst>
          </p:cNvPr>
          <p:cNvGrpSpPr/>
          <p:nvPr/>
        </p:nvGrpSpPr>
        <p:grpSpPr>
          <a:xfrm>
            <a:off x="1104900" y="3518253"/>
            <a:ext cx="2895601" cy="1679375"/>
            <a:chOff x="1198536" y="4560649"/>
            <a:chExt cx="4320000" cy="1074926"/>
          </a:xfrm>
        </p:grpSpPr>
        <p:sp>
          <p:nvSpPr>
            <p:cNvPr id="20" name="矩形 19">
              <a:extLst>
                <a:ext uri="{FF2B5EF4-FFF2-40B4-BE49-F238E27FC236}">
                  <a16:creationId xmlns:a16="http://schemas.microsoft.com/office/drawing/2014/main" id="{0AA5F13B-5CD5-42C1-AA54-54EDFE70DB3F}"/>
                </a:ext>
              </a:extLst>
            </p:cNvPr>
            <p:cNvSpPr/>
            <p:nvPr/>
          </p:nvSpPr>
          <p:spPr>
            <a:xfrm>
              <a:off x="1198536" y="4560649"/>
              <a:ext cx="4320000" cy="107492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1" name="文本框 20">
              <a:extLst>
                <a:ext uri="{FF2B5EF4-FFF2-40B4-BE49-F238E27FC236}">
                  <a16:creationId xmlns:a16="http://schemas.microsoft.com/office/drawing/2014/main" id="{EEFAAE4E-EB4B-442E-BDD5-245DD32467A6}"/>
                </a:ext>
              </a:extLst>
            </p:cNvPr>
            <p:cNvSpPr txBox="1"/>
            <p:nvPr/>
          </p:nvSpPr>
          <p:spPr>
            <a:xfrm>
              <a:off x="1198536" y="4591474"/>
              <a:ext cx="4226382" cy="1044101"/>
            </a:xfrm>
            <a:prstGeom prst="rect">
              <a:avLst/>
            </a:prstGeom>
            <a:noFill/>
          </p:spPr>
          <p:txBody>
            <a:bodyPr wrap="square" rtlCol="0">
              <a:spAutoFit/>
            </a:bodyPr>
            <a:lstStyle/>
            <a:p>
              <a:pPr marL="0" lvl="1" algn="ctr"/>
              <a:r>
                <a:rPr lang="zh-CN" altLang="en-US" sz="2000" b="1" dirty="0"/>
                <a:t>基于探测的解释方法</a:t>
              </a:r>
              <a:endParaRPr lang="en-US" altLang="zh-CN" sz="2000" b="1" dirty="0"/>
            </a:p>
            <a:p>
              <a:pPr marL="0" lvl="1" algn="ct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通过训练辅助模型来评估语言模型的特定组件是否编码了特定的语言特征或知识。</a:t>
              </a:r>
            </a:p>
          </p:txBody>
        </p:sp>
      </p:grpSp>
      <p:grpSp>
        <p:nvGrpSpPr>
          <p:cNvPr id="22" name="组合 21">
            <a:extLst>
              <a:ext uri="{FF2B5EF4-FFF2-40B4-BE49-F238E27FC236}">
                <a16:creationId xmlns:a16="http://schemas.microsoft.com/office/drawing/2014/main" id="{7C377EB0-5213-485C-9566-B589A5C9E5BA}"/>
              </a:ext>
            </a:extLst>
          </p:cNvPr>
          <p:cNvGrpSpPr/>
          <p:nvPr/>
        </p:nvGrpSpPr>
        <p:grpSpPr>
          <a:xfrm>
            <a:off x="4358293" y="3460788"/>
            <a:ext cx="3191857" cy="1736840"/>
            <a:chOff x="1245343" y="3682725"/>
            <a:chExt cx="4331753" cy="883573"/>
          </a:xfrm>
        </p:grpSpPr>
        <p:sp>
          <p:nvSpPr>
            <p:cNvPr id="23" name="矩形 22">
              <a:extLst>
                <a:ext uri="{FF2B5EF4-FFF2-40B4-BE49-F238E27FC236}">
                  <a16:creationId xmlns:a16="http://schemas.microsoft.com/office/drawing/2014/main" id="{07A89B1A-B64A-4BBD-8EAC-E6136FE7CA56}"/>
                </a:ext>
              </a:extLst>
            </p:cNvPr>
            <p:cNvSpPr/>
            <p:nvPr/>
          </p:nvSpPr>
          <p:spPr>
            <a:xfrm>
              <a:off x="1245343" y="3682725"/>
              <a:ext cx="4320000" cy="8779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5" name="文本框 24">
              <a:extLst>
                <a:ext uri="{FF2B5EF4-FFF2-40B4-BE49-F238E27FC236}">
                  <a16:creationId xmlns:a16="http://schemas.microsoft.com/office/drawing/2014/main" id="{C6E11209-6AD2-4ED0-81CE-89B7DD522993}"/>
                </a:ext>
              </a:extLst>
            </p:cNvPr>
            <p:cNvSpPr txBox="1"/>
            <p:nvPr/>
          </p:nvSpPr>
          <p:spPr>
            <a:xfrm>
              <a:off x="1350715" y="3719197"/>
              <a:ext cx="4226381" cy="847101"/>
            </a:xfrm>
            <a:prstGeom prst="rect">
              <a:avLst/>
            </a:prstGeom>
            <a:noFill/>
          </p:spPr>
          <p:txBody>
            <a:bodyPr wrap="square" rtlCol="0">
              <a:spAutoFit/>
            </a:bodyPr>
            <a:lstStyle/>
            <a:p>
              <a:pPr marL="0" lvl="1" algn="ctr"/>
              <a:r>
                <a:rPr lang="zh-CN" altLang="en-US" sz="2000" b="1" dirty="0"/>
                <a:t>神经元激活分析方法</a:t>
              </a:r>
              <a:endParaRPr lang="en-US" altLang="zh-CN" sz="2000" b="1" dirty="0"/>
            </a:p>
            <a:p>
              <a:pPr marL="0" lvl="1" algn="ct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研究表示中的个别维度，即与模型性能关键或与特定语言属性相关联的神经元。</a:t>
              </a:r>
            </a:p>
          </p:txBody>
        </p:sp>
      </p:grpSp>
      <p:grpSp>
        <p:nvGrpSpPr>
          <p:cNvPr id="26" name="组合 25">
            <a:extLst>
              <a:ext uri="{FF2B5EF4-FFF2-40B4-BE49-F238E27FC236}">
                <a16:creationId xmlns:a16="http://schemas.microsoft.com/office/drawing/2014/main" id="{159B204E-97A2-47F4-A4F4-21B2BD3BC314}"/>
              </a:ext>
            </a:extLst>
          </p:cNvPr>
          <p:cNvGrpSpPr/>
          <p:nvPr/>
        </p:nvGrpSpPr>
        <p:grpSpPr>
          <a:xfrm>
            <a:off x="8109897" y="3460788"/>
            <a:ext cx="3345783" cy="1725738"/>
            <a:chOff x="1198536" y="4560649"/>
            <a:chExt cx="4392709" cy="719516"/>
          </a:xfrm>
        </p:grpSpPr>
        <p:sp>
          <p:nvSpPr>
            <p:cNvPr id="27" name="矩形 26">
              <a:extLst>
                <a:ext uri="{FF2B5EF4-FFF2-40B4-BE49-F238E27FC236}">
                  <a16:creationId xmlns:a16="http://schemas.microsoft.com/office/drawing/2014/main" id="{07F44CBA-F7D5-4731-A6A5-ACD0317F8D5F}"/>
                </a:ext>
              </a:extLst>
            </p:cNvPr>
            <p:cNvSpPr/>
            <p:nvPr/>
          </p:nvSpPr>
          <p:spPr>
            <a:xfrm>
              <a:off x="1198536" y="4560649"/>
              <a:ext cx="4320000" cy="71951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8" name="文本框 27">
              <a:extLst>
                <a:ext uri="{FF2B5EF4-FFF2-40B4-BE49-F238E27FC236}">
                  <a16:creationId xmlns:a16="http://schemas.microsoft.com/office/drawing/2014/main" id="{A1940D07-2EA1-4E8D-AE5D-4AE6CF6EF025}"/>
                </a:ext>
              </a:extLst>
            </p:cNvPr>
            <p:cNvSpPr txBox="1"/>
            <p:nvPr/>
          </p:nvSpPr>
          <p:spPr>
            <a:xfrm>
              <a:off x="1364863" y="4599358"/>
              <a:ext cx="4226382" cy="618390"/>
            </a:xfrm>
            <a:prstGeom prst="rect">
              <a:avLst/>
            </a:prstGeom>
            <a:noFill/>
          </p:spPr>
          <p:txBody>
            <a:bodyPr wrap="square" rtlCol="0">
              <a:spAutoFit/>
            </a:bodyPr>
            <a:lstStyle/>
            <a:p>
              <a:pPr marL="0" lvl="1" algn="ctr"/>
              <a:r>
                <a:rPr lang="zh-CN" altLang="en-US" sz="2000" b="1" dirty="0"/>
                <a:t>基于概念的解释方法</a:t>
              </a:r>
              <a:endParaRPr lang="en-US" altLang="zh-CN" sz="2000" b="1" dirty="0"/>
            </a:p>
            <a:p>
              <a:pPr marL="0" lvl="1" algn="ctr"/>
              <a:r>
                <a:rPr lang="zh-CN" altLang="en-US" sz="2000" dirty="0">
                  <a:latin typeface="Times New Roman" panose="02020603050405020304" pitchFamily="18" charset="0"/>
                  <a:ea typeface="仿宋" panose="02010609060101010101" pitchFamily="49" charset="-122"/>
                  <a:cs typeface="Times New Roman" panose="02020603050405020304" pitchFamily="18" charset="0"/>
                </a:rPr>
                <a:t>将复杂的模型预测过程简化为一系列人类可理解的概念的集合。</a:t>
              </a:r>
              <a:endParaRPr lang="en-US" altLang="zh-CN" sz="2000" dirty="0">
                <a:latin typeface="Times New Roman" panose="02020603050405020304" pitchFamily="18" charset="0"/>
                <a:ea typeface="仿宋"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8815980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DEDF9F0-83EF-C149-8CA1-28AB8C5EF76F}"/>
              </a:ext>
            </a:extLst>
          </p:cNvPr>
          <p:cNvSpPr>
            <a:spLocks noGrp="1"/>
          </p:cNvSpPr>
          <p:nvPr>
            <p:ph type="title"/>
          </p:nvPr>
        </p:nvSpPr>
        <p:spPr/>
        <p:txBody>
          <a:bodyPr/>
          <a:lstStyle/>
          <a:p>
            <a:r>
              <a:rPr lang="en-US" altLang="zh-CN" dirty="0"/>
              <a:t>11.5.3 </a:t>
            </a:r>
            <a:r>
              <a:rPr lang="zh-CN" altLang="en-US" dirty="0"/>
              <a:t>大模型的可解释性</a:t>
            </a:r>
          </a:p>
        </p:txBody>
      </p:sp>
      <p:sp>
        <p:nvSpPr>
          <p:cNvPr id="9" name="文本框 8">
            <a:extLst>
              <a:ext uri="{FF2B5EF4-FFF2-40B4-BE49-F238E27FC236}">
                <a16:creationId xmlns:a16="http://schemas.microsoft.com/office/drawing/2014/main" id="{C4B2339C-5E78-4B17-9009-9F6A8A8285E3}"/>
              </a:ext>
            </a:extLst>
          </p:cNvPr>
          <p:cNvSpPr txBox="1"/>
          <p:nvPr/>
        </p:nvSpPr>
        <p:spPr>
          <a:xfrm>
            <a:off x="551849" y="1072545"/>
            <a:ext cx="3448652" cy="510778"/>
          </a:xfrm>
          <a:prstGeom prst="roundRect">
            <a:avLst/>
          </a:prstGeom>
          <a:solidFill>
            <a:schemeClr val="accent1">
              <a:lumMod val="75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mn-ea"/>
              </a:rPr>
              <a:t>2. </a:t>
            </a:r>
            <a:r>
              <a:rPr lang="zh-CN" altLang="en-US" sz="2400" b="1" dirty="0">
                <a:solidFill>
                  <a:schemeClr val="bg1"/>
                </a:solidFill>
                <a:latin typeface="微软雅黑" panose="020B0503020204020204" pitchFamily="34" charset="-122"/>
                <a:ea typeface="微软雅黑" panose="020B0503020204020204" pitchFamily="34" charset="-122"/>
                <a:sym typeface="+mn-ea"/>
              </a:rPr>
              <a:t>提示范式的可解释性</a:t>
            </a:r>
          </a:p>
        </p:txBody>
      </p:sp>
      <p:sp>
        <p:nvSpPr>
          <p:cNvPr id="10" name="文本框 9">
            <a:extLst>
              <a:ext uri="{FF2B5EF4-FFF2-40B4-BE49-F238E27FC236}">
                <a16:creationId xmlns:a16="http://schemas.microsoft.com/office/drawing/2014/main" id="{FFAD1D9E-4A6F-4276-806D-EE0EB8028A2F}"/>
              </a:ext>
            </a:extLst>
          </p:cNvPr>
          <p:cNvSpPr txBox="1"/>
          <p:nvPr/>
        </p:nvSpPr>
        <p:spPr>
          <a:xfrm>
            <a:off x="736319" y="1900274"/>
            <a:ext cx="3358588" cy="16927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b="1" dirty="0">
                <a:latin typeface="微软雅黑" panose="020B0503020204020204" pitchFamily="34" charset="-122"/>
                <a:ea typeface="微软雅黑" panose="020B0503020204020204" pitchFamily="34" charset="-122"/>
              </a:rPr>
              <a:t> 情景学习解释</a:t>
            </a:r>
            <a:endParaRPr lang="en-US" altLang="zh-CN" sz="2400" b="1" dirty="0">
              <a:latin typeface="微软雅黑" panose="020B0503020204020204" pitchFamily="34" charset="-122"/>
              <a:ea typeface="微软雅黑" panose="020B0503020204020204" pitchFamily="34" charset="-122"/>
            </a:endParaRPr>
          </a:p>
          <a:p>
            <a:pPr algn="ctr"/>
            <a:r>
              <a:rPr lang="zh-CN" altLang="en-US" sz="2000" dirty="0"/>
              <a:t>通过具体的实例和情景来展示模型的行为和决策过程，使用户能够更直观地理解和信任模型的预测结果</a:t>
            </a:r>
            <a:endParaRPr lang="en-US" altLang="zh-CN" sz="2000" dirty="0">
              <a:latin typeface="微软雅黑" panose="020B0503020204020204" pitchFamily="34" charset="-122"/>
              <a:ea typeface="微软雅黑" panose="020B0503020204020204" pitchFamily="34" charset="-122"/>
            </a:endParaRPr>
          </a:p>
        </p:txBody>
      </p:sp>
      <p:sp>
        <p:nvSpPr>
          <p:cNvPr id="11" name="文本框 9">
            <a:extLst>
              <a:ext uri="{FF2B5EF4-FFF2-40B4-BE49-F238E27FC236}">
                <a16:creationId xmlns:a16="http://schemas.microsoft.com/office/drawing/2014/main" id="{0AC5FBEE-64D1-43A7-B865-1B207B363E87}"/>
              </a:ext>
            </a:extLst>
          </p:cNvPr>
          <p:cNvSpPr txBox="1"/>
          <p:nvPr/>
        </p:nvSpPr>
        <p:spPr>
          <a:xfrm>
            <a:off x="4575075" y="1937562"/>
            <a:ext cx="3358588" cy="16927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latin typeface="微软雅黑" panose="020B0503020204020204" pitchFamily="34" charset="-122"/>
                <a:ea typeface="微软雅黑" panose="020B0503020204020204" pitchFamily="34" charset="-122"/>
              </a:rPr>
              <a:t>思维链解释</a:t>
            </a:r>
            <a:endParaRPr lang="en-US" altLang="zh-CN" sz="2400" b="1" dirty="0">
              <a:latin typeface="微软雅黑" panose="020B0503020204020204" pitchFamily="34" charset="-122"/>
              <a:ea typeface="微软雅黑" panose="020B0503020204020204" pitchFamily="34" charset="-122"/>
            </a:endParaRPr>
          </a:p>
          <a:p>
            <a:pPr algn="ctr"/>
            <a:r>
              <a:rPr lang="zh-CN" altLang="en-US" sz="2000" dirty="0"/>
              <a:t>通过输出生成的一系列中间推理步骤来对推理过程进行解释，基于梯度的特征归因方法计算词元的显著性得分</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sp>
        <p:nvSpPr>
          <p:cNvPr id="12" name="文本框 9">
            <a:extLst>
              <a:ext uri="{FF2B5EF4-FFF2-40B4-BE49-F238E27FC236}">
                <a16:creationId xmlns:a16="http://schemas.microsoft.com/office/drawing/2014/main" id="{DB94B2A4-234C-41FC-8F06-CFA1BBFE0079}"/>
              </a:ext>
            </a:extLst>
          </p:cNvPr>
          <p:cNvSpPr txBox="1"/>
          <p:nvPr/>
        </p:nvSpPr>
        <p:spPr>
          <a:xfrm>
            <a:off x="8362951" y="1937562"/>
            <a:ext cx="3092730" cy="16927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latin typeface="微软雅黑" panose="020B0503020204020204" pitchFamily="34" charset="-122"/>
                <a:ea typeface="微软雅黑" panose="020B0503020204020204" pitchFamily="34" charset="-122"/>
              </a:rPr>
              <a:t> 幻觉和不确定性解释</a:t>
            </a:r>
            <a:endParaRPr lang="en-US" altLang="zh-CN" sz="2400" b="1" dirty="0">
              <a:latin typeface="微软雅黑" panose="020B0503020204020204" pitchFamily="34" charset="-122"/>
              <a:ea typeface="微软雅黑" panose="020B0503020204020204" pitchFamily="34" charset="-122"/>
            </a:endParaRPr>
          </a:p>
          <a:p>
            <a:pPr algn="ctr"/>
            <a:r>
              <a:rPr lang="zh-CN" altLang="en-US" sz="2000" dirty="0"/>
              <a:t>置信度推断：生成多个问题回答，并使用这些回答之间的一致性来估计模型的置信度</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41B527A1-EFC0-4E5D-A12B-745ED8666033}"/>
              </a:ext>
            </a:extLst>
          </p:cNvPr>
          <p:cNvPicPr>
            <a:picLocks noChangeAspect="1"/>
          </p:cNvPicPr>
          <p:nvPr/>
        </p:nvPicPr>
        <p:blipFill>
          <a:blip r:embed="rId3"/>
          <a:stretch>
            <a:fillRect/>
          </a:stretch>
        </p:blipFill>
        <p:spPr>
          <a:xfrm>
            <a:off x="171304" y="3962321"/>
            <a:ext cx="4209741" cy="2482930"/>
          </a:xfrm>
          <a:prstGeom prst="rect">
            <a:avLst/>
          </a:prstGeom>
          <a:ln>
            <a:solidFill>
              <a:schemeClr val="tx1"/>
            </a:solidFill>
          </a:ln>
        </p:spPr>
      </p:pic>
      <p:sp>
        <p:nvSpPr>
          <p:cNvPr id="22" name="文本框 21">
            <a:extLst>
              <a:ext uri="{FF2B5EF4-FFF2-40B4-BE49-F238E27FC236}">
                <a16:creationId xmlns:a16="http://schemas.microsoft.com/office/drawing/2014/main" id="{824E706B-FAAA-40D5-AE24-A42A259288EB}"/>
              </a:ext>
            </a:extLst>
          </p:cNvPr>
          <p:cNvSpPr txBox="1"/>
          <p:nvPr/>
        </p:nvSpPr>
        <p:spPr>
          <a:xfrm>
            <a:off x="4496141" y="3962321"/>
            <a:ext cx="3833549" cy="1323439"/>
          </a:xfrm>
          <a:prstGeom prst="rect">
            <a:avLst/>
          </a:prstGeom>
          <a:solidFill>
            <a:schemeClr val="bg2">
              <a:lumMod val="95000"/>
            </a:schemeClr>
          </a:solidFill>
          <a:ln>
            <a:solidFill>
              <a:schemeClr val="tx1"/>
            </a:solidFill>
          </a:ln>
        </p:spPr>
        <p:txBody>
          <a:bodyPr wrap="square">
            <a:spAutoFit/>
          </a:bodyPr>
          <a:lstStyle/>
          <a:p>
            <a:r>
              <a:rPr lang="zh-CN" altLang="en-US" sz="1600" dirty="0">
                <a:latin typeface="仿宋" panose="02010609060101010101" pitchFamily="49" charset="-122"/>
                <a:ea typeface="仿宋" panose="02010609060101010101" pitchFamily="49" charset="-122"/>
              </a:rPr>
              <a:t>Q: 一个箱子里有 15 个苹果，小明拿走了 7 个。现在箱子里还剩几个苹果？  </a:t>
            </a:r>
          </a:p>
          <a:p>
            <a:r>
              <a:rPr lang="zh-CN" altLang="en-US" sz="1600" dirty="0">
                <a:latin typeface="仿宋" panose="02010609060101010101" pitchFamily="49" charset="-122"/>
                <a:ea typeface="仿宋" panose="02010609060101010101" pitchFamily="49" charset="-122"/>
              </a:rPr>
              <a:t>A: 让我们一步步推导：箱子里最初有 15 个苹果，小明拿走了 7 个，所以剩下的苹果数量是 15 - 7 = 8。答案是8。</a:t>
            </a:r>
          </a:p>
        </p:txBody>
      </p:sp>
      <p:pic>
        <p:nvPicPr>
          <p:cNvPr id="18" name="图片 17">
            <a:extLst>
              <a:ext uri="{FF2B5EF4-FFF2-40B4-BE49-F238E27FC236}">
                <a16:creationId xmlns:a16="http://schemas.microsoft.com/office/drawing/2014/main" id="{6719C805-B887-4ADF-BFE6-309A1F5E71E4}"/>
              </a:ext>
            </a:extLst>
          </p:cNvPr>
          <p:cNvPicPr>
            <a:picLocks noChangeAspect="1"/>
          </p:cNvPicPr>
          <p:nvPr/>
        </p:nvPicPr>
        <p:blipFill>
          <a:blip r:embed="rId4"/>
          <a:stretch>
            <a:fillRect/>
          </a:stretch>
        </p:blipFill>
        <p:spPr>
          <a:xfrm>
            <a:off x="4522093" y="5307761"/>
            <a:ext cx="3781643" cy="1159491"/>
          </a:xfrm>
          <a:prstGeom prst="rect">
            <a:avLst/>
          </a:prstGeom>
        </p:spPr>
      </p:pic>
      <p:pic>
        <p:nvPicPr>
          <p:cNvPr id="26" name="图片 25">
            <a:extLst>
              <a:ext uri="{FF2B5EF4-FFF2-40B4-BE49-F238E27FC236}">
                <a16:creationId xmlns:a16="http://schemas.microsoft.com/office/drawing/2014/main" id="{6E8AB57B-6304-426F-B982-D547C857567C}"/>
              </a:ext>
            </a:extLst>
          </p:cNvPr>
          <p:cNvPicPr>
            <a:picLocks noChangeAspect="1"/>
          </p:cNvPicPr>
          <p:nvPr/>
        </p:nvPicPr>
        <p:blipFill>
          <a:blip r:embed="rId5"/>
          <a:stretch>
            <a:fillRect/>
          </a:stretch>
        </p:blipFill>
        <p:spPr>
          <a:xfrm>
            <a:off x="8481687" y="3943447"/>
            <a:ext cx="3539009" cy="2728628"/>
          </a:xfrm>
          <a:prstGeom prst="rect">
            <a:avLst/>
          </a:prstGeom>
          <a:ln>
            <a:solidFill>
              <a:schemeClr val="tx1"/>
            </a:solidFill>
          </a:ln>
        </p:spPr>
      </p:pic>
    </p:spTree>
    <p:extLst>
      <p:ext uri="{BB962C8B-B14F-4D97-AF65-F5344CB8AC3E}">
        <p14:creationId xmlns:p14="http://schemas.microsoft.com/office/powerpoint/2010/main" val="9764317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754534" y="171584"/>
            <a:ext cx="3041015" cy="643436"/>
            <a:chOff x="6096000" y="266700"/>
            <a:chExt cx="3041015" cy="643436"/>
          </a:xfrm>
        </p:grpSpPr>
        <p:pic>
          <p:nvPicPr>
            <p:cNvPr id="5" name="图片 4"/>
            <p:cNvPicPr>
              <a:picLocks noChangeAspect="1"/>
            </p:cNvPicPr>
            <p:nvPr/>
          </p:nvPicPr>
          <p:blipFill>
            <a:blip r:embed="rId3"/>
            <a:stretch>
              <a:fillRect/>
            </a:stretch>
          </p:blipFill>
          <p:spPr>
            <a:xfrm>
              <a:off x="6096000" y="266700"/>
              <a:ext cx="3041015" cy="565044"/>
            </a:xfrm>
            <a:prstGeom prst="rect">
              <a:avLst/>
            </a:prstGeom>
          </p:spPr>
        </p:pic>
        <p:sp>
          <p:nvSpPr>
            <p:cNvPr id="6" name="矩形 5"/>
            <p:cNvSpPr/>
            <p:nvPr userDrawn="1"/>
          </p:nvSpPr>
          <p:spPr>
            <a:xfrm>
              <a:off x="8756015" y="571500"/>
              <a:ext cx="381000" cy="338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sp>
        <p:nvSpPr>
          <p:cNvPr id="4" name="文本框 3"/>
          <p:cNvSpPr txBox="1"/>
          <p:nvPr/>
        </p:nvSpPr>
        <p:spPr>
          <a:xfrm>
            <a:off x="482600" y="1475740"/>
            <a:ext cx="10846435" cy="1289456"/>
          </a:xfrm>
          <a:prstGeom prst="rect">
            <a:avLst/>
          </a:prstGeom>
          <a:solidFill>
            <a:schemeClr val="tx2">
              <a:lumMod val="10000"/>
              <a:lumOff val="90000"/>
            </a:schemeClr>
          </a:solidFill>
        </p:spPr>
        <p:txBody>
          <a:bodyPr wrap="square" rtlCol="0" anchor="t">
            <a:spAutoFit/>
          </a:bodyPr>
          <a:lstStyle/>
          <a:p>
            <a:pPr marL="285750" indent="-285750" algn="just" fontAlgn="auto">
              <a:lnSpc>
                <a:spcPct val="150000"/>
              </a:lnSpc>
              <a:buFont typeface="Wingdings" panose="05000000000000000000" charset="0"/>
              <a:buChar char="l"/>
            </a:pP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讨论</a:t>
            </a:r>
            <a:r>
              <a:rPr lang="en-US" altLang="zh-CN"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11.1</a:t>
            </a: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p>
          <a:p>
            <a:pPr indent="0" algn="just" fontAlgn="auto">
              <a:lnSpc>
                <a:spcPct val="150000"/>
              </a:lnSpc>
              <a:buFont typeface="Wingdings" panose="05000000000000000000" charset="0"/>
              <a:buNone/>
            </a:pPr>
            <a:r>
              <a:rPr lang="zh-CN" altLang="en-US" dirty="0"/>
              <a:t>涌现在大模型中是否真的存在，有一种研究观点是，现有的关于大 模型涌现能力的主张是研究人员分析的产物，而不是在特定任务和规模下模型 行为的根本变化。建议阅读参考文献</a:t>
            </a:r>
            <a:r>
              <a:rPr lang="en-US" altLang="zh-CN" dirty="0"/>
              <a:t>[150]</a:t>
            </a:r>
            <a:r>
              <a:rPr lang="zh-CN" altLang="en-US" dirty="0"/>
              <a:t>，进一步思考这个问题。</a:t>
            </a:r>
            <a:endParaRPr lang="zh-CN" altLang="en-US" dirty="0">
              <a:latin typeface="微软雅黑" panose="020B0503020204020204" pitchFamily="34" charset="-122"/>
              <a:ea typeface="微软雅黑" panose="020B0503020204020204" pitchFamily="34" charset="-122"/>
              <a:sym typeface="Wingdings 2" panose="05020102010507070707" charset="0"/>
            </a:endParaRPr>
          </a:p>
        </p:txBody>
      </p:sp>
      <p:sp>
        <p:nvSpPr>
          <p:cNvPr id="8" name="文本框 7"/>
          <p:cNvSpPr txBox="1"/>
          <p:nvPr/>
        </p:nvSpPr>
        <p:spPr>
          <a:xfrm>
            <a:off x="482600" y="3099689"/>
            <a:ext cx="10846435" cy="3366947"/>
          </a:xfrm>
          <a:prstGeom prst="rect">
            <a:avLst/>
          </a:prstGeom>
          <a:solidFill>
            <a:schemeClr val="tx2">
              <a:lumMod val="10000"/>
              <a:lumOff val="90000"/>
            </a:schemeClr>
          </a:solidFill>
        </p:spPr>
        <p:txBody>
          <a:bodyPr wrap="square" rtlCol="0" anchor="t">
            <a:spAutoFit/>
          </a:bodyPr>
          <a:lstStyle/>
          <a:p>
            <a:pPr marL="285750" indent="-285750" algn="just" fontAlgn="auto">
              <a:lnSpc>
                <a:spcPct val="150000"/>
              </a:lnSpc>
              <a:buFont typeface="Wingdings" panose="05000000000000000000" charset="0"/>
              <a:buChar char="l"/>
            </a:pP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讨论</a:t>
            </a:r>
            <a:r>
              <a:rPr lang="en-US" altLang="zh-CN"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11.2</a:t>
            </a: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p>
          <a:p>
            <a:pPr indent="0" algn="just" fontAlgn="auto">
              <a:lnSpc>
                <a:spcPct val="150000"/>
              </a:lnSpc>
              <a:buFont typeface="Wingdings" panose="05000000000000000000" charset="0"/>
              <a:buNone/>
            </a:pPr>
            <a:r>
              <a:rPr lang="zh-CN" altLang="en-US" dirty="0"/>
              <a:t>还原论（</a:t>
            </a:r>
            <a:r>
              <a:rPr lang="en-US" altLang="zh-CN" dirty="0"/>
              <a:t>reductionism</a:t>
            </a:r>
            <a:r>
              <a:rPr lang="zh-CN" altLang="en-US" dirty="0"/>
              <a:t>）是一种哲学上的观点，认为复杂现象和系统可以通过将其分解成更基本、更简单的组成部分来理解和解释，其核心思想 是认为整体可以由其组成部分的性质和相互作用来解释。并且，还原论在科学研究中起到了重要的作用，它使得科学家们能够将复杂的现象和系统分解为更易于研究和理解的部分。在本章的第二节，约翰</a:t>
            </a:r>
            <a:r>
              <a:rPr lang="en-US" altLang="zh-CN" dirty="0"/>
              <a:t>·</a:t>
            </a:r>
            <a:r>
              <a:rPr lang="zh-CN" altLang="en-US" dirty="0"/>
              <a:t>霍兰德从还原论的视角定义了涌现的普适框架。然而，还原论也面临一些批评和限制。一些人认为，还原 论过于简化了复杂系统的本质，忽视了系统整体性质的独特性和涌现的特征。进而，也有人提出大模型中的涌现是通过进化得来的。因此，自行阅读还原论和进化论相关文献，思考大模型中的涌现究竟从还原论思维还是进化论思维进行思考</a:t>
            </a:r>
            <a:r>
              <a:rPr lang="zh-CN" altLang="en-US" dirty="0">
                <a:latin typeface="微软雅黑" panose="020B0503020204020204" pitchFamily="34" charset="-122"/>
                <a:ea typeface="微软雅黑" panose="020B0503020204020204" pitchFamily="34" charset="-122"/>
                <a:sym typeface="Wingdings 2" panose="05020102010507070707" charset="0"/>
              </a:rPr>
              <a:t>。</a:t>
            </a:r>
          </a:p>
        </p:txBody>
      </p:sp>
      <p:sp>
        <p:nvSpPr>
          <p:cNvPr id="7" name="标题 6">
            <a:extLst>
              <a:ext uri="{FF2B5EF4-FFF2-40B4-BE49-F238E27FC236}">
                <a16:creationId xmlns:a16="http://schemas.microsoft.com/office/drawing/2014/main" id="{219B7AC4-A9CF-4FB3-8931-0DD6FF4E917C}"/>
              </a:ext>
            </a:extLst>
          </p:cNvPr>
          <p:cNvSpPr>
            <a:spLocks noGrp="1"/>
          </p:cNvSpPr>
          <p:nvPr>
            <p:ph type="title"/>
          </p:nvPr>
        </p:nvSpPr>
        <p:spPr/>
        <p:txBody>
          <a:bodyPr/>
          <a:lstStyle/>
          <a:p>
            <a:r>
              <a:rPr lang="en-US" altLang="zh-CN" sz="4000" dirty="0">
                <a:solidFill>
                  <a:srgbClr val="0070C0"/>
                </a:solidFill>
                <a:latin typeface="微软雅黑" panose="020B0503020204020204" pitchFamily="34" charset="-122"/>
                <a:ea typeface="微软雅黑" panose="020B0503020204020204" pitchFamily="34" charset="-122"/>
              </a:rPr>
              <a:t>11.6</a:t>
            </a:r>
            <a:r>
              <a:rPr lang="zh-CN" altLang="en-US" sz="4000" dirty="0">
                <a:solidFill>
                  <a:srgbClr val="0070C0"/>
                </a:solidFill>
                <a:latin typeface="微软雅黑" panose="020B0503020204020204" pitchFamily="34" charset="-122"/>
                <a:ea typeface="微软雅黑" panose="020B0503020204020204" pitchFamily="34" charset="-122"/>
              </a:rPr>
              <a:t>讨论</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11.1 </a:t>
            </a:r>
            <a:r>
              <a:rPr kumimoji="1" lang="zh-CN" altLang="en-US" dirty="0"/>
              <a:t>概述</a:t>
            </a:r>
          </a:p>
        </p:txBody>
      </p:sp>
      <p:pic>
        <p:nvPicPr>
          <p:cNvPr id="5" name="图片 4">
            <a:extLst>
              <a:ext uri="{FF2B5EF4-FFF2-40B4-BE49-F238E27FC236}">
                <a16:creationId xmlns:a16="http://schemas.microsoft.com/office/drawing/2014/main" id="{72661E9B-A3C8-4E2D-9ED9-11942E76BE5D}"/>
              </a:ext>
            </a:extLst>
          </p:cNvPr>
          <p:cNvPicPr>
            <a:picLocks noChangeAspect="1"/>
          </p:cNvPicPr>
          <p:nvPr/>
        </p:nvPicPr>
        <p:blipFill rotWithShape="1">
          <a:blip r:embed="rId2"/>
          <a:srcRect l="10118" r="12318"/>
          <a:stretch/>
        </p:blipFill>
        <p:spPr>
          <a:xfrm>
            <a:off x="647157" y="2106946"/>
            <a:ext cx="3749767" cy="2719344"/>
          </a:xfrm>
          <a:prstGeom prst="rect">
            <a:avLst/>
          </a:prstGeom>
        </p:spPr>
      </p:pic>
      <p:pic>
        <p:nvPicPr>
          <p:cNvPr id="16" name="图片 15">
            <a:extLst>
              <a:ext uri="{FF2B5EF4-FFF2-40B4-BE49-F238E27FC236}">
                <a16:creationId xmlns:a16="http://schemas.microsoft.com/office/drawing/2014/main" id="{AD320DC8-2D84-4D87-8214-F9AC4A1DA3C7}"/>
              </a:ext>
            </a:extLst>
          </p:cNvPr>
          <p:cNvPicPr>
            <a:picLocks noChangeAspect="1"/>
          </p:cNvPicPr>
          <p:nvPr/>
        </p:nvPicPr>
        <p:blipFill rotWithShape="1">
          <a:blip r:embed="rId3"/>
          <a:srcRect l="8855" t="20069" r="6432" b="20412"/>
          <a:stretch/>
        </p:blipFill>
        <p:spPr>
          <a:xfrm>
            <a:off x="5971080" y="3638597"/>
            <a:ext cx="5680824" cy="2245155"/>
          </a:xfrm>
          <a:prstGeom prst="rect">
            <a:avLst/>
          </a:prstGeom>
        </p:spPr>
      </p:pic>
      <p:sp>
        <p:nvSpPr>
          <p:cNvPr id="17" name="文本框 16">
            <a:extLst>
              <a:ext uri="{FF2B5EF4-FFF2-40B4-BE49-F238E27FC236}">
                <a16:creationId xmlns:a16="http://schemas.microsoft.com/office/drawing/2014/main" id="{44600A39-A06F-473C-AD82-B520103CE84F}"/>
              </a:ext>
            </a:extLst>
          </p:cNvPr>
          <p:cNvSpPr txBox="1"/>
          <p:nvPr/>
        </p:nvSpPr>
        <p:spPr>
          <a:xfrm>
            <a:off x="5509051" y="5919034"/>
            <a:ext cx="6682949" cy="480709"/>
          </a:xfrm>
          <a:prstGeom prst="rect">
            <a:avLst/>
          </a:prstGeom>
          <a:noFill/>
        </p:spPr>
        <p:txBody>
          <a:bodyPr wrap="square">
            <a:spAutoFit/>
          </a:bodyPr>
          <a:lstStyle/>
          <a:p>
            <a:pPr>
              <a:lnSpc>
                <a:spcPct val="114000"/>
              </a:lnSpc>
            </a:pPr>
            <a:r>
              <a:rPr lang="en-US" altLang="zh-CN" sz="2400" dirty="0"/>
              <a:t>LLM </a:t>
            </a:r>
            <a:r>
              <a:rPr lang="zh-CN" altLang="en-US" sz="2400" dirty="0"/>
              <a:t>参数量到足够大，复杂智能就会迅速出现</a:t>
            </a:r>
            <a:endParaRPr lang="zh-CN" altLang="en-US" sz="2200" dirty="0"/>
          </a:p>
        </p:txBody>
      </p:sp>
      <p:sp>
        <p:nvSpPr>
          <p:cNvPr id="18" name="箭头: 右 5">
            <a:extLst>
              <a:ext uri="{FF2B5EF4-FFF2-40B4-BE49-F238E27FC236}">
                <a16:creationId xmlns:a16="http://schemas.microsoft.com/office/drawing/2014/main" id="{F9E71839-D490-4B78-BB8F-0529B437FB0F}"/>
              </a:ext>
            </a:extLst>
          </p:cNvPr>
          <p:cNvSpPr/>
          <p:nvPr/>
        </p:nvSpPr>
        <p:spPr>
          <a:xfrm rot="5400000">
            <a:off x="8692016" y="3145410"/>
            <a:ext cx="665662" cy="400351"/>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0" name="文本框 19">
            <a:extLst>
              <a:ext uri="{FF2B5EF4-FFF2-40B4-BE49-F238E27FC236}">
                <a16:creationId xmlns:a16="http://schemas.microsoft.com/office/drawing/2014/main" id="{9E600636-7346-4B54-954B-54FA616548F9}"/>
              </a:ext>
            </a:extLst>
          </p:cNvPr>
          <p:cNvSpPr txBox="1"/>
          <p:nvPr/>
        </p:nvSpPr>
        <p:spPr>
          <a:xfrm>
            <a:off x="3985055" y="876951"/>
            <a:ext cx="3634113" cy="461665"/>
          </a:xfrm>
          <a:prstGeom prst="rect">
            <a:avLst/>
          </a:prstGeom>
          <a:noFill/>
        </p:spPr>
        <p:txBody>
          <a:bodyPr wrap="square">
            <a:spAutoFit/>
          </a:bodyPr>
          <a:lstStyle/>
          <a:p>
            <a:r>
              <a:rPr lang="zh-CN" altLang="en-US" sz="2400" b="1" dirty="0"/>
              <a:t>人工智能领域的涌现现象</a:t>
            </a:r>
          </a:p>
        </p:txBody>
      </p:sp>
      <p:pic>
        <p:nvPicPr>
          <p:cNvPr id="22" name="图片 21">
            <a:extLst>
              <a:ext uri="{FF2B5EF4-FFF2-40B4-BE49-F238E27FC236}">
                <a16:creationId xmlns:a16="http://schemas.microsoft.com/office/drawing/2014/main" id="{7CEF8CE3-D034-4790-9896-371AE873D0FE}"/>
              </a:ext>
            </a:extLst>
          </p:cNvPr>
          <p:cNvPicPr>
            <a:picLocks noChangeAspect="1"/>
          </p:cNvPicPr>
          <p:nvPr/>
        </p:nvPicPr>
        <p:blipFill>
          <a:blip r:embed="rId4"/>
          <a:stretch>
            <a:fillRect/>
          </a:stretch>
        </p:blipFill>
        <p:spPr>
          <a:xfrm>
            <a:off x="7795078" y="1338616"/>
            <a:ext cx="2312665" cy="1674138"/>
          </a:xfrm>
          <a:prstGeom prst="rect">
            <a:avLst/>
          </a:prstGeom>
        </p:spPr>
      </p:pic>
      <p:sp>
        <p:nvSpPr>
          <p:cNvPr id="23" name="文本框 22">
            <a:extLst>
              <a:ext uri="{FF2B5EF4-FFF2-40B4-BE49-F238E27FC236}">
                <a16:creationId xmlns:a16="http://schemas.microsoft.com/office/drawing/2014/main" id="{789DB31A-8500-4593-A632-C8DBF14AC02E}"/>
              </a:ext>
            </a:extLst>
          </p:cNvPr>
          <p:cNvSpPr txBox="1"/>
          <p:nvPr/>
        </p:nvSpPr>
        <p:spPr>
          <a:xfrm>
            <a:off x="647157" y="4944086"/>
            <a:ext cx="4351258" cy="480709"/>
          </a:xfrm>
          <a:prstGeom prst="rect">
            <a:avLst/>
          </a:prstGeom>
          <a:noFill/>
        </p:spPr>
        <p:txBody>
          <a:bodyPr wrap="square">
            <a:spAutoFit/>
          </a:bodyPr>
          <a:lstStyle/>
          <a:p>
            <a:pPr>
              <a:lnSpc>
                <a:spcPct val="114000"/>
              </a:lnSpc>
            </a:pPr>
            <a:r>
              <a:rPr lang="zh-CN" altLang="en-US" sz="2400" dirty="0"/>
              <a:t>年龄增长，绘画技能突然出现</a:t>
            </a:r>
            <a:endParaRPr lang="zh-CN" altLang="en-US" sz="2200" dirty="0"/>
          </a:p>
        </p:txBody>
      </p:sp>
      <p:grpSp>
        <p:nvGrpSpPr>
          <p:cNvPr id="24" name="组合 23">
            <a:extLst>
              <a:ext uri="{FF2B5EF4-FFF2-40B4-BE49-F238E27FC236}">
                <a16:creationId xmlns:a16="http://schemas.microsoft.com/office/drawing/2014/main" id="{3D6446F5-976F-4EF2-B8E0-2AEB92C516FF}"/>
              </a:ext>
            </a:extLst>
          </p:cNvPr>
          <p:cNvGrpSpPr/>
          <p:nvPr/>
        </p:nvGrpSpPr>
        <p:grpSpPr>
          <a:xfrm>
            <a:off x="0" y="6596390"/>
            <a:ext cx="9688882" cy="261610"/>
            <a:chOff x="-28799" y="6331118"/>
            <a:chExt cx="9688882" cy="261610"/>
          </a:xfrm>
        </p:grpSpPr>
        <p:sp>
          <p:nvSpPr>
            <p:cNvPr id="25" name="文本框 24">
              <a:extLst>
                <a:ext uri="{FF2B5EF4-FFF2-40B4-BE49-F238E27FC236}">
                  <a16:creationId xmlns:a16="http://schemas.microsoft.com/office/drawing/2014/main" id="{A4453DDA-44AA-41AD-9C44-25682145D0C7}"/>
                </a:ext>
              </a:extLst>
            </p:cNvPr>
            <p:cNvSpPr txBox="1"/>
            <p:nvPr/>
          </p:nvSpPr>
          <p:spPr>
            <a:xfrm>
              <a:off x="-28799" y="6331118"/>
              <a:ext cx="9688882" cy="261610"/>
            </a:xfrm>
            <a:prstGeom prst="rect">
              <a:avLst/>
            </a:prstGeom>
            <a:noFill/>
          </p:spPr>
          <p:txBody>
            <a:bodyPr wrap="square">
              <a:spAutoFit/>
            </a:bodyPr>
            <a:lstStyle/>
            <a:p>
              <a:r>
                <a:rPr lang="zh-CN" altLang="en-US" sz="1100" dirty="0"/>
                <a:t>图片来源：</a:t>
              </a:r>
              <a:r>
                <a:rPr lang="en-US" altLang="zh-CN" sz="1100" dirty="0"/>
                <a:t>https://www.youtube.com/watch?v=bQuVLKn10do&amp;t=135s</a:t>
              </a:r>
            </a:p>
          </p:txBody>
        </p:sp>
        <p:cxnSp>
          <p:nvCxnSpPr>
            <p:cNvPr id="26" name="直接连接符 25">
              <a:extLst>
                <a:ext uri="{FF2B5EF4-FFF2-40B4-BE49-F238E27FC236}">
                  <a16:creationId xmlns:a16="http://schemas.microsoft.com/office/drawing/2014/main" id="{D773632B-472E-4FA0-BE74-BCEC789B691C}"/>
                </a:ext>
              </a:extLst>
            </p:cNvPr>
            <p:cNvCxnSpPr/>
            <p:nvPr/>
          </p:nvCxnSpPr>
          <p:spPr>
            <a:xfrm>
              <a:off x="0" y="6348297"/>
              <a:ext cx="2446322"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434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11.1 </a:t>
            </a:r>
            <a:r>
              <a:rPr kumimoji="1" lang="zh-CN" altLang="en-US" dirty="0"/>
              <a:t>概述</a:t>
            </a:r>
          </a:p>
        </p:txBody>
      </p:sp>
      <p:sp>
        <p:nvSpPr>
          <p:cNvPr id="20" name="文本框 19">
            <a:extLst>
              <a:ext uri="{FF2B5EF4-FFF2-40B4-BE49-F238E27FC236}">
                <a16:creationId xmlns:a16="http://schemas.microsoft.com/office/drawing/2014/main" id="{9E600636-7346-4B54-954B-54FA616548F9}"/>
              </a:ext>
            </a:extLst>
          </p:cNvPr>
          <p:cNvSpPr txBox="1"/>
          <p:nvPr/>
        </p:nvSpPr>
        <p:spPr>
          <a:xfrm>
            <a:off x="1667741" y="1904335"/>
            <a:ext cx="2396955" cy="461665"/>
          </a:xfrm>
          <a:prstGeom prst="rect">
            <a:avLst/>
          </a:prstGeom>
          <a:noFill/>
        </p:spPr>
        <p:txBody>
          <a:bodyPr wrap="square">
            <a:spAutoFit/>
          </a:bodyPr>
          <a:lstStyle/>
          <a:p>
            <a:r>
              <a:rPr lang="zh-CN" altLang="en-US" sz="2400" b="1" dirty="0"/>
              <a:t>知识表示能力</a:t>
            </a:r>
            <a:endParaRPr lang="en-US" altLang="zh-CN" sz="2400" b="1" dirty="0"/>
          </a:p>
        </p:txBody>
      </p:sp>
      <p:grpSp>
        <p:nvGrpSpPr>
          <p:cNvPr id="24" name="组合 23">
            <a:extLst>
              <a:ext uri="{FF2B5EF4-FFF2-40B4-BE49-F238E27FC236}">
                <a16:creationId xmlns:a16="http://schemas.microsoft.com/office/drawing/2014/main" id="{3D6446F5-976F-4EF2-B8E0-2AEB92C516FF}"/>
              </a:ext>
            </a:extLst>
          </p:cNvPr>
          <p:cNvGrpSpPr/>
          <p:nvPr/>
        </p:nvGrpSpPr>
        <p:grpSpPr>
          <a:xfrm>
            <a:off x="0" y="6596390"/>
            <a:ext cx="9688882" cy="261610"/>
            <a:chOff x="-28799" y="6331118"/>
            <a:chExt cx="9688882" cy="261610"/>
          </a:xfrm>
        </p:grpSpPr>
        <p:sp>
          <p:nvSpPr>
            <p:cNvPr id="25" name="文本框 24">
              <a:extLst>
                <a:ext uri="{FF2B5EF4-FFF2-40B4-BE49-F238E27FC236}">
                  <a16:creationId xmlns:a16="http://schemas.microsoft.com/office/drawing/2014/main" id="{A4453DDA-44AA-41AD-9C44-25682145D0C7}"/>
                </a:ext>
              </a:extLst>
            </p:cNvPr>
            <p:cNvSpPr txBox="1"/>
            <p:nvPr/>
          </p:nvSpPr>
          <p:spPr>
            <a:xfrm>
              <a:off x="-28799" y="6331118"/>
              <a:ext cx="9688882" cy="261610"/>
            </a:xfrm>
            <a:prstGeom prst="rect">
              <a:avLst/>
            </a:prstGeom>
            <a:noFill/>
          </p:spPr>
          <p:txBody>
            <a:bodyPr wrap="square">
              <a:spAutoFit/>
            </a:bodyPr>
            <a:lstStyle/>
            <a:p>
              <a:r>
                <a:rPr lang="zh-CN" altLang="en-US" sz="1100" dirty="0"/>
                <a:t>图片来源：</a:t>
              </a:r>
              <a:r>
                <a:rPr lang="en-US" altLang="zh-CN" sz="1100" dirty="0"/>
                <a:t>Stable Diffusion</a:t>
              </a:r>
              <a:r>
                <a:rPr lang="zh-CN" altLang="en-US" sz="1100" dirty="0"/>
                <a:t>生成</a:t>
              </a:r>
              <a:endParaRPr lang="en-US" altLang="zh-CN" sz="1100" dirty="0"/>
            </a:p>
          </p:txBody>
        </p:sp>
        <p:cxnSp>
          <p:nvCxnSpPr>
            <p:cNvPr id="26" name="直接连接符 25">
              <a:extLst>
                <a:ext uri="{FF2B5EF4-FFF2-40B4-BE49-F238E27FC236}">
                  <a16:creationId xmlns:a16="http://schemas.microsoft.com/office/drawing/2014/main" id="{D773632B-472E-4FA0-BE74-BCEC789B691C}"/>
                </a:ext>
              </a:extLst>
            </p:cNvPr>
            <p:cNvCxnSpPr/>
            <p:nvPr/>
          </p:nvCxnSpPr>
          <p:spPr>
            <a:xfrm>
              <a:off x="0" y="6348297"/>
              <a:ext cx="2446322" cy="0"/>
            </a:xfrm>
            <a:prstGeom prst="line">
              <a:avLst/>
            </a:prstGeom>
          </p:spPr>
          <p:style>
            <a:lnRef idx="1">
              <a:schemeClr val="dk1"/>
            </a:lnRef>
            <a:fillRef idx="0">
              <a:schemeClr val="dk1"/>
            </a:fillRef>
            <a:effectRef idx="0">
              <a:schemeClr val="dk1"/>
            </a:effectRef>
            <a:fontRef idx="minor">
              <a:schemeClr val="tx1"/>
            </a:fontRef>
          </p:style>
        </p:cxnSp>
      </p:grpSp>
      <p:sp>
        <p:nvSpPr>
          <p:cNvPr id="15" name="文本框 14">
            <a:extLst>
              <a:ext uri="{FF2B5EF4-FFF2-40B4-BE49-F238E27FC236}">
                <a16:creationId xmlns:a16="http://schemas.microsoft.com/office/drawing/2014/main" id="{0838A793-96BE-40A0-AC45-55DEB2072DD0}"/>
              </a:ext>
            </a:extLst>
          </p:cNvPr>
          <p:cNvSpPr txBox="1"/>
          <p:nvPr/>
        </p:nvSpPr>
        <p:spPr>
          <a:xfrm>
            <a:off x="9096217" y="1938650"/>
            <a:ext cx="2169399" cy="461665"/>
          </a:xfrm>
          <a:prstGeom prst="rect">
            <a:avLst/>
          </a:prstGeom>
          <a:noFill/>
        </p:spPr>
        <p:txBody>
          <a:bodyPr wrap="square">
            <a:spAutoFit/>
          </a:bodyPr>
          <a:lstStyle/>
          <a:p>
            <a:r>
              <a:rPr lang="zh-CN" altLang="en-US" sz="2400" b="1" dirty="0"/>
              <a:t>创造性能力 </a:t>
            </a:r>
            <a:endParaRPr lang="en-US" altLang="zh-CN" sz="2400" b="1" dirty="0"/>
          </a:p>
        </p:txBody>
      </p:sp>
      <p:sp>
        <p:nvSpPr>
          <p:cNvPr id="19" name="文本框 18">
            <a:extLst>
              <a:ext uri="{FF2B5EF4-FFF2-40B4-BE49-F238E27FC236}">
                <a16:creationId xmlns:a16="http://schemas.microsoft.com/office/drawing/2014/main" id="{9FD3F453-D26D-4B57-BAAB-51D13628602F}"/>
              </a:ext>
            </a:extLst>
          </p:cNvPr>
          <p:cNvSpPr txBox="1"/>
          <p:nvPr/>
        </p:nvSpPr>
        <p:spPr>
          <a:xfrm>
            <a:off x="1998628" y="4332371"/>
            <a:ext cx="1456257" cy="461665"/>
          </a:xfrm>
          <a:prstGeom prst="rect">
            <a:avLst/>
          </a:prstGeom>
          <a:noFill/>
        </p:spPr>
        <p:txBody>
          <a:bodyPr wrap="square">
            <a:spAutoFit/>
          </a:bodyPr>
          <a:lstStyle/>
          <a:p>
            <a:r>
              <a:rPr lang="zh-CN" altLang="en-US" sz="2400" b="1" dirty="0"/>
              <a:t>解释能力</a:t>
            </a:r>
            <a:endParaRPr lang="en-US" altLang="zh-CN" sz="2400" b="1" dirty="0"/>
          </a:p>
        </p:txBody>
      </p:sp>
      <p:sp>
        <p:nvSpPr>
          <p:cNvPr id="21" name="文本框 14">
            <a:extLst>
              <a:ext uri="{FF2B5EF4-FFF2-40B4-BE49-F238E27FC236}">
                <a16:creationId xmlns:a16="http://schemas.microsoft.com/office/drawing/2014/main" id="{0838A793-96BE-40A0-AC45-55DEB2072DD0}"/>
              </a:ext>
            </a:extLst>
          </p:cNvPr>
          <p:cNvSpPr txBox="1"/>
          <p:nvPr/>
        </p:nvSpPr>
        <p:spPr>
          <a:xfrm>
            <a:off x="9250471" y="4367275"/>
            <a:ext cx="2382815"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t>跨模态学习能力</a:t>
            </a:r>
          </a:p>
        </p:txBody>
      </p:sp>
      <p:grpSp>
        <p:nvGrpSpPr>
          <p:cNvPr id="37" name="组合 36">
            <a:extLst>
              <a:ext uri="{FF2B5EF4-FFF2-40B4-BE49-F238E27FC236}">
                <a16:creationId xmlns:a16="http://schemas.microsoft.com/office/drawing/2014/main" id="{9EB4D461-263D-4117-B4E9-397395386398}"/>
              </a:ext>
            </a:extLst>
          </p:cNvPr>
          <p:cNvGrpSpPr/>
          <p:nvPr/>
        </p:nvGrpSpPr>
        <p:grpSpPr>
          <a:xfrm>
            <a:off x="3702740" y="1147878"/>
            <a:ext cx="5210215" cy="4742031"/>
            <a:chOff x="3667014" y="1286204"/>
            <a:chExt cx="5210215" cy="4742031"/>
          </a:xfrm>
        </p:grpSpPr>
        <p:pic>
          <p:nvPicPr>
            <p:cNvPr id="9" name="图片 8">
              <a:extLst>
                <a:ext uri="{FF2B5EF4-FFF2-40B4-BE49-F238E27FC236}">
                  <a16:creationId xmlns:a16="http://schemas.microsoft.com/office/drawing/2014/main" id="{AB00925B-5CA5-4361-9292-6A0058938DEE}"/>
                </a:ext>
              </a:extLst>
            </p:cNvPr>
            <p:cNvPicPr>
              <a:picLocks noChangeAspect="1"/>
            </p:cNvPicPr>
            <p:nvPr/>
          </p:nvPicPr>
          <p:blipFill>
            <a:blip r:embed="rId2"/>
            <a:stretch>
              <a:fillRect/>
            </a:stretch>
          </p:blipFill>
          <p:spPr>
            <a:xfrm>
              <a:off x="3667014" y="1418641"/>
              <a:ext cx="2578233" cy="2152761"/>
            </a:xfrm>
            <a:prstGeom prst="rect">
              <a:avLst/>
            </a:prstGeom>
          </p:spPr>
        </p:pic>
        <p:pic>
          <p:nvPicPr>
            <p:cNvPr id="11" name="图片 10">
              <a:extLst>
                <a:ext uri="{FF2B5EF4-FFF2-40B4-BE49-F238E27FC236}">
                  <a16:creationId xmlns:a16="http://schemas.microsoft.com/office/drawing/2014/main" id="{5DEC6CC3-CFB4-43FB-8E84-8CC28341BEB4}"/>
                </a:ext>
              </a:extLst>
            </p:cNvPr>
            <p:cNvPicPr>
              <a:picLocks noChangeAspect="1"/>
            </p:cNvPicPr>
            <p:nvPr/>
          </p:nvPicPr>
          <p:blipFill>
            <a:blip r:embed="rId3"/>
            <a:stretch>
              <a:fillRect/>
            </a:stretch>
          </p:blipFill>
          <p:spPr>
            <a:xfrm>
              <a:off x="6533959" y="1286204"/>
              <a:ext cx="2343270" cy="2209914"/>
            </a:xfrm>
            <a:prstGeom prst="rect">
              <a:avLst/>
            </a:prstGeom>
          </p:spPr>
        </p:pic>
        <p:pic>
          <p:nvPicPr>
            <p:cNvPr id="13" name="图片 12">
              <a:extLst>
                <a:ext uri="{FF2B5EF4-FFF2-40B4-BE49-F238E27FC236}">
                  <a16:creationId xmlns:a16="http://schemas.microsoft.com/office/drawing/2014/main" id="{4DA91056-E284-4758-ACD3-9B52A9CF1203}"/>
                </a:ext>
              </a:extLst>
            </p:cNvPr>
            <p:cNvPicPr>
              <a:picLocks noChangeAspect="1"/>
            </p:cNvPicPr>
            <p:nvPr/>
          </p:nvPicPr>
          <p:blipFill>
            <a:blip r:embed="rId4"/>
            <a:stretch>
              <a:fillRect/>
            </a:stretch>
          </p:blipFill>
          <p:spPr>
            <a:xfrm>
              <a:off x="3824198" y="3710366"/>
              <a:ext cx="2324219" cy="2317869"/>
            </a:xfrm>
            <a:prstGeom prst="rect">
              <a:avLst/>
            </a:prstGeom>
          </p:spPr>
        </p:pic>
        <p:grpSp>
          <p:nvGrpSpPr>
            <p:cNvPr id="30" name="组合 29">
              <a:extLst>
                <a:ext uri="{FF2B5EF4-FFF2-40B4-BE49-F238E27FC236}">
                  <a16:creationId xmlns:a16="http://schemas.microsoft.com/office/drawing/2014/main" id="{37AE328D-63E0-413A-B62E-BA02255F04F7}"/>
                </a:ext>
              </a:extLst>
            </p:cNvPr>
            <p:cNvGrpSpPr/>
            <p:nvPr/>
          </p:nvGrpSpPr>
          <p:grpSpPr>
            <a:xfrm>
              <a:off x="6473489" y="3664353"/>
              <a:ext cx="2403740" cy="2355971"/>
              <a:chOff x="6473489" y="3866871"/>
              <a:chExt cx="2403740" cy="2355971"/>
            </a:xfrm>
          </p:grpSpPr>
          <p:pic>
            <p:nvPicPr>
              <p:cNvPr id="27" name="图片 26">
                <a:extLst>
                  <a:ext uri="{FF2B5EF4-FFF2-40B4-BE49-F238E27FC236}">
                    <a16:creationId xmlns:a16="http://schemas.microsoft.com/office/drawing/2014/main" id="{26F7F249-058C-4D5B-BB55-7DD0165F312C}"/>
                  </a:ext>
                </a:extLst>
              </p:cNvPr>
              <p:cNvPicPr>
                <a:picLocks noChangeAspect="1"/>
              </p:cNvPicPr>
              <p:nvPr/>
            </p:nvPicPr>
            <p:blipFill>
              <a:blip r:embed="rId5"/>
              <a:stretch>
                <a:fillRect/>
              </a:stretch>
            </p:blipFill>
            <p:spPr>
              <a:xfrm>
                <a:off x="6473489" y="3866871"/>
                <a:ext cx="2336920" cy="2355971"/>
              </a:xfrm>
              <a:prstGeom prst="rect">
                <a:avLst/>
              </a:prstGeom>
            </p:spPr>
          </p:pic>
          <p:pic>
            <p:nvPicPr>
              <p:cNvPr id="29" name="图片 28">
                <a:extLst>
                  <a:ext uri="{FF2B5EF4-FFF2-40B4-BE49-F238E27FC236}">
                    <a16:creationId xmlns:a16="http://schemas.microsoft.com/office/drawing/2014/main" id="{A136BB13-5C6A-4934-AF7C-DD5E1AC0E872}"/>
                  </a:ext>
                </a:extLst>
              </p:cNvPr>
              <p:cNvPicPr>
                <a:picLocks noChangeAspect="1"/>
              </p:cNvPicPr>
              <p:nvPr/>
            </p:nvPicPr>
            <p:blipFill>
              <a:blip r:embed="rId6"/>
              <a:stretch>
                <a:fillRect/>
              </a:stretch>
            </p:blipFill>
            <p:spPr>
              <a:xfrm>
                <a:off x="6546659" y="4076379"/>
                <a:ext cx="2330570" cy="1759040"/>
              </a:xfrm>
              <a:prstGeom prst="rect">
                <a:avLst/>
              </a:prstGeom>
            </p:spPr>
          </p:pic>
        </p:grpSp>
        <p:cxnSp>
          <p:nvCxnSpPr>
            <p:cNvPr id="32" name="直接连接符 31">
              <a:extLst>
                <a:ext uri="{FF2B5EF4-FFF2-40B4-BE49-F238E27FC236}">
                  <a16:creationId xmlns:a16="http://schemas.microsoft.com/office/drawing/2014/main" id="{5304972C-2908-49AD-9466-8964572973A0}"/>
                </a:ext>
              </a:extLst>
            </p:cNvPr>
            <p:cNvCxnSpPr>
              <a:cxnSpLocks/>
            </p:cNvCxnSpPr>
            <p:nvPr/>
          </p:nvCxnSpPr>
          <p:spPr>
            <a:xfrm>
              <a:off x="3801649" y="3617877"/>
              <a:ext cx="500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E5BD9271-5CD9-4E07-B194-123AF47BF607}"/>
                </a:ext>
              </a:extLst>
            </p:cNvPr>
            <p:cNvCxnSpPr>
              <a:cxnSpLocks/>
            </p:cNvCxnSpPr>
            <p:nvPr/>
          </p:nvCxnSpPr>
          <p:spPr>
            <a:xfrm flipV="1">
              <a:off x="6350696" y="1390389"/>
              <a:ext cx="0" cy="4578263"/>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文本框 39">
            <a:extLst>
              <a:ext uri="{FF2B5EF4-FFF2-40B4-BE49-F238E27FC236}">
                <a16:creationId xmlns:a16="http://schemas.microsoft.com/office/drawing/2014/main" id="{2C63C7A5-CDE1-4A3C-95AA-B18CC3F14433}"/>
              </a:ext>
            </a:extLst>
          </p:cNvPr>
          <p:cNvSpPr txBox="1"/>
          <p:nvPr/>
        </p:nvSpPr>
        <p:spPr>
          <a:xfrm>
            <a:off x="386272" y="2401553"/>
            <a:ext cx="3373444" cy="923330"/>
          </a:xfrm>
          <a:prstGeom prst="rect">
            <a:avLst/>
          </a:prstGeom>
          <a:noFill/>
        </p:spPr>
        <p:txBody>
          <a:bodyPr wrap="square">
            <a:spAutoFit/>
          </a:bodyPr>
          <a:lstStyle/>
          <a:p>
            <a:r>
              <a:rPr lang="zh-CN" altLang="en-US" dirty="0"/>
              <a:t>从海量数据 中提取出潜在的特征和模式，产生出更高层次、更复杂的认知能力。</a:t>
            </a:r>
          </a:p>
        </p:txBody>
      </p:sp>
      <p:sp>
        <p:nvSpPr>
          <p:cNvPr id="41" name="文本框 40">
            <a:extLst>
              <a:ext uri="{FF2B5EF4-FFF2-40B4-BE49-F238E27FC236}">
                <a16:creationId xmlns:a16="http://schemas.microsoft.com/office/drawing/2014/main" id="{E525C6A5-78C1-4CB4-A4C7-CD2625BD6C04}"/>
              </a:ext>
            </a:extLst>
          </p:cNvPr>
          <p:cNvSpPr txBox="1"/>
          <p:nvPr/>
        </p:nvSpPr>
        <p:spPr>
          <a:xfrm>
            <a:off x="8986125" y="2515184"/>
            <a:ext cx="3107247" cy="646331"/>
          </a:xfrm>
          <a:prstGeom prst="rect">
            <a:avLst/>
          </a:prstGeom>
          <a:noFill/>
        </p:spPr>
        <p:txBody>
          <a:bodyPr wrap="square">
            <a:spAutoFit/>
          </a:bodyPr>
          <a:lstStyle/>
          <a:p>
            <a:r>
              <a:rPr lang="zh-CN" altLang="en-US" dirty="0"/>
              <a:t>使模型能够生成新颖且连贯的文本和图像等内容。</a:t>
            </a:r>
          </a:p>
        </p:txBody>
      </p:sp>
      <p:sp>
        <p:nvSpPr>
          <p:cNvPr id="42" name="文本框 41">
            <a:extLst>
              <a:ext uri="{FF2B5EF4-FFF2-40B4-BE49-F238E27FC236}">
                <a16:creationId xmlns:a16="http://schemas.microsoft.com/office/drawing/2014/main" id="{A9F36C60-16A2-416B-9F96-D785A9EA5853}"/>
              </a:ext>
            </a:extLst>
          </p:cNvPr>
          <p:cNvSpPr txBox="1"/>
          <p:nvPr/>
        </p:nvSpPr>
        <p:spPr>
          <a:xfrm>
            <a:off x="624462" y="4838833"/>
            <a:ext cx="3107247" cy="1200329"/>
          </a:xfrm>
          <a:prstGeom prst="rect">
            <a:avLst/>
          </a:prstGeom>
          <a:noFill/>
        </p:spPr>
        <p:txBody>
          <a:bodyPr wrap="square">
            <a:spAutoFit/>
          </a:bodyPr>
          <a:lstStyle/>
          <a:p>
            <a:r>
              <a:rPr lang="zh-CN" altLang="en-US" dirty="0"/>
              <a:t>帮助模型根据输入进行处理和决策，阐述其决策过程、输出结果或所生成内容的依据和逻辑。</a:t>
            </a:r>
          </a:p>
        </p:txBody>
      </p:sp>
      <p:sp>
        <p:nvSpPr>
          <p:cNvPr id="44" name="文本框 43">
            <a:extLst>
              <a:ext uri="{FF2B5EF4-FFF2-40B4-BE49-F238E27FC236}">
                <a16:creationId xmlns:a16="http://schemas.microsoft.com/office/drawing/2014/main" id="{90213DE1-9D67-4E88-8C54-4806BDA64074}"/>
              </a:ext>
            </a:extLst>
          </p:cNvPr>
          <p:cNvSpPr txBox="1"/>
          <p:nvPr/>
        </p:nvSpPr>
        <p:spPr>
          <a:xfrm>
            <a:off x="9041170" y="4824965"/>
            <a:ext cx="2997155" cy="1477328"/>
          </a:xfrm>
          <a:prstGeom prst="rect">
            <a:avLst/>
          </a:prstGeom>
          <a:noFill/>
        </p:spPr>
        <p:txBody>
          <a:bodyPr wrap="square">
            <a:spAutoFit/>
          </a:bodyPr>
          <a:lstStyle/>
          <a:p>
            <a:r>
              <a:rPr lang="zh-CN" altLang="en-US" dirty="0"/>
              <a:t>使模型能够在不同类型的数据之间进行学习和转换，处理多种输入形式，并生成对应的输出，实现跨模态信息的理解和生成。</a:t>
            </a:r>
          </a:p>
        </p:txBody>
      </p:sp>
    </p:spTree>
    <p:extLst>
      <p:ext uri="{BB962C8B-B14F-4D97-AF65-F5344CB8AC3E}">
        <p14:creationId xmlns:p14="http://schemas.microsoft.com/office/powerpoint/2010/main" val="238263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121849" y="1450593"/>
            <a:ext cx="10112188" cy="3578737"/>
          </a:xfrm>
          <a:prstGeom prst="rect">
            <a:avLst/>
          </a:prstGeom>
        </p:spPr>
        <p:txBody>
          <a:bodyPr vert="horz" wrap="square" lIns="0" tIns="15240" rIns="0" bIns="0" rtlCol="0" anchor="t" anchorCtr="0">
            <a:noAutofit/>
          </a:bodyPr>
          <a:lstStyle/>
          <a:p>
            <a:pPr>
              <a:lnSpc>
                <a:spcPts val="4720"/>
              </a:lnSpc>
              <a:tabLst>
                <a:tab pos="425958" algn="l"/>
                <a:tab pos="426720" algn="l"/>
              </a:tabLst>
            </a:pPr>
            <a:r>
              <a:rPr lang="en-US" altLang="zh-CN" sz="3200" b="1" dirty="0">
                <a:solidFill>
                  <a:srgbClr val="0070C0"/>
                </a:solidFill>
                <a:latin typeface="微软雅黑" panose="020B0503020204020204" pitchFamily="34" charset="-122"/>
                <a:ea typeface="微软雅黑" panose="020B0503020204020204" pitchFamily="34" charset="-122"/>
              </a:rPr>
              <a:t>11.1 </a:t>
            </a:r>
            <a:r>
              <a:rPr lang="zh-CN" altLang="en-US" sz="3200" b="1" dirty="0">
                <a:solidFill>
                  <a:srgbClr val="0070C0"/>
                </a:solidFill>
                <a:latin typeface="微软雅黑" panose="020B0503020204020204" pitchFamily="34" charset="-122"/>
                <a:ea typeface="微软雅黑" panose="020B0503020204020204" pitchFamily="34" charset="-122"/>
              </a:rPr>
              <a:t>概述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t>11.2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涌现现象</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11.2.1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涌现的概念定义和特征</a:t>
            </a:r>
            <a:br>
              <a:rPr lang="en-US" altLang="zh-CN" sz="3200" dirty="0">
                <a:solidFill>
                  <a:schemeClr val="accent4">
                    <a:lumMod val="50000"/>
                  </a:schemeClr>
                </a:solidFill>
                <a:latin typeface="微软雅黑" panose="020B0503020204020204" pitchFamily="34" charset="-122"/>
                <a:ea typeface="微软雅黑" panose="020B0503020204020204" pitchFamily="34" charset="-122"/>
              </a:rPr>
            </a:b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11.2.2 </a:t>
            </a:r>
            <a:r>
              <a:rPr lang="zh-CN" altLang="en-US" sz="3200" dirty="0">
                <a:solidFill>
                  <a:schemeClr val="accent4">
                    <a:lumMod val="50000"/>
                  </a:schemeClr>
                </a:solidFill>
                <a:latin typeface="微软雅黑" panose="020B0503020204020204" pitchFamily="34" charset="-122"/>
                <a:ea typeface="微软雅黑" panose="020B0503020204020204" pitchFamily="34" charset="-122"/>
              </a:rPr>
              <a:t>涌现的普适模型</a:t>
            </a:r>
            <a:b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11.3 </a:t>
            </a:r>
            <a:r>
              <a:rPr lang="zh-CN" altLang="en-US" sz="3200" dirty="0">
                <a:solidFill>
                  <a:srgbClr val="0070C0"/>
                </a:solidFill>
                <a:latin typeface="微软雅黑" panose="020B0503020204020204" pitchFamily="34" charset="-122"/>
                <a:ea typeface="微软雅黑" panose="020B0503020204020204" pitchFamily="34" charset="-122"/>
              </a:rPr>
              <a:t>大语言模型中的涌现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11.4</a:t>
            </a:r>
            <a:r>
              <a:rPr lang="zh-CN" altLang="en-US" sz="3200" dirty="0">
                <a:solidFill>
                  <a:srgbClr val="0070C0"/>
                </a:solidFill>
                <a:latin typeface="微软雅黑" panose="020B0503020204020204" pitchFamily="34" charset="-122"/>
                <a:ea typeface="微软雅黑" panose="020B0503020204020204" pitchFamily="34" charset="-122"/>
              </a:rPr>
              <a:t> 缩放法则</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11.5 </a:t>
            </a:r>
            <a:r>
              <a:rPr lang="zh-CN" altLang="en-US" sz="3200" dirty="0">
                <a:solidFill>
                  <a:srgbClr val="0070C0"/>
                </a:solidFill>
                <a:latin typeface="微软雅黑" panose="020B0503020204020204" pitchFamily="34" charset="-122"/>
                <a:ea typeface="微软雅黑" panose="020B0503020204020204" pitchFamily="34" charset="-122"/>
              </a:rPr>
              <a:t>大模型可解释性</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   </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30567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64BA41-9C62-5D4E-8B9A-CC5E94AFE319}"/>
              </a:ext>
            </a:extLst>
          </p:cNvPr>
          <p:cNvSpPr>
            <a:spLocks noGrp="1"/>
          </p:cNvSpPr>
          <p:nvPr>
            <p:ph type="title"/>
          </p:nvPr>
        </p:nvSpPr>
        <p:spPr/>
        <p:txBody>
          <a:bodyPr/>
          <a:lstStyle/>
          <a:p>
            <a:r>
              <a:rPr kumimoji="1" lang="en-US" altLang="zh-CN" dirty="0"/>
              <a:t>11.2 </a:t>
            </a:r>
            <a:r>
              <a:rPr kumimoji="1" lang="zh-CN" altLang="en-US" dirty="0"/>
              <a:t>涌现现象</a:t>
            </a:r>
          </a:p>
        </p:txBody>
      </p:sp>
      <p:sp>
        <p:nvSpPr>
          <p:cNvPr id="14" name="文本框 13">
            <a:extLst>
              <a:ext uri="{FF2B5EF4-FFF2-40B4-BE49-F238E27FC236}">
                <a16:creationId xmlns:a16="http://schemas.microsoft.com/office/drawing/2014/main" id="{AC5BB011-B859-48F8-B31F-5AF765D79DEF}"/>
              </a:ext>
            </a:extLst>
          </p:cNvPr>
          <p:cNvSpPr txBox="1"/>
          <p:nvPr/>
        </p:nvSpPr>
        <p:spPr>
          <a:xfrm>
            <a:off x="3269293" y="932400"/>
            <a:ext cx="4590789" cy="461665"/>
          </a:xfrm>
          <a:prstGeom prst="rect">
            <a:avLst/>
          </a:prstGeom>
          <a:noFill/>
        </p:spPr>
        <p:txBody>
          <a:bodyPr wrap="square">
            <a:spAutoFit/>
          </a:bodyPr>
          <a:lstStyle/>
          <a:p>
            <a:pPr algn="ctr"/>
            <a:r>
              <a:rPr lang="zh-CN" altLang="en-US" sz="2400" b="1" dirty="0"/>
              <a:t>自然界中的涌现现象：蚂蚁筏</a:t>
            </a:r>
          </a:p>
        </p:txBody>
      </p:sp>
      <p:pic>
        <p:nvPicPr>
          <p:cNvPr id="7" name="神奇的蚂蚁救生筏，你知道是什么原理吗？">
            <a:hlinkClick r:id="" action="ppaction://media"/>
            <a:extLst>
              <a:ext uri="{FF2B5EF4-FFF2-40B4-BE49-F238E27FC236}">
                <a16:creationId xmlns:a16="http://schemas.microsoft.com/office/drawing/2014/main" id="{10534E5C-37CF-43F0-819C-00CC7B0BCBE4}"/>
              </a:ext>
            </a:extLst>
          </p:cNvPr>
          <p:cNvPicPr>
            <a:picLocks noChangeAspect="1"/>
          </p:cNvPicPr>
          <p:nvPr>
            <a:videoFile r:link="rId1"/>
            <p:extLst>
              <p:ext uri="{DAA4B4D4-6D71-4841-9C94-3DE7FCFB9230}">
                <p14:media xmlns:p14="http://schemas.microsoft.com/office/powerpoint/2010/main" r:embed="rId2">
                  <p14:trim st="15004"/>
                </p14:media>
              </p:ext>
            </p:extLst>
          </p:nvPr>
        </p:nvPicPr>
        <p:blipFill>
          <a:blip r:embed="rId4"/>
          <a:stretch>
            <a:fillRect/>
          </a:stretch>
        </p:blipFill>
        <p:spPr>
          <a:xfrm>
            <a:off x="1261878" y="1353600"/>
            <a:ext cx="9785600" cy="5504400"/>
          </a:xfrm>
          <a:prstGeom prst="rect">
            <a:avLst/>
          </a:prstGeom>
        </p:spPr>
      </p:pic>
    </p:spTree>
    <p:extLst>
      <p:ext uri="{BB962C8B-B14F-4D97-AF65-F5344CB8AC3E}">
        <p14:creationId xmlns:p14="http://schemas.microsoft.com/office/powerpoint/2010/main" val="213321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mU3MDBmYTc3YTVlNWQzZGM1OTdkMjA5Mzc3NTE1MzAifQ=="/>
  <p:tag name="KSO_WPP_MARK_KEY" val="1f4d8506-ffb6-44f2-9842-fc87cbde5fa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6066</TotalTime>
  <Words>5531</Words>
  <Application>Microsoft Office PowerPoint</Application>
  <PresentationFormat>宽屏</PresentationFormat>
  <Paragraphs>455</Paragraphs>
  <Slides>59</Slides>
  <Notes>43</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59</vt:i4>
      </vt:variant>
    </vt:vector>
  </HeadingPairs>
  <TitlesOfParts>
    <vt:vector size="72" baseType="lpstr">
      <vt:lpstr>-apple-system</vt:lpstr>
      <vt:lpstr>FandolSong-Regular-Identity-H</vt:lpstr>
      <vt:lpstr>Helvetica Neue</vt:lpstr>
      <vt:lpstr>仿宋</vt:lpstr>
      <vt:lpstr>Microsoft YaHei</vt:lpstr>
      <vt:lpstr>Microsoft YaHei</vt:lpstr>
      <vt:lpstr>Microsoft YaHei</vt:lpstr>
      <vt:lpstr>Arial</vt:lpstr>
      <vt:lpstr>Calibri</vt:lpstr>
      <vt:lpstr>Cambria Math</vt:lpstr>
      <vt:lpstr>Times New Roman</vt:lpstr>
      <vt:lpstr>Wingdings</vt:lpstr>
      <vt:lpstr>Office 主题​​</vt:lpstr>
      <vt:lpstr>第十一章 涌现</vt:lpstr>
      <vt:lpstr>11.1 概述 11.2 涌现现象 11.3 大语言模型中的涌现 11.4 缩放法则 11.5 大模型可解释性    </vt:lpstr>
      <vt:lpstr>11.1 概述</vt:lpstr>
      <vt:lpstr>11.1 概述</vt:lpstr>
      <vt:lpstr>11.1 概述</vt:lpstr>
      <vt:lpstr>11.1 概述</vt:lpstr>
      <vt:lpstr>11.1 概述</vt:lpstr>
      <vt:lpstr>11.1 概述 11.2 涌现现象 ﻿   11.2.1 涌现的概念定义和特征 ﻿   11.2.2 涌现的普适模型 11.3 大语言模型中的涌现 11.4 缩放法则 11.5 大模型可解释性    </vt:lpstr>
      <vt:lpstr>11.2 涌现现象</vt:lpstr>
      <vt:lpstr>11.2.1 涌现的概念定义和特征</vt:lpstr>
      <vt:lpstr>11.2.1 涌现的概念定义和特征</vt:lpstr>
      <vt:lpstr>11.2.1 涌现的概念定义和特征</vt:lpstr>
      <vt:lpstr>11.2.1 涌现的概念定义和特征</vt:lpstr>
      <vt:lpstr>11.2.2 涌现的普适模型</vt:lpstr>
      <vt:lpstr>11.2.2 涌现的普适模型</vt:lpstr>
      <vt:lpstr>11.2.2 涌现的普适模型</vt:lpstr>
      <vt:lpstr>11.2.2 涌现的普适模型</vt:lpstr>
      <vt:lpstr>11.2.2 涌现的普适模型</vt:lpstr>
      <vt:lpstr>11.2.2 涌现的普适模型</vt:lpstr>
      <vt:lpstr>11.1 概述 11.2 涌现现象 11.3 大语言模型中的涌现 ﻿   11.3.1 大语言模型中涌现的定义 ﻿   11.3.2 大语言模型的涌现能力 ﻿   11.3.3 大语言模型涌现能力的来源 11.4 缩放法则 11.5 大模型可解释性    </vt:lpstr>
      <vt:lpstr>11.3 大语言模型中的涌现</vt:lpstr>
      <vt:lpstr>11.3.1 大语言模型中涌现的定义</vt:lpstr>
      <vt:lpstr>11.3.2 大语言模型的涌现能力</vt:lpstr>
      <vt:lpstr>11.3.2 大语言模型的涌现能力</vt:lpstr>
      <vt:lpstr>11.3.2 大语言模型的涌现能力</vt:lpstr>
      <vt:lpstr>11.3.2 大语言模型的涌现能力</vt:lpstr>
      <vt:lpstr>11.3.2 大语言模型的涌现能力</vt:lpstr>
      <vt:lpstr>11.3.2 大语言模型的涌现能力</vt:lpstr>
      <vt:lpstr>11.3.3 大语言模型涌现能力的来源</vt:lpstr>
      <vt:lpstr>11.3.3 大语言模型涌现能力的来源</vt:lpstr>
      <vt:lpstr>11.3.3 大语言模型涌现能力的来源</vt:lpstr>
      <vt:lpstr>11.3.3 大语言模型涌现能力的来源</vt:lpstr>
      <vt:lpstr>11.3.3 大语言模型涌现能力的来源</vt:lpstr>
      <vt:lpstr>11.3.3 大语言模型涌现能力的来源</vt:lpstr>
      <vt:lpstr>11.1 概述 11.2 涌现现象 11.3 大语言模型中的涌现 11.4 缩放法则 ﻿   11.4.1 缩放法则的概念 ﻿   11.4.2 模型性能的影响因素 11.5 大模型可解释性    </vt:lpstr>
      <vt:lpstr>11.4 缩放法则</vt:lpstr>
      <vt:lpstr>11.4 缩放法则</vt:lpstr>
      <vt:lpstr>11.4 缩放法则</vt:lpstr>
      <vt:lpstr>11.4.1 缩放法则的概念</vt:lpstr>
      <vt:lpstr>11.4.1 缩放法则的概念</vt:lpstr>
      <vt:lpstr>11.4.2 模型性能的影响因素</vt:lpstr>
      <vt:lpstr>11.4.2 模型性能的影响因素</vt:lpstr>
      <vt:lpstr>11.4.2 模型性能的影响因素</vt:lpstr>
      <vt:lpstr>11.4.2 模型性能的影响因素</vt:lpstr>
      <vt:lpstr>11.4.2 模型性能的影响因素</vt:lpstr>
      <vt:lpstr>11.4.2 模型性能的影响因素</vt:lpstr>
      <vt:lpstr>人类水平的推理还需要多少计算？</vt:lpstr>
      <vt:lpstr>11.1 概述 11.2 涌现现象 11.3 大语言模型中的涌现 11.4 缩放法则 ﻿11.5 大模型可解释性 ﻿    ﻿11.5.1 “黑箱”问题 ﻿    11.5.2 可解释 AI ﻿    11.5.3 大模型的可解释性    </vt:lpstr>
      <vt:lpstr>11.5.1 “黑箱”问题</vt:lpstr>
      <vt:lpstr>11.5.1 “黑箱”问题</vt:lpstr>
      <vt:lpstr>11.5.1 “黑箱”问题</vt:lpstr>
      <vt:lpstr>11.5.2 可解释AI</vt:lpstr>
      <vt:lpstr>11.5.2 可解释AI</vt:lpstr>
      <vt:lpstr>11.5.3 大模型的可解释性</vt:lpstr>
      <vt:lpstr>11.5.3 大模型的可解释性</vt:lpstr>
      <vt:lpstr>11.5.3 大模型的可解释性</vt:lpstr>
      <vt:lpstr>11.5.3 大模型的可解释性</vt:lpstr>
      <vt:lpstr>11.5.3 大模型的可解释性</vt:lpstr>
      <vt:lpstr>11.6讨论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uglyghost123</dc:creator>
  <cp:lastModifiedBy>Zhenzhu Chen</cp:lastModifiedBy>
  <cp:revision>541</cp:revision>
  <dcterms:created xsi:type="dcterms:W3CDTF">2019-06-19T02:08:00Z</dcterms:created>
  <dcterms:modified xsi:type="dcterms:W3CDTF">2024-11-28T06:50:08Z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D1284E6BAA2C4CE098EE45E73C3C1F0D_11</vt:lpwstr>
  </property>
</Properties>
</file>