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7" r:id="rId2"/>
    <p:sldId id="1981" r:id="rId3"/>
    <p:sldId id="760" r:id="rId4"/>
    <p:sldId id="1999" r:id="rId5"/>
    <p:sldId id="765" r:id="rId6"/>
    <p:sldId id="762" r:id="rId7"/>
    <p:sldId id="766" r:id="rId8"/>
    <p:sldId id="767" r:id="rId9"/>
    <p:sldId id="2001" r:id="rId10"/>
    <p:sldId id="1983" r:id="rId11"/>
    <p:sldId id="2005" r:id="rId12"/>
    <p:sldId id="2006" r:id="rId13"/>
    <p:sldId id="2007" r:id="rId14"/>
    <p:sldId id="2008" r:id="rId15"/>
    <p:sldId id="2009" r:id="rId16"/>
    <p:sldId id="2048" r:id="rId17"/>
    <p:sldId id="2010" r:id="rId18"/>
    <p:sldId id="2049" r:id="rId19"/>
    <p:sldId id="2046" r:id="rId20"/>
    <p:sldId id="2011" r:id="rId21"/>
    <p:sldId id="2012" r:id="rId22"/>
    <p:sldId id="2013" r:id="rId23"/>
    <p:sldId id="2050" r:id="rId24"/>
    <p:sldId id="1984" r:id="rId25"/>
    <p:sldId id="2047" r:id="rId26"/>
    <p:sldId id="1987" r:id="rId27"/>
    <p:sldId id="1982" r:id="rId28"/>
    <p:sldId id="1988" r:id="rId29"/>
    <p:sldId id="1989" r:id="rId30"/>
    <p:sldId id="1990" r:id="rId31"/>
    <p:sldId id="1991" r:id="rId32"/>
    <p:sldId id="1992" r:id="rId33"/>
    <p:sldId id="1993" r:id="rId34"/>
    <p:sldId id="1994" r:id="rId35"/>
    <p:sldId id="1995" r:id="rId36"/>
    <p:sldId id="1996" r:id="rId37"/>
    <p:sldId id="1997" r:id="rId38"/>
    <p:sldId id="1998" r:id="rId39"/>
    <p:sldId id="2051" r:id="rId40"/>
    <p:sldId id="1985" r:id="rId41"/>
    <p:sldId id="783" r:id="rId42"/>
    <p:sldId id="2000" r:id="rId43"/>
    <p:sldId id="791" r:id="rId44"/>
    <p:sldId id="2038" r:id="rId45"/>
    <p:sldId id="2039" r:id="rId46"/>
    <p:sldId id="2040" r:id="rId47"/>
    <p:sldId id="792" r:id="rId48"/>
    <p:sldId id="2003" r:id="rId49"/>
    <p:sldId id="2004" r:id="rId50"/>
    <p:sldId id="795" r:id="rId51"/>
    <p:sldId id="796" r:id="rId52"/>
    <p:sldId id="2042" r:id="rId53"/>
    <p:sldId id="2043" r:id="rId54"/>
    <p:sldId id="2044" r:id="rId55"/>
    <p:sldId id="2045" r:id="rId56"/>
    <p:sldId id="2002" r:id="rId57"/>
    <p:sldId id="1986" r:id="rId58"/>
    <p:sldId id="2034" r:id="rId59"/>
    <p:sldId id="2052" r:id="rId60"/>
    <p:sldId id="2035" r:id="rId61"/>
    <p:sldId id="2033" r:id="rId62"/>
    <p:sldId id="2031" r:id="rId63"/>
    <p:sldId id="2036" r:id="rId64"/>
    <p:sldId id="2032" r:id="rId65"/>
    <p:sldId id="2054" r:id="rId66"/>
    <p:sldId id="2056" r:id="rId67"/>
    <p:sldId id="2057" r:id="rId68"/>
    <p:sldId id="2037" r:id="rId69"/>
    <p:sldId id="773" r:id="rId70"/>
  </p:sldIdLst>
  <p:sldSz cx="12192000" cy="6858000"/>
  <p:notesSz cx="6858000" cy="9144000"/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luo" initials="S" lastIdx="1" clrIdx="0">
    <p:extLst>
      <p:ext uri="{19B8F6BF-5375-455C-9EA6-DF929625EA0E}">
        <p15:presenceInfo xmlns:p15="http://schemas.microsoft.com/office/powerpoint/2012/main" userId="948f16a2b5c9b6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FCC"/>
    <a:srgbClr val="FFFFDB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7" autoAdjust="0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848" y="176"/>
      </p:cViewPr>
      <p:guideLst>
        <p:guide orient="horz" pos="220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31T20:49:45.042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7521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4975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5399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9056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3051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2903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47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0982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9A994-22F2-7AEF-C8BC-A73CC047D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248DFC-6EC1-133C-79EF-304748EBD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3A58BB-99AA-3C4A-F5C4-B455D872A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913F13-C03E-B3F5-D351-A5531E15D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38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5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57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3618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31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07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64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14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924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42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15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372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46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5979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www.bilibili.com</a:t>
            </a:r>
            <a:r>
              <a:rPr lang="en-US" altLang="zh-CN" dirty="0"/>
              <a:t>/video/BV1Ax4y1d7JM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672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04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6510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093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44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080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650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06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9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81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30989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264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920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868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096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4358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310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45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3295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557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442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27138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B32B55-6CD0-40C0-BAFE-D331F0A2819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167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5386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2935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7772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9594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0911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227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6205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69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5801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161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352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32B55-6CD0-40C0-BAFE-D331F0A28190}" type="slidenum">
              <a:rPr lang="en-US" altLang="zh-CN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106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86480" y="2268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1CAE631E-AEBA-4E3A-94A5-7F724B106EB3}"/>
              </a:ext>
            </a:extLst>
          </p:cNvPr>
          <p:cNvSpPr/>
          <p:nvPr userDrawn="1"/>
        </p:nvSpPr>
        <p:spPr>
          <a:xfrm rot="5400000">
            <a:off x="-195580" y="351135"/>
            <a:ext cx="713105" cy="321945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arxiv.org/abs/2010.1192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3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3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google/vit-base-patch16-22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openai/clip-vit-large-patch1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Salesforce/blip-image-captioning-base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981200" y="2609131"/>
            <a:ext cx="8797636" cy="9017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576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第七章 多模态大模型架构</a:t>
            </a:r>
            <a:endParaRPr lang="zh-CN" altLang="en-US" sz="576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8BE6F06-10AC-4BFE-941E-39775A52EDB7}"/>
              </a:ext>
            </a:extLst>
          </p:cNvPr>
          <p:cNvGrpSpPr/>
          <p:nvPr/>
        </p:nvGrpSpPr>
        <p:grpSpPr>
          <a:xfrm>
            <a:off x="7726681" y="198120"/>
            <a:ext cx="3649218" cy="772123"/>
            <a:chOff x="6096000" y="266700"/>
            <a:chExt cx="3041015" cy="64343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F936F07-E846-4360-BDFA-4AFCF578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266700"/>
              <a:ext cx="3041015" cy="565044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56BDDD7-0717-4A3F-86CF-A4F147426515}"/>
                </a:ext>
              </a:extLst>
            </p:cNvPr>
            <p:cNvSpPr/>
            <p:nvPr userDrawn="1"/>
          </p:nvSpPr>
          <p:spPr>
            <a:xfrm>
              <a:off x="8756015" y="571500"/>
              <a:ext cx="381000" cy="338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1127229" y="1384971"/>
            <a:ext cx="10112188" cy="5272424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noAutofit/>
          </a:bodyPr>
          <a:lstStyle/>
          <a:p>
            <a:pPr>
              <a:lnSpc>
                <a:spcPts val="4720"/>
              </a:lnSpc>
              <a:tabLst>
                <a:tab pos="425958" algn="l"/>
                <a:tab pos="426720" algn="l"/>
              </a:tabLst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7.1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7.2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7.2.1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模型架构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7.2.2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模型计算过程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7.2.3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预训练与微调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 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7.4  BLIP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D532251-D2FF-4519-8A3C-299A5CEC95DB}"/>
              </a:ext>
            </a:extLst>
          </p:cNvPr>
          <p:cNvSpPr txBox="1">
            <a:spLocks/>
          </p:cNvSpPr>
          <p:nvPr/>
        </p:nvSpPr>
        <p:spPr>
          <a:xfrm>
            <a:off x="935166" y="392395"/>
            <a:ext cx="6672072" cy="613694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">
              <a:spcBef>
                <a:spcPts val="120"/>
              </a:spcBef>
            </a:pPr>
            <a:r>
              <a:rPr lang="zh-CN" altLang="en-US" sz="432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46056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9CD57D-6429-48FC-9DCC-A0CCC6C7E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" y="932400"/>
            <a:ext cx="6849901" cy="42797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56562CD-DB27-422B-BE38-4DAF05616B84}"/>
              </a:ext>
            </a:extLst>
          </p:cNvPr>
          <p:cNvSpPr txBox="1"/>
          <p:nvPr/>
        </p:nvSpPr>
        <p:spPr>
          <a:xfrm>
            <a:off x="630613" y="5059373"/>
            <a:ext cx="11364960" cy="1422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模型（英文：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Vision Transformer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）是一种利用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Transformer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架构处理图像识别问题的深度学习模型。在其之前，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Attention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机制在图像领域往往与卷积神经网络（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Convolution Neural Networks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）结合使用，而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则证明了纯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Transformer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架构在图像领域仍能取得良好效果。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03471EE-7AB0-4BC3-8E32-34BB43FDC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7.2.1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kumimoji="1"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624D6-4C9E-11A7-8DB3-B19F17D3F7E6}"/>
              </a:ext>
            </a:extLst>
          </p:cNvPr>
          <p:cNvSpPr txBox="1"/>
          <p:nvPr/>
        </p:nvSpPr>
        <p:spPr>
          <a:xfrm>
            <a:off x="63062" y="6550223"/>
            <a:ext cx="6122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https://arxiv.org/abs/2010.11929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7DBB9-60BC-3FC0-5678-62F4E630C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304" y="1798627"/>
            <a:ext cx="5242035" cy="1838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23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bkimg.cdn.bcebos.com/pic/b219ebc4b74543a98226a08968419d82b9014a90be62?x-bce-process=image/format,f_auto/watermark,image_d2F0ZXIvYmFpa2UyNzI,g_7,xp_5,yp_5,P_20/resize,m_lfit,limit_1,h_1080">
            <a:extLst>
              <a:ext uri="{FF2B5EF4-FFF2-40B4-BE49-F238E27FC236}">
                <a16:creationId xmlns:a16="http://schemas.microsoft.com/office/drawing/2014/main" id="{67DF9EA6-B9BF-4BF5-869E-C99DA78C6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8726" r="9096" b="14608"/>
          <a:stretch/>
        </p:blipFill>
        <p:spPr bwMode="auto">
          <a:xfrm>
            <a:off x="1257301" y="1066491"/>
            <a:ext cx="3112994" cy="227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514A344-CDB7-4FE6-B069-D1072D4A877C}"/>
              </a:ext>
            </a:extLst>
          </p:cNvPr>
          <p:cNvSpPr txBox="1"/>
          <p:nvPr/>
        </p:nvSpPr>
        <p:spPr>
          <a:xfrm>
            <a:off x="5358652" y="1197252"/>
            <a:ext cx="6259607" cy="234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相机（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Camera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）可以溯源自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世纪画家所使用的绘画辅助工具暗箱（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Camera Obscura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景物通过小孔或镜头投射到暗箱内壁，画家再根据投影进行描摹作画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BAFC2C9-96D4-4298-B7B8-87F93194A24E}"/>
                  </a:ext>
                </a:extLst>
              </p:cNvPr>
              <p:cNvSpPr txBox="1"/>
              <p:nvPr/>
            </p:nvSpPr>
            <p:spPr>
              <a:xfrm>
                <a:off x="569127" y="3516407"/>
                <a:ext cx="4845686" cy="2346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图像（</a:t>
                </a: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Image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可看作一种以函数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𝑓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𝑥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,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𝑦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形式存在视觉表示，其中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𝑓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与点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𝑥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,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𝑦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处的亮度或颜色相关。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大部分图像的形状都被定为长方形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BAFC2C9-96D4-4298-B7B8-87F93194A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27" y="3516407"/>
                <a:ext cx="4845686" cy="2346283"/>
              </a:xfrm>
              <a:prstGeom prst="rect">
                <a:avLst/>
              </a:prstGeom>
              <a:blipFill>
                <a:blip r:embed="rId4"/>
                <a:stretch>
                  <a:fillRect l="-1258" b="-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B45FD97E-BFE7-4728-8AF6-5B080C8D9F92}"/>
              </a:ext>
            </a:extLst>
          </p:cNvPr>
          <p:cNvSpPr/>
          <p:nvPr/>
        </p:nvSpPr>
        <p:spPr>
          <a:xfrm>
            <a:off x="6489392" y="5113818"/>
            <a:ext cx="188259" cy="450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8C35BF-82AA-4BEF-87F7-41721F9D6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01" y="3921349"/>
            <a:ext cx="5726469" cy="2384937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9A97FEF-59E7-4204-9518-0ED9737078F9}"/>
              </a:ext>
            </a:extLst>
          </p:cNvPr>
          <p:cNvCxnSpPr>
            <a:cxnSpLocks/>
          </p:cNvCxnSpPr>
          <p:nvPr/>
        </p:nvCxnSpPr>
        <p:spPr>
          <a:xfrm>
            <a:off x="8577047" y="4488529"/>
            <a:ext cx="0" cy="7890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66DDCEC-0296-4D4E-BE42-EDBBD6DB7D81}"/>
              </a:ext>
            </a:extLst>
          </p:cNvPr>
          <p:cNvCxnSpPr>
            <a:cxnSpLocks/>
          </p:cNvCxnSpPr>
          <p:nvPr/>
        </p:nvCxnSpPr>
        <p:spPr>
          <a:xfrm>
            <a:off x="8577047" y="4488529"/>
            <a:ext cx="210408" cy="6051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4DFF652-E205-4E7F-A812-F9A0242B5470}"/>
              </a:ext>
            </a:extLst>
          </p:cNvPr>
          <p:cNvSpPr txBox="1"/>
          <p:nvPr/>
        </p:nvSpPr>
        <p:spPr>
          <a:xfrm>
            <a:off x="8787455" y="4318208"/>
            <a:ext cx="404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x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095068-F7B0-452A-8AA9-B848D2C2A85D}"/>
              </a:ext>
            </a:extLst>
          </p:cNvPr>
          <p:cNvSpPr txBox="1"/>
          <p:nvPr/>
        </p:nvSpPr>
        <p:spPr>
          <a:xfrm>
            <a:off x="8577047" y="5061329"/>
            <a:ext cx="404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y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7F48E13-DB24-4994-8504-0B76D908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7.2.1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31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6C1B9F-C0E8-4F38-8A05-D7891CA76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39" y="2696136"/>
            <a:ext cx="2076450" cy="2857500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D6671E8C-F93B-4EAE-AB9B-C5B6A059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705" y="1314894"/>
            <a:ext cx="2925210" cy="216079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19475A-A75F-4EE8-875A-737CE8C9E3E3}"/>
              </a:ext>
            </a:extLst>
          </p:cNvPr>
          <p:cNvSpPr>
            <a:spLocks/>
          </p:cNvSpPr>
          <p:nvPr/>
        </p:nvSpPr>
        <p:spPr bwMode="auto">
          <a:xfrm>
            <a:off x="2221455" y="3412974"/>
            <a:ext cx="452806" cy="460518"/>
          </a:xfrm>
          <a:custGeom>
            <a:avLst/>
            <a:gdLst>
              <a:gd name="T0" fmla="*/ 0 w 393700"/>
              <a:gd name="T1" fmla="*/ 0 h 393700"/>
              <a:gd name="T2" fmla="*/ 393599 w 393700"/>
              <a:gd name="T3" fmla="*/ 0 h 393700"/>
              <a:gd name="T4" fmla="*/ 393599 w 393700"/>
              <a:gd name="T5" fmla="*/ 393599 h 393700"/>
              <a:gd name="T6" fmla="*/ 0 w 393700"/>
              <a:gd name="T7" fmla="*/ 393599 h 393700"/>
              <a:gd name="T8" fmla="*/ 0 w 393700"/>
              <a:gd name="T9" fmla="*/ 0 h 393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3700" h="393700">
                <a:moveTo>
                  <a:pt x="0" y="0"/>
                </a:moveTo>
                <a:lnTo>
                  <a:pt x="393599" y="0"/>
                </a:lnTo>
                <a:lnTo>
                  <a:pt x="3935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noFill/>
          <a:ln w="1904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3C1BACC-1DC4-4DA8-B39A-08F6C85B1E80}"/>
              </a:ext>
            </a:extLst>
          </p:cNvPr>
          <p:cNvSpPr>
            <a:spLocks/>
          </p:cNvSpPr>
          <p:nvPr/>
        </p:nvSpPr>
        <p:spPr bwMode="auto">
          <a:xfrm>
            <a:off x="5676705" y="1291937"/>
            <a:ext cx="2947622" cy="2183747"/>
          </a:xfrm>
          <a:custGeom>
            <a:avLst/>
            <a:gdLst>
              <a:gd name="T0" fmla="*/ 0 w 2562859"/>
              <a:gd name="T1" fmla="*/ 0 h 1866900"/>
              <a:gd name="T2" fmla="*/ 2562425 w 2562859"/>
              <a:gd name="T3" fmla="*/ 0 h 1866900"/>
              <a:gd name="T4" fmla="*/ 2562425 w 2562859"/>
              <a:gd name="T5" fmla="*/ 1866324 h 1866900"/>
              <a:gd name="T6" fmla="*/ 0 w 2562859"/>
              <a:gd name="T7" fmla="*/ 1866324 h 1866900"/>
              <a:gd name="T8" fmla="*/ 0 w 2562859"/>
              <a:gd name="T9" fmla="*/ 0 h 1866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62859" h="1866900">
                <a:moveTo>
                  <a:pt x="0" y="0"/>
                </a:moveTo>
                <a:lnTo>
                  <a:pt x="2562424" y="0"/>
                </a:lnTo>
                <a:lnTo>
                  <a:pt x="2562424" y="1866324"/>
                </a:lnTo>
                <a:lnTo>
                  <a:pt x="0" y="1866324"/>
                </a:lnTo>
                <a:lnTo>
                  <a:pt x="0" y="0"/>
                </a:lnTo>
                <a:close/>
              </a:path>
            </a:pathLst>
          </a:custGeom>
          <a:noFill/>
          <a:ln w="1904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B5A3F017-25B7-4904-878A-6F8D0167406A}"/>
              </a:ext>
            </a:extLst>
          </p:cNvPr>
          <p:cNvSpPr>
            <a:spLocks/>
          </p:cNvSpPr>
          <p:nvPr/>
        </p:nvSpPr>
        <p:spPr bwMode="auto">
          <a:xfrm>
            <a:off x="2678144" y="1287930"/>
            <a:ext cx="2999475" cy="2128782"/>
          </a:xfrm>
          <a:custGeom>
            <a:avLst/>
            <a:gdLst>
              <a:gd name="T0" fmla="*/ 0 w 2607945"/>
              <a:gd name="T1" fmla="*/ 1819499 h 1819910"/>
              <a:gd name="T2" fmla="*/ 2607899 w 2607945"/>
              <a:gd name="T3" fmla="*/ 0 h 18199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07945" h="1819910">
                <a:moveTo>
                  <a:pt x="0" y="1819499"/>
                </a:moveTo>
                <a:lnTo>
                  <a:pt x="2607899" y="0"/>
                </a:lnTo>
              </a:path>
            </a:pathLst>
          </a:custGeom>
          <a:noFill/>
          <a:ln w="1904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1BE8B94B-7C0D-4C11-9242-59B52ACD00D6}"/>
              </a:ext>
            </a:extLst>
          </p:cNvPr>
          <p:cNvSpPr>
            <a:spLocks/>
          </p:cNvSpPr>
          <p:nvPr/>
        </p:nvSpPr>
        <p:spPr bwMode="auto">
          <a:xfrm>
            <a:off x="2685706" y="3477585"/>
            <a:ext cx="2984869" cy="400354"/>
          </a:xfrm>
          <a:custGeom>
            <a:avLst/>
            <a:gdLst>
              <a:gd name="T0" fmla="*/ 0 w 2595245"/>
              <a:gd name="T1" fmla="*/ 341700 h 342264"/>
              <a:gd name="T2" fmla="*/ 2594699 w 2595245"/>
              <a:gd name="T3" fmla="*/ 0 h 3422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595245" h="342264">
                <a:moveTo>
                  <a:pt x="0" y="341699"/>
                </a:moveTo>
                <a:lnTo>
                  <a:pt x="2594699" y="0"/>
                </a:lnTo>
              </a:path>
            </a:pathLst>
          </a:custGeom>
          <a:noFill/>
          <a:ln w="1904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B7AA494-EFAB-4B51-B545-89ED4E03BAC7}"/>
                  </a:ext>
                </a:extLst>
              </p:cNvPr>
              <p:cNvSpPr txBox="1"/>
              <p:nvPr/>
            </p:nvSpPr>
            <p:spPr>
              <a:xfrm>
                <a:off x="3207123" y="4054068"/>
                <a:ext cx="8464924" cy="1422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数字图像（</a:t>
                </a: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Digital Image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可看作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𝑓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𝑥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,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𝑦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 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的离散采样，在计算机中由数组或矩阵表示，其光照位置和强度都是离散的。其中，矩阵的单个元素被称作像素（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Pixel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），数字图像可以用数字计算机或数字电路存储和处理。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B7AA494-EFAB-4B51-B545-89ED4E03B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123" y="4054068"/>
                <a:ext cx="8464924" cy="1422441"/>
              </a:xfrm>
              <a:prstGeom prst="rect">
                <a:avLst/>
              </a:prstGeom>
              <a:blipFill>
                <a:blip r:embed="rId5"/>
                <a:stretch>
                  <a:fillRect l="-720" b="-68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标题 1">
            <a:extLst>
              <a:ext uri="{FF2B5EF4-FFF2-40B4-BE49-F238E27FC236}">
                <a16:creationId xmlns:a16="http://schemas.microsoft.com/office/drawing/2014/main" id="{C050DC03-8E2F-4420-AB00-D281950E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7.2.1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1101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BA58A6C-FF7F-4537-B2A9-3C856D578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170" y="1271496"/>
            <a:ext cx="2078654" cy="28567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87D3B1-AD6D-41A0-A36E-0C8B4F4B9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1270749"/>
            <a:ext cx="2076450" cy="2857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07CE7B-91F7-4582-98D5-A5A9D7E07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28" y="1270749"/>
            <a:ext cx="2076450" cy="2857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9745C-1B0E-4BAF-9E34-7B20B2432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46" y="1247589"/>
            <a:ext cx="2076450" cy="28575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0422867-31DA-4771-AF17-C9E75E2CE0F6}"/>
              </a:ext>
            </a:extLst>
          </p:cNvPr>
          <p:cNvSpPr txBox="1"/>
          <p:nvPr/>
        </p:nvSpPr>
        <p:spPr>
          <a:xfrm>
            <a:off x="663736" y="5129766"/>
            <a:ext cx="10959353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在数字图像处理中，颜色通道是用来描述图像颜色信息的组成部分。对于常见的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RGB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颜色模式的彩色图像，它由红色（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Red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）、绿色（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Green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）和蓝色（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Blue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）三个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通道（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Channel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组成。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69BFD15-0885-4150-BC7B-341437D09AE7}"/>
              </a:ext>
            </a:extLst>
          </p:cNvPr>
          <p:cNvSpPr txBox="1"/>
          <p:nvPr/>
        </p:nvSpPr>
        <p:spPr>
          <a:xfrm>
            <a:off x="5910542" y="4184044"/>
            <a:ext cx="3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</a:t>
            </a:r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EF845E9-4275-489A-B293-41E6DC62747A}"/>
              </a:ext>
            </a:extLst>
          </p:cNvPr>
          <p:cNvSpPr txBox="1"/>
          <p:nvPr/>
        </p:nvSpPr>
        <p:spPr>
          <a:xfrm>
            <a:off x="8068795" y="4184044"/>
            <a:ext cx="3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37875D-F396-4095-9BC6-4CFAAE7E72DC}"/>
              </a:ext>
            </a:extLst>
          </p:cNvPr>
          <p:cNvSpPr txBox="1"/>
          <p:nvPr/>
        </p:nvSpPr>
        <p:spPr>
          <a:xfrm>
            <a:off x="10274113" y="4184044"/>
            <a:ext cx="3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</a:t>
            </a:r>
            <a:endParaRPr lang="zh-CN" altLang="en-US" b="1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CE1F108E-657D-4736-B196-AC5C0DE1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7.2.1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710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C71B67F-2835-4F0D-BEB9-49EAC5DF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004" y="1103730"/>
            <a:ext cx="6353736" cy="39697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EBAC34-F657-48FE-A847-C60110538DC9}"/>
              </a:ext>
            </a:extLst>
          </p:cNvPr>
          <p:cNvSpPr/>
          <p:nvPr/>
        </p:nvSpPr>
        <p:spPr>
          <a:xfrm>
            <a:off x="3052225" y="3429000"/>
            <a:ext cx="3677770" cy="746312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/>
              <p:nvPr/>
            </p:nvSpPr>
            <p:spPr>
              <a:xfrm>
                <a:off x="583200" y="4899564"/>
                <a:ext cx="10930773" cy="15720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假设输入图像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𝑿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∈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ℝ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𝐻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×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𝑊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×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，其中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𝐻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×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𝑊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表示图像分辨率，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𝐶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为图像通道数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ViT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将其切分为图像块（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Patch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），并将每个图像块展成一维向量，形成序列数据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𝑿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𝒑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∈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ℝ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𝑁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×(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𝑃</m:t>
                            </m:r>
                          </m:e>
                          <m:sup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∙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𝐶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)</m:t>
                        </m:r>
                      </m:sup>
                    </m:sSup>
                  </m:oMath>
                </a14:m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其中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𝑃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,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𝑃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为图像块大小，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𝑁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𝐻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×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𝑊</m:t>
                    </m:r>
                  </m:oMath>
                </a14:m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𝑃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为图像块数目，即切分后的序列长度。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00" y="4899564"/>
                <a:ext cx="10930773" cy="1572097"/>
              </a:xfrm>
              <a:prstGeom prst="rect">
                <a:avLst/>
              </a:prstGeom>
              <a:blipFill>
                <a:blip r:embed="rId4"/>
                <a:stretch>
                  <a:fillRect l="-613" b="-62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1">
            <a:extLst>
              <a:ext uri="{FF2B5EF4-FFF2-40B4-BE49-F238E27FC236}">
                <a16:creationId xmlns:a16="http://schemas.microsoft.com/office/drawing/2014/main" id="{944B30DF-E342-4687-BCDA-99BC2804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计算过程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B32367-2FB1-42F4-8946-99B7D9A4772B}"/>
              </a:ext>
            </a:extLst>
          </p:cNvPr>
          <p:cNvSpPr txBox="1"/>
          <p:nvPr/>
        </p:nvSpPr>
        <p:spPr>
          <a:xfrm>
            <a:off x="486480" y="985380"/>
            <a:ext cx="270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</a:t>
            </a:r>
            <a:r>
              <a:rPr lang="zh-CN" altLang="en-US" sz="2400" b="1" dirty="0"/>
              <a:t>图像嵌入模块</a:t>
            </a:r>
          </a:p>
        </p:txBody>
      </p:sp>
    </p:spTree>
    <p:extLst>
      <p:ext uri="{BB962C8B-B14F-4D97-AF65-F5344CB8AC3E}">
        <p14:creationId xmlns:p14="http://schemas.microsoft.com/office/powerpoint/2010/main" val="276521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B88B295F-99C5-4874-AA17-D1E36479498B}"/>
              </a:ext>
            </a:extLst>
          </p:cNvPr>
          <p:cNvSpPr/>
          <p:nvPr/>
        </p:nvSpPr>
        <p:spPr>
          <a:xfrm>
            <a:off x="3373308" y="2820858"/>
            <a:ext cx="1138604" cy="1074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0E7E59F-0B82-4AB0-86CF-FCFD09D2E9A1}"/>
              </a:ext>
            </a:extLst>
          </p:cNvPr>
          <p:cNvSpPr/>
          <p:nvPr/>
        </p:nvSpPr>
        <p:spPr>
          <a:xfrm>
            <a:off x="3246655" y="2901013"/>
            <a:ext cx="1138604" cy="10746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9BA79B-70F1-4B6B-ACBB-38F1D47B1B38}"/>
              </a:ext>
            </a:extLst>
          </p:cNvPr>
          <p:cNvSpPr/>
          <p:nvPr/>
        </p:nvSpPr>
        <p:spPr>
          <a:xfrm>
            <a:off x="3120001" y="3026012"/>
            <a:ext cx="1138604" cy="1074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A7E495D-5123-4E61-8089-5F068129B936}"/>
                  </a:ext>
                </a:extLst>
              </p:cNvPr>
              <p:cNvSpPr txBox="1"/>
              <p:nvPr/>
            </p:nvSpPr>
            <p:spPr>
              <a:xfrm>
                <a:off x="862851" y="1513432"/>
                <a:ext cx="10322589" cy="961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例 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假设一个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3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通道图像分辨率为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224×224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，切分为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16×16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的图像块，那么模型输入长度为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(224×224)</m:t>
                    </m:r>
                  </m:oMath>
                </a14:m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/ 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16×16)=192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，每个图像块展开后维度为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16×16×3=768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。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A7E495D-5123-4E61-8089-5F068129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51" y="1513432"/>
                <a:ext cx="10322589" cy="961289"/>
              </a:xfrm>
              <a:prstGeom prst="rect">
                <a:avLst/>
              </a:prstGeom>
              <a:blipFill>
                <a:blip r:embed="rId3"/>
                <a:stretch>
                  <a:fillRect l="-650" b="-10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1">
            <a:extLst>
              <a:ext uri="{FF2B5EF4-FFF2-40B4-BE49-F238E27FC236}">
                <a16:creationId xmlns:a16="http://schemas.microsoft.com/office/drawing/2014/main" id="{944B30DF-E342-4687-BCDA-99BC2804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计算过程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B32367-2FB1-42F4-8946-99B7D9A4772B}"/>
              </a:ext>
            </a:extLst>
          </p:cNvPr>
          <p:cNvSpPr txBox="1"/>
          <p:nvPr/>
        </p:nvSpPr>
        <p:spPr>
          <a:xfrm>
            <a:off x="486480" y="985380"/>
            <a:ext cx="270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</a:t>
            </a:r>
            <a:r>
              <a:rPr lang="zh-CN" altLang="en-US" sz="2400" b="1" dirty="0"/>
              <a:t>图像嵌入模块</a:t>
            </a:r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137A5FB3-9C18-4B66-AFEE-3AF084C2AB8A}"/>
              </a:ext>
            </a:extLst>
          </p:cNvPr>
          <p:cNvSpPr/>
          <p:nvPr/>
        </p:nvSpPr>
        <p:spPr>
          <a:xfrm rot="16200000">
            <a:off x="3624197" y="3624995"/>
            <a:ext cx="123093" cy="1158508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91EE577E-E0DE-46B4-B835-2A46806B500B}"/>
              </a:ext>
            </a:extLst>
          </p:cNvPr>
          <p:cNvSpPr/>
          <p:nvPr/>
        </p:nvSpPr>
        <p:spPr>
          <a:xfrm>
            <a:off x="2932247" y="2996613"/>
            <a:ext cx="123093" cy="1158508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46A2B874-7753-42E5-AEF6-5268632769AD}"/>
              </a:ext>
            </a:extLst>
          </p:cNvPr>
          <p:cNvSpPr/>
          <p:nvPr/>
        </p:nvSpPr>
        <p:spPr>
          <a:xfrm rot="13803382">
            <a:off x="4417329" y="3927699"/>
            <a:ext cx="45719" cy="296586"/>
          </a:xfrm>
          <a:prstGeom prst="leftBrace">
            <a:avLst>
              <a:gd name="adj1" fmla="val 231719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90FAB82-919F-4B24-97FD-667D263901EB}"/>
                  </a:ext>
                </a:extLst>
              </p:cNvPr>
              <p:cNvSpPr txBox="1"/>
              <p:nvPr/>
            </p:nvSpPr>
            <p:spPr>
              <a:xfrm>
                <a:off x="3420325" y="4265796"/>
                <a:ext cx="53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224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90FAB82-919F-4B24-97FD-667D26390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325" y="4265796"/>
                <a:ext cx="530835" cy="369332"/>
              </a:xfrm>
              <a:prstGeom prst="rect">
                <a:avLst/>
              </a:prstGeom>
              <a:blipFill>
                <a:blip r:embed="rId4"/>
                <a:stretch>
                  <a:fillRect r="-57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B465CF0-C1C4-4B4D-B4B4-E3CBBA001C4C}"/>
                  </a:ext>
                </a:extLst>
              </p:cNvPr>
              <p:cNvSpPr txBox="1"/>
              <p:nvPr/>
            </p:nvSpPr>
            <p:spPr>
              <a:xfrm>
                <a:off x="2313480" y="3391201"/>
                <a:ext cx="53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224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B465CF0-C1C4-4B4D-B4B4-E3CBBA001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480" y="3391201"/>
                <a:ext cx="530835" cy="369332"/>
              </a:xfrm>
              <a:prstGeom prst="rect">
                <a:avLst/>
              </a:prstGeom>
              <a:blipFill>
                <a:blip r:embed="rId5"/>
                <a:stretch>
                  <a:fillRect r="-4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790FAB82-919F-4B24-97FD-667D263901EB}"/>
                  </a:ext>
                </a:extLst>
              </p:cNvPr>
              <p:cNvSpPr txBox="1"/>
              <p:nvPr/>
            </p:nvSpPr>
            <p:spPr>
              <a:xfrm>
                <a:off x="4440188" y="4046359"/>
                <a:ext cx="53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790FAB82-919F-4B24-97FD-667D26390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188" y="4046359"/>
                <a:ext cx="53083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右 9">
            <a:extLst>
              <a:ext uri="{FF2B5EF4-FFF2-40B4-BE49-F238E27FC236}">
                <a16:creationId xmlns:a16="http://schemas.microsoft.com/office/drawing/2014/main" id="{69D75CD5-B229-45D5-B60F-18D3BDD3391A}"/>
              </a:ext>
            </a:extLst>
          </p:cNvPr>
          <p:cNvSpPr/>
          <p:nvPr/>
        </p:nvSpPr>
        <p:spPr>
          <a:xfrm>
            <a:off x="5074451" y="3240255"/>
            <a:ext cx="530835" cy="295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C36DB03F-D0D7-4F44-B8B4-1AA11A41CCCA}"/>
              </a:ext>
            </a:extLst>
          </p:cNvPr>
          <p:cNvSpPr/>
          <p:nvPr/>
        </p:nvSpPr>
        <p:spPr>
          <a:xfrm>
            <a:off x="5791063" y="4143922"/>
            <a:ext cx="545123" cy="51483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F6139961-111C-4AEA-836E-A1F9A8BB842A}"/>
              </a:ext>
            </a:extLst>
          </p:cNvPr>
          <p:cNvSpPr/>
          <p:nvPr/>
        </p:nvSpPr>
        <p:spPr>
          <a:xfrm>
            <a:off x="1712016" y="6030388"/>
            <a:ext cx="310461" cy="293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AF351B43-BCEE-40AC-8DD1-E0BDFB072C27}"/>
              </a:ext>
            </a:extLst>
          </p:cNvPr>
          <p:cNvSpPr/>
          <p:nvPr/>
        </p:nvSpPr>
        <p:spPr>
          <a:xfrm>
            <a:off x="1712016" y="5663364"/>
            <a:ext cx="310461" cy="2930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DAA70742-D091-4D00-857F-E395CDD2610E}"/>
              </a:ext>
            </a:extLst>
          </p:cNvPr>
          <p:cNvSpPr/>
          <p:nvPr/>
        </p:nvSpPr>
        <p:spPr>
          <a:xfrm>
            <a:off x="1712016" y="5319447"/>
            <a:ext cx="310461" cy="293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4A654E61-BB37-4EDE-861C-B7A6A411C723}"/>
              </a:ext>
            </a:extLst>
          </p:cNvPr>
          <p:cNvSpPr/>
          <p:nvPr/>
        </p:nvSpPr>
        <p:spPr>
          <a:xfrm>
            <a:off x="2568651" y="5418446"/>
            <a:ext cx="31046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箭头: 右 138">
            <a:extLst>
              <a:ext uri="{FF2B5EF4-FFF2-40B4-BE49-F238E27FC236}">
                <a16:creationId xmlns:a16="http://schemas.microsoft.com/office/drawing/2014/main" id="{72FC0727-44B6-42B9-BFCD-ED94A95655EF}"/>
              </a:ext>
            </a:extLst>
          </p:cNvPr>
          <p:cNvSpPr/>
          <p:nvPr/>
        </p:nvSpPr>
        <p:spPr>
          <a:xfrm>
            <a:off x="2096367" y="5418446"/>
            <a:ext cx="310462" cy="70520"/>
          </a:xfrm>
          <a:prstGeom prst="rightArrow">
            <a:avLst>
              <a:gd name="adj1" fmla="val 50000"/>
              <a:gd name="adj2" fmla="val 395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C8C5D9F7-3869-4C5B-AA89-56620A7B4166}"/>
              </a:ext>
            </a:extLst>
          </p:cNvPr>
          <p:cNvSpPr/>
          <p:nvPr/>
        </p:nvSpPr>
        <p:spPr>
          <a:xfrm>
            <a:off x="2898123" y="5418445"/>
            <a:ext cx="31046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6C0C2617-0705-40D1-972E-830694AE6B07}"/>
              </a:ext>
            </a:extLst>
          </p:cNvPr>
          <p:cNvSpPr/>
          <p:nvPr/>
        </p:nvSpPr>
        <p:spPr>
          <a:xfrm>
            <a:off x="3231995" y="5418445"/>
            <a:ext cx="31046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4A654E61-BB37-4EDE-861C-B7A6A411C723}"/>
              </a:ext>
            </a:extLst>
          </p:cNvPr>
          <p:cNvSpPr/>
          <p:nvPr/>
        </p:nvSpPr>
        <p:spPr>
          <a:xfrm>
            <a:off x="3565867" y="5418445"/>
            <a:ext cx="31046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4A654E61-BB37-4EDE-861C-B7A6A411C723}"/>
              </a:ext>
            </a:extLst>
          </p:cNvPr>
          <p:cNvSpPr/>
          <p:nvPr/>
        </p:nvSpPr>
        <p:spPr>
          <a:xfrm>
            <a:off x="4440188" y="5418445"/>
            <a:ext cx="31046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id="{B5E39F23-23FD-4D61-BC09-5EDE0BC1F49C}"/>
                  </a:ext>
                </a:extLst>
              </p:cNvPr>
              <p:cNvSpPr txBox="1"/>
              <p:nvPr/>
            </p:nvSpPr>
            <p:spPr>
              <a:xfrm>
                <a:off x="3854424" y="5194122"/>
                <a:ext cx="53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…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id="{B5E39F23-23FD-4D61-BC09-5EDE0BC1F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424" y="5194122"/>
                <a:ext cx="53083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矩形 144">
            <a:extLst>
              <a:ext uri="{FF2B5EF4-FFF2-40B4-BE49-F238E27FC236}">
                <a16:creationId xmlns:a16="http://schemas.microsoft.com/office/drawing/2014/main" id="{F2437005-6C8F-4321-AA27-2081E3B352CC}"/>
              </a:ext>
            </a:extLst>
          </p:cNvPr>
          <p:cNvSpPr/>
          <p:nvPr/>
        </p:nvSpPr>
        <p:spPr>
          <a:xfrm>
            <a:off x="2568651" y="5815509"/>
            <a:ext cx="310461" cy="45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箭头: 右 145">
            <a:extLst>
              <a:ext uri="{FF2B5EF4-FFF2-40B4-BE49-F238E27FC236}">
                <a16:creationId xmlns:a16="http://schemas.microsoft.com/office/drawing/2014/main" id="{4A8EF30F-827E-4CD8-A1E3-94115DF4F2E2}"/>
              </a:ext>
            </a:extLst>
          </p:cNvPr>
          <p:cNvSpPr/>
          <p:nvPr/>
        </p:nvSpPr>
        <p:spPr>
          <a:xfrm>
            <a:off x="2096367" y="5815509"/>
            <a:ext cx="310462" cy="70520"/>
          </a:xfrm>
          <a:prstGeom prst="rightArrow">
            <a:avLst>
              <a:gd name="adj1" fmla="val 50000"/>
              <a:gd name="adj2" fmla="val 395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22300E29-6018-4C4A-AE11-D9D958BBB52B}"/>
              </a:ext>
            </a:extLst>
          </p:cNvPr>
          <p:cNvSpPr/>
          <p:nvPr/>
        </p:nvSpPr>
        <p:spPr>
          <a:xfrm>
            <a:off x="2898123" y="5815508"/>
            <a:ext cx="310461" cy="45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6DA64AE2-1FF4-4AA8-B701-F98786EB9855}"/>
              </a:ext>
            </a:extLst>
          </p:cNvPr>
          <p:cNvSpPr/>
          <p:nvPr/>
        </p:nvSpPr>
        <p:spPr>
          <a:xfrm>
            <a:off x="3231995" y="5815508"/>
            <a:ext cx="310461" cy="45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F4932020-6507-4E6E-9658-4A2FE73CDFB9}"/>
              </a:ext>
            </a:extLst>
          </p:cNvPr>
          <p:cNvSpPr/>
          <p:nvPr/>
        </p:nvSpPr>
        <p:spPr>
          <a:xfrm>
            <a:off x="3565867" y="5815508"/>
            <a:ext cx="310461" cy="45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1EF3E2E5-97F6-477B-AEF7-ACE46CD64EE1}"/>
              </a:ext>
            </a:extLst>
          </p:cNvPr>
          <p:cNvSpPr/>
          <p:nvPr/>
        </p:nvSpPr>
        <p:spPr>
          <a:xfrm>
            <a:off x="4440188" y="5815508"/>
            <a:ext cx="310461" cy="45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>
                <a:extLst>
                  <a:ext uri="{FF2B5EF4-FFF2-40B4-BE49-F238E27FC236}">
                    <a16:creationId xmlns:a16="http://schemas.microsoft.com/office/drawing/2014/main" id="{2E0A8E29-7BF8-43B7-BB46-DD92C2626C69}"/>
                  </a:ext>
                </a:extLst>
              </p:cNvPr>
              <p:cNvSpPr txBox="1"/>
              <p:nvPr/>
            </p:nvSpPr>
            <p:spPr>
              <a:xfrm>
                <a:off x="3854424" y="5591185"/>
                <a:ext cx="53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…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1" name="文本框 150">
                <a:extLst>
                  <a:ext uri="{FF2B5EF4-FFF2-40B4-BE49-F238E27FC236}">
                    <a16:creationId xmlns:a16="http://schemas.microsoft.com/office/drawing/2014/main" id="{2E0A8E29-7BF8-43B7-BB46-DD92C2626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424" y="5591185"/>
                <a:ext cx="5308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矩形 151">
            <a:extLst>
              <a:ext uri="{FF2B5EF4-FFF2-40B4-BE49-F238E27FC236}">
                <a16:creationId xmlns:a16="http://schemas.microsoft.com/office/drawing/2014/main" id="{88E6B58A-2B96-4B66-B06C-0402203050DC}"/>
              </a:ext>
            </a:extLst>
          </p:cNvPr>
          <p:cNvSpPr/>
          <p:nvPr/>
        </p:nvSpPr>
        <p:spPr>
          <a:xfrm>
            <a:off x="2568651" y="6184841"/>
            <a:ext cx="310461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箭头: 右 152">
            <a:extLst>
              <a:ext uri="{FF2B5EF4-FFF2-40B4-BE49-F238E27FC236}">
                <a16:creationId xmlns:a16="http://schemas.microsoft.com/office/drawing/2014/main" id="{C37478B6-D09E-497A-A741-8927E8ECB344}"/>
              </a:ext>
            </a:extLst>
          </p:cNvPr>
          <p:cNvSpPr/>
          <p:nvPr/>
        </p:nvSpPr>
        <p:spPr>
          <a:xfrm>
            <a:off x="2096367" y="6184841"/>
            <a:ext cx="310462" cy="70520"/>
          </a:xfrm>
          <a:prstGeom prst="rightArrow">
            <a:avLst>
              <a:gd name="adj1" fmla="val 50000"/>
              <a:gd name="adj2" fmla="val 3958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E4AEF928-DC4F-405D-96F9-BB0B57C0C768}"/>
              </a:ext>
            </a:extLst>
          </p:cNvPr>
          <p:cNvSpPr/>
          <p:nvPr/>
        </p:nvSpPr>
        <p:spPr>
          <a:xfrm>
            <a:off x="2898123" y="6184840"/>
            <a:ext cx="310461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BBBC9CA8-B599-46FC-895B-A1F5F4414B46}"/>
              </a:ext>
            </a:extLst>
          </p:cNvPr>
          <p:cNvSpPr/>
          <p:nvPr/>
        </p:nvSpPr>
        <p:spPr>
          <a:xfrm>
            <a:off x="3231995" y="6184840"/>
            <a:ext cx="310461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9BB54A6A-3246-4491-9F1D-11381CE30965}"/>
              </a:ext>
            </a:extLst>
          </p:cNvPr>
          <p:cNvSpPr/>
          <p:nvPr/>
        </p:nvSpPr>
        <p:spPr>
          <a:xfrm>
            <a:off x="3565867" y="6184840"/>
            <a:ext cx="310461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F7F77588-5211-462B-856B-0FE883DB163B}"/>
              </a:ext>
            </a:extLst>
          </p:cNvPr>
          <p:cNvSpPr/>
          <p:nvPr/>
        </p:nvSpPr>
        <p:spPr>
          <a:xfrm>
            <a:off x="4440188" y="6184840"/>
            <a:ext cx="310461" cy="45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5F898A8E-9548-4509-A8C6-11854BD1D77C}"/>
                  </a:ext>
                </a:extLst>
              </p:cNvPr>
              <p:cNvSpPr txBox="1"/>
              <p:nvPr/>
            </p:nvSpPr>
            <p:spPr>
              <a:xfrm>
                <a:off x="3854424" y="5960517"/>
                <a:ext cx="530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…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5F898A8E-9548-4509-A8C6-11854BD1D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424" y="5960517"/>
                <a:ext cx="53083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0" name="直接箭头连接符 159">
            <a:extLst>
              <a:ext uri="{FF2B5EF4-FFF2-40B4-BE49-F238E27FC236}">
                <a16:creationId xmlns:a16="http://schemas.microsoft.com/office/drawing/2014/main" id="{08F0CEEF-CB35-4C9D-A9B2-4716534487B8}"/>
              </a:ext>
            </a:extLst>
          </p:cNvPr>
          <p:cNvCxnSpPr>
            <a:stCxn id="134" idx="3"/>
          </p:cNvCxnSpPr>
          <p:nvPr/>
        </p:nvCxnSpPr>
        <p:spPr>
          <a:xfrm flipH="1">
            <a:off x="2022477" y="4583360"/>
            <a:ext cx="3848417" cy="807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1" name="左大括号 160">
            <a:extLst>
              <a:ext uri="{FF2B5EF4-FFF2-40B4-BE49-F238E27FC236}">
                <a16:creationId xmlns:a16="http://schemas.microsoft.com/office/drawing/2014/main" id="{8BD53860-6682-4171-8282-25F751EFDBFA}"/>
              </a:ext>
            </a:extLst>
          </p:cNvPr>
          <p:cNvSpPr/>
          <p:nvPr/>
        </p:nvSpPr>
        <p:spPr>
          <a:xfrm rot="16200000">
            <a:off x="3596493" y="5300724"/>
            <a:ext cx="136561" cy="2171754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id="{05F0AD89-881B-4718-AC94-EBB6FAD96A8E}"/>
                  </a:ext>
                </a:extLst>
              </p:cNvPr>
              <p:cNvSpPr txBox="1"/>
              <p:nvPr/>
            </p:nvSpPr>
            <p:spPr>
              <a:xfrm>
                <a:off x="3208584" y="6468796"/>
                <a:ext cx="10418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16×16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id="{05F0AD89-881B-4718-AC94-EBB6FAD96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584" y="6468796"/>
                <a:ext cx="104186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箭头: 右 163">
            <a:extLst>
              <a:ext uri="{FF2B5EF4-FFF2-40B4-BE49-F238E27FC236}">
                <a16:creationId xmlns:a16="http://schemas.microsoft.com/office/drawing/2014/main" id="{7F739F3D-1518-4331-9397-F50EDC844DF0}"/>
              </a:ext>
            </a:extLst>
          </p:cNvPr>
          <p:cNvSpPr/>
          <p:nvPr/>
        </p:nvSpPr>
        <p:spPr>
          <a:xfrm>
            <a:off x="5088362" y="5702996"/>
            <a:ext cx="530835" cy="295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CDD15A6D-DA2E-4D33-B5CE-4D97A408FD12}"/>
              </a:ext>
            </a:extLst>
          </p:cNvPr>
          <p:cNvGrpSpPr/>
          <p:nvPr/>
        </p:nvGrpSpPr>
        <p:grpSpPr>
          <a:xfrm>
            <a:off x="5767359" y="5581201"/>
            <a:ext cx="1945704" cy="369332"/>
            <a:chOff x="5767359" y="5581201"/>
            <a:chExt cx="1945704" cy="369332"/>
          </a:xfrm>
        </p:grpSpPr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41ABC829-A3F3-4BFA-A5EF-C0AF6148AC7E}"/>
                </a:ext>
              </a:extLst>
            </p:cNvPr>
            <p:cNvSpPr/>
            <p:nvPr/>
          </p:nvSpPr>
          <p:spPr>
            <a:xfrm>
              <a:off x="5767359" y="5809871"/>
              <a:ext cx="310461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8DA23CBF-19DE-4D4F-84C5-596DBA14E6BA}"/>
                </a:ext>
              </a:extLst>
            </p:cNvPr>
            <p:cNvSpPr/>
            <p:nvPr/>
          </p:nvSpPr>
          <p:spPr>
            <a:xfrm>
              <a:off x="6096831" y="5809870"/>
              <a:ext cx="310461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26510DDF-7627-466E-9A27-62FBF3DAAC3A}"/>
                </a:ext>
              </a:extLst>
            </p:cNvPr>
            <p:cNvSpPr/>
            <p:nvPr/>
          </p:nvSpPr>
          <p:spPr>
            <a:xfrm>
              <a:off x="6430703" y="5809870"/>
              <a:ext cx="310461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1A5AF350-EB32-47FA-A89A-AC058F946ADF}"/>
                </a:ext>
              </a:extLst>
            </p:cNvPr>
            <p:cNvSpPr/>
            <p:nvPr/>
          </p:nvSpPr>
          <p:spPr>
            <a:xfrm>
              <a:off x="6764575" y="5809870"/>
              <a:ext cx="310461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D03DCFC4-15F8-4FFC-8F03-BA4A4B2A4028}"/>
                </a:ext>
              </a:extLst>
            </p:cNvPr>
            <p:cNvSpPr/>
            <p:nvPr/>
          </p:nvSpPr>
          <p:spPr>
            <a:xfrm>
              <a:off x="7402602" y="5805050"/>
              <a:ext cx="310461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文本框 169">
                  <a:extLst>
                    <a:ext uri="{FF2B5EF4-FFF2-40B4-BE49-F238E27FC236}">
                      <a16:creationId xmlns:a16="http://schemas.microsoft.com/office/drawing/2014/main" id="{B102EDC1-8C80-4C0F-BF79-E36D9FD2D235}"/>
                    </a:ext>
                  </a:extLst>
                </p:cNvPr>
                <p:cNvSpPr txBox="1"/>
                <p:nvPr/>
              </p:nvSpPr>
              <p:spPr>
                <a:xfrm>
                  <a:off x="6961696" y="5581201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0" name="文本框 169">
                  <a:extLst>
                    <a:ext uri="{FF2B5EF4-FFF2-40B4-BE49-F238E27FC236}">
                      <a16:creationId xmlns:a16="http://schemas.microsoft.com/office/drawing/2014/main" id="{B102EDC1-8C80-4C0F-BF79-E36D9FD2D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1696" y="5581201"/>
                  <a:ext cx="53083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CA7B024E-4AF3-4D80-8690-212528FCCA59}"/>
              </a:ext>
            </a:extLst>
          </p:cNvPr>
          <p:cNvGrpSpPr/>
          <p:nvPr/>
        </p:nvGrpSpPr>
        <p:grpSpPr>
          <a:xfrm>
            <a:off x="9734679" y="5577622"/>
            <a:ext cx="1945704" cy="369332"/>
            <a:chOff x="5767359" y="5581201"/>
            <a:chExt cx="1945704" cy="369332"/>
          </a:xfrm>
        </p:grpSpPr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855AF564-6708-4295-BFAF-F61B042CBA5A}"/>
                </a:ext>
              </a:extLst>
            </p:cNvPr>
            <p:cNvSpPr/>
            <p:nvPr/>
          </p:nvSpPr>
          <p:spPr>
            <a:xfrm>
              <a:off x="5767359" y="5809871"/>
              <a:ext cx="310461" cy="457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id="{8D3A40AF-B081-41DD-B02D-5CA8E9F4E01E}"/>
                </a:ext>
              </a:extLst>
            </p:cNvPr>
            <p:cNvSpPr/>
            <p:nvPr/>
          </p:nvSpPr>
          <p:spPr>
            <a:xfrm>
              <a:off x="6096831" y="5809870"/>
              <a:ext cx="310461" cy="457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174">
              <a:extLst>
                <a:ext uri="{FF2B5EF4-FFF2-40B4-BE49-F238E27FC236}">
                  <a16:creationId xmlns:a16="http://schemas.microsoft.com/office/drawing/2014/main" id="{7899AFE7-6FDC-4EA9-A5E9-4C17FA9FB0D6}"/>
                </a:ext>
              </a:extLst>
            </p:cNvPr>
            <p:cNvSpPr/>
            <p:nvPr/>
          </p:nvSpPr>
          <p:spPr>
            <a:xfrm>
              <a:off x="6430703" y="5809870"/>
              <a:ext cx="310461" cy="457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矩形 175">
              <a:extLst>
                <a:ext uri="{FF2B5EF4-FFF2-40B4-BE49-F238E27FC236}">
                  <a16:creationId xmlns:a16="http://schemas.microsoft.com/office/drawing/2014/main" id="{425E79F7-0423-487D-9BA3-8BBCADB26BF6}"/>
                </a:ext>
              </a:extLst>
            </p:cNvPr>
            <p:cNvSpPr/>
            <p:nvPr/>
          </p:nvSpPr>
          <p:spPr>
            <a:xfrm>
              <a:off x="6764575" y="5809870"/>
              <a:ext cx="310461" cy="457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D09D2456-D5A2-462D-8607-557D1EA57AE0}"/>
                </a:ext>
              </a:extLst>
            </p:cNvPr>
            <p:cNvSpPr/>
            <p:nvPr/>
          </p:nvSpPr>
          <p:spPr>
            <a:xfrm>
              <a:off x="7402602" y="5805050"/>
              <a:ext cx="310461" cy="4571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本框 177">
                  <a:extLst>
                    <a:ext uri="{FF2B5EF4-FFF2-40B4-BE49-F238E27FC236}">
                      <a16:creationId xmlns:a16="http://schemas.microsoft.com/office/drawing/2014/main" id="{2364942C-3957-46EC-9A9A-7A287360CD6B}"/>
                    </a:ext>
                  </a:extLst>
                </p:cNvPr>
                <p:cNvSpPr txBox="1"/>
                <p:nvPr/>
              </p:nvSpPr>
              <p:spPr>
                <a:xfrm>
                  <a:off x="6961696" y="5581201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8" name="文本框 177">
                  <a:extLst>
                    <a:ext uri="{FF2B5EF4-FFF2-40B4-BE49-F238E27FC236}">
                      <a16:creationId xmlns:a16="http://schemas.microsoft.com/office/drawing/2014/main" id="{2364942C-3957-46EC-9A9A-7A287360CD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1696" y="5581201"/>
                  <a:ext cx="530835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6DC2FF9B-F9A0-4D12-A086-E02DC2A7F0CB}"/>
              </a:ext>
            </a:extLst>
          </p:cNvPr>
          <p:cNvGrpSpPr/>
          <p:nvPr/>
        </p:nvGrpSpPr>
        <p:grpSpPr>
          <a:xfrm>
            <a:off x="7749345" y="5577622"/>
            <a:ext cx="1945704" cy="369332"/>
            <a:chOff x="5767359" y="5581201"/>
            <a:chExt cx="1945704" cy="369332"/>
          </a:xfrm>
        </p:grpSpPr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7821D4AF-C7E2-45F5-B2BD-B88949DA06DF}"/>
                </a:ext>
              </a:extLst>
            </p:cNvPr>
            <p:cNvSpPr/>
            <p:nvPr/>
          </p:nvSpPr>
          <p:spPr>
            <a:xfrm>
              <a:off x="5767359" y="5809871"/>
              <a:ext cx="310461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FB72CFF9-EB19-43BF-BE88-B58EEAD34ED3}"/>
                </a:ext>
              </a:extLst>
            </p:cNvPr>
            <p:cNvSpPr/>
            <p:nvPr/>
          </p:nvSpPr>
          <p:spPr>
            <a:xfrm>
              <a:off x="6096831" y="5809870"/>
              <a:ext cx="310461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A2010398-7B95-471F-B7EF-7C301E5D2DD8}"/>
                </a:ext>
              </a:extLst>
            </p:cNvPr>
            <p:cNvSpPr/>
            <p:nvPr/>
          </p:nvSpPr>
          <p:spPr>
            <a:xfrm>
              <a:off x="6430703" y="5809870"/>
              <a:ext cx="310461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182">
              <a:extLst>
                <a:ext uri="{FF2B5EF4-FFF2-40B4-BE49-F238E27FC236}">
                  <a16:creationId xmlns:a16="http://schemas.microsoft.com/office/drawing/2014/main" id="{6191C775-B6D2-4BFD-82BA-0FDBE8F18C17}"/>
                </a:ext>
              </a:extLst>
            </p:cNvPr>
            <p:cNvSpPr/>
            <p:nvPr/>
          </p:nvSpPr>
          <p:spPr>
            <a:xfrm>
              <a:off x="6764575" y="5809870"/>
              <a:ext cx="310461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030CA1D9-7867-49F5-91F9-3D9B9C90942F}"/>
                </a:ext>
              </a:extLst>
            </p:cNvPr>
            <p:cNvSpPr/>
            <p:nvPr/>
          </p:nvSpPr>
          <p:spPr>
            <a:xfrm>
              <a:off x="7402602" y="5805050"/>
              <a:ext cx="310461" cy="4571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文本框 184">
                  <a:extLst>
                    <a:ext uri="{FF2B5EF4-FFF2-40B4-BE49-F238E27FC236}">
                      <a16:creationId xmlns:a16="http://schemas.microsoft.com/office/drawing/2014/main" id="{C4804C6E-CE0F-416A-AE62-969627C982F8}"/>
                    </a:ext>
                  </a:extLst>
                </p:cNvPr>
                <p:cNvSpPr txBox="1"/>
                <p:nvPr/>
              </p:nvSpPr>
              <p:spPr>
                <a:xfrm>
                  <a:off x="6961696" y="5581201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5" name="文本框 184">
                  <a:extLst>
                    <a:ext uri="{FF2B5EF4-FFF2-40B4-BE49-F238E27FC236}">
                      <a16:creationId xmlns:a16="http://schemas.microsoft.com/office/drawing/2014/main" id="{C4804C6E-CE0F-416A-AE62-969627C98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1696" y="5581201"/>
                  <a:ext cx="530835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6" name="左大括号 185">
            <a:extLst>
              <a:ext uri="{FF2B5EF4-FFF2-40B4-BE49-F238E27FC236}">
                <a16:creationId xmlns:a16="http://schemas.microsoft.com/office/drawing/2014/main" id="{1259EE1B-4C04-4257-BE9F-24293CBA8CC5}"/>
              </a:ext>
            </a:extLst>
          </p:cNvPr>
          <p:cNvSpPr/>
          <p:nvPr/>
        </p:nvSpPr>
        <p:spPr>
          <a:xfrm rot="16200000">
            <a:off x="8672484" y="3046931"/>
            <a:ext cx="113022" cy="5902780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文本框 186">
                <a:extLst>
                  <a:ext uri="{FF2B5EF4-FFF2-40B4-BE49-F238E27FC236}">
                    <a16:creationId xmlns:a16="http://schemas.microsoft.com/office/drawing/2014/main" id="{BE732437-4445-4369-91AD-D6C9A6EA8FD1}"/>
                  </a:ext>
                </a:extLst>
              </p:cNvPr>
              <p:cNvSpPr txBox="1"/>
              <p:nvPr/>
            </p:nvSpPr>
            <p:spPr>
              <a:xfrm>
                <a:off x="7575983" y="6166943"/>
                <a:ext cx="25062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16×16</m:t>
                      </m:r>
                      <m:r>
                        <a:rPr lang="en-US" altLang="zh-CN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×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3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7" name="文本框 186">
                <a:extLst>
                  <a:ext uri="{FF2B5EF4-FFF2-40B4-BE49-F238E27FC236}">
                    <a16:creationId xmlns:a16="http://schemas.microsoft.com/office/drawing/2014/main" id="{BE732437-4445-4369-91AD-D6C9A6EA8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983" y="6166943"/>
                <a:ext cx="250626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3A650C01-0B3E-4F89-B80D-08F36F50B7CE}"/>
                  </a:ext>
                </a:extLst>
              </p:cNvPr>
              <p:cNvSpPr txBox="1"/>
              <p:nvPr/>
            </p:nvSpPr>
            <p:spPr>
              <a:xfrm>
                <a:off x="8544952" y="3253654"/>
                <a:ext cx="3659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𝑁</m:t>
                    </m:r>
                    <m:r>
                      <a:rPr lang="en-US" altLang="zh-CN" sz="180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lang="en-US" altLang="zh-CN" sz="180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𝐻</m:t>
                    </m:r>
                    <m:r>
                      <a:rPr lang="en-US" altLang="zh-CN" sz="180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×</m:t>
                    </m:r>
                    <m:r>
                      <a:rPr lang="en-US" altLang="zh-CN" sz="180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𝑊</m:t>
                    </m:r>
                  </m:oMath>
                </a14:m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𝑃</m:t>
                        </m:r>
                      </m:e>
                      <m:sup>
                        <m:r>
                          <a:rPr lang="en-US" altLang="zh-CN" sz="18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=</a:t>
                </a:r>
                <a:r>
                  <a:rPr lang="en-US" altLang="zh-CN" dirty="0"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192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3A650C01-0B3E-4F89-B80D-08F36F50B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952" y="3253654"/>
                <a:ext cx="3659319" cy="369332"/>
              </a:xfrm>
              <a:prstGeom prst="rect">
                <a:avLst/>
              </a:prstGeom>
              <a:blipFill>
                <a:blip r:embed="rId1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3F0CDC4A-5DD9-4222-A725-94C71390134F}"/>
              </a:ext>
            </a:extLst>
          </p:cNvPr>
          <p:cNvGrpSpPr/>
          <p:nvPr/>
        </p:nvGrpSpPr>
        <p:grpSpPr>
          <a:xfrm>
            <a:off x="5784313" y="2629513"/>
            <a:ext cx="2221228" cy="1937489"/>
            <a:chOff x="5784313" y="2629513"/>
            <a:chExt cx="2221228" cy="193748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2229746C-EFCE-41B4-A649-B607E1FC988E}"/>
                </a:ext>
              </a:extLst>
            </p:cNvPr>
            <p:cNvGrpSpPr/>
            <p:nvPr/>
          </p:nvGrpSpPr>
          <p:grpSpPr>
            <a:xfrm>
              <a:off x="5915850" y="2701690"/>
              <a:ext cx="373374" cy="367921"/>
              <a:chOff x="3963961" y="1617041"/>
              <a:chExt cx="373374" cy="367921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D2A5FC8-B918-4DD9-8501-12721C61200D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706B1D3B-FB6B-484E-9BF0-ECC46F4879E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3AB12D8-3C6D-4F0A-8168-468824DA7797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F1478C3-9E9C-493F-8F6D-F649CAFA5EF2}"/>
                </a:ext>
              </a:extLst>
            </p:cNvPr>
            <p:cNvGrpSpPr/>
            <p:nvPr/>
          </p:nvGrpSpPr>
          <p:grpSpPr>
            <a:xfrm>
              <a:off x="6417484" y="2711450"/>
              <a:ext cx="373374" cy="367921"/>
              <a:chOff x="3963961" y="1617041"/>
              <a:chExt cx="373374" cy="367921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6D8F666C-2BEA-49A3-8A99-E6A53F895231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9C720957-F867-40ED-A4E3-E22BBB3852F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514CC138-34E2-477E-A011-4238925060FB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1810864-DDE9-4275-9A40-9156A443F481}"/>
                </a:ext>
              </a:extLst>
            </p:cNvPr>
            <p:cNvGrpSpPr/>
            <p:nvPr/>
          </p:nvGrpSpPr>
          <p:grpSpPr>
            <a:xfrm>
              <a:off x="6919118" y="2705027"/>
              <a:ext cx="373374" cy="367921"/>
              <a:chOff x="3963961" y="1617041"/>
              <a:chExt cx="373374" cy="367921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0453D864-CA36-42F6-A785-BDE7124010E3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73198873-4F41-4395-89D0-52559301516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9DDAFF36-50A3-4C6B-975E-50871ED21917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48B001F-5CBD-4709-97CD-59709A00D299}"/>
                </a:ext>
              </a:extLst>
            </p:cNvPr>
            <p:cNvGrpSpPr/>
            <p:nvPr/>
          </p:nvGrpSpPr>
          <p:grpSpPr>
            <a:xfrm>
              <a:off x="7592465" y="2711450"/>
              <a:ext cx="373374" cy="367921"/>
              <a:chOff x="3963961" y="1617041"/>
              <a:chExt cx="373374" cy="367921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E0093A57-AA80-4FF1-8F04-36102BD6750A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1734BE08-BB94-4A1D-B761-9F30442335DC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62CF52B8-7DC5-46D5-A895-7B37C4CF4056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0C4965CB-5163-4DCE-9DFD-180CFB880A55}"/>
                </a:ext>
              </a:extLst>
            </p:cNvPr>
            <p:cNvGrpSpPr/>
            <p:nvPr/>
          </p:nvGrpSpPr>
          <p:grpSpPr>
            <a:xfrm>
              <a:off x="5915850" y="3145519"/>
              <a:ext cx="373374" cy="367921"/>
              <a:chOff x="3963961" y="1617041"/>
              <a:chExt cx="373374" cy="367921"/>
            </a:xfrm>
          </p:grpSpPr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88059027-652C-4C51-8809-4D596EFCDC25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E6F13164-7CA6-483E-A1DC-CE2F95D977D5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33ED1B37-ED9A-49D3-AAAD-FC6639F31859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AA1873BC-54D1-4992-AF05-2C6C2F25CFE2}"/>
                </a:ext>
              </a:extLst>
            </p:cNvPr>
            <p:cNvGrpSpPr/>
            <p:nvPr/>
          </p:nvGrpSpPr>
          <p:grpSpPr>
            <a:xfrm>
              <a:off x="6417484" y="3155279"/>
              <a:ext cx="373374" cy="367921"/>
              <a:chOff x="3963961" y="1617041"/>
              <a:chExt cx="373374" cy="367921"/>
            </a:xfrm>
          </p:grpSpPr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09F24648-F9DE-46BD-904B-ACDBAB9781F4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27E16CC0-1A05-4DDB-BC0F-61921582E65F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E390608E-CA6D-4839-B88F-69037747C470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EAAC0CED-6156-4636-B270-A49B976D5661}"/>
                </a:ext>
              </a:extLst>
            </p:cNvPr>
            <p:cNvGrpSpPr/>
            <p:nvPr/>
          </p:nvGrpSpPr>
          <p:grpSpPr>
            <a:xfrm>
              <a:off x="6919118" y="3148856"/>
              <a:ext cx="373374" cy="367921"/>
              <a:chOff x="3963961" y="1617041"/>
              <a:chExt cx="373374" cy="367921"/>
            </a:xfrm>
          </p:grpSpPr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9A1BB60D-7C77-4DF3-8296-4F0BDAD7BC98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FA2FB05F-03B3-4AB3-A698-69623A8C87FC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4E7484C7-A928-4CDC-AC66-71A2F471D69A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FA2E7F09-0580-4637-ACB7-F5942A408995}"/>
                </a:ext>
              </a:extLst>
            </p:cNvPr>
            <p:cNvGrpSpPr/>
            <p:nvPr/>
          </p:nvGrpSpPr>
          <p:grpSpPr>
            <a:xfrm>
              <a:off x="7592465" y="3155279"/>
              <a:ext cx="373374" cy="367921"/>
              <a:chOff x="3963961" y="1617041"/>
              <a:chExt cx="373374" cy="367921"/>
            </a:xfrm>
          </p:grpSpPr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1FF52D67-A17E-4BEC-B621-375A6D394DDE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876DB3E5-1690-4F36-9354-2BE17EB419A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50C7952A-E640-45D5-9213-0B87C8EA76F4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2229746C-EFCE-41B4-A649-B607E1FC988E}"/>
                </a:ext>
              </a:extLst>
            </p:cNvPr>
            <p:cNvGrpSpPr/>
            <p:nvPr/>
          </p:nvGrpSpPr>
          <p:grpSpPr>
            <a:xfrm>
              <a:off x="5915850" y="3566698"/>
              <a:ext cx="373374" cy="367921"/>
              <a:chOff x="3963961" y="1617041"/>
              <a:chExt cx="373374" cy="367921"/>
            </a:xfrm>
          </p:grpSpPr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6D2A5FC8-B918-4DD9-8501-12721C61200D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706B1D3B-FB6B-484E-9BF0-ECC46F4879E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F3AB12D8-3C6D-4F0A-8168-468824DA7797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5F1478C3-9E9C-493F-8F6D-F649CAFA5EF2}"/>
                </a:ext>
              </a:extLst>
            </p:cNvPr>
            <p:cNvGrpSpPr/>
            <p:nvPr/>
          </p:nvGrpSpPr>
          <p:grpSpPr>
            <a:xfrm>
              <a:off x="6417484" y="3576458"/>
              <a:ext cx="373374" cy="367921"/>
              <a:chOff x="3963961" y="1617041"/>
              <a:chExt cx="373374" cy="367921"/>
            </a:xfrm>
          </p:grpSpPr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6D8F666C-2BEA-49A3-8A99-E6A53F895231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9C720957-F867-40ED-A4E3-E22BBB3852F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514CC138-34E2-477E-A011-4238925060FB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41810864-DDE9-4275-9A40-9156A443F481}"/>
                </a:ext>
              </a:extLst>
            </p:cNvPr>
            <p:cNvGrpSpPr/>
            <p:nvPr/>
          </p:nvGrpSpPr>
          <p:grpSpPr>
            <a:xfrm>
              <a:off x="6919118" y="3570035"/>
              <a:ext cx="373374" cy="367921"/>
              <a:chOff x="3963961" y="1617041"/>
              <a:chExt cx="373374" cy="367921"/>
            </a:xfrm>
          </p:grpSpPr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0453D864-CA36-42F6-A785-BDE7124010E3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73198873-4F41-4395-89D0-52559301516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9DDAFF36-50A3-4C6B-975E-50871ED21917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A48B001F-5CBD-4709-97CD-59709A00D299}"/>
                </a:ext>
              </a:extLst>
            </p:cNvPr>
            <p:cNvGrpSpPr/>
            <p:nvPr/>
          </p:nvGrpSpPr>
          <p:grpSpPr>
            <a:xfrm>
              <a:off x="7592465" y="3576458"/>
              <a:ext cx="373374" cy="367921"/>
              <a:chOff x="3963961" y="1617041"/>
              <a:chExt cx="373374" cy="367921"/>
            </a:xfrm>
          </p:grpSpPr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E0093A57-AA80-4FF1-8F04-36102BD6750A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1734BE08-BB94-4A1D-B761-9F30442335DC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62CF52B8-7DC5-46D5-A895-7B37C4CF4056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2229746C-EFCE-41B4-A649-B607E1FC988E}"/>
                </a:ext>
              </a:extLst>
            </p:cNvPr>
            <p:cNvGrpSpPr/>
            <p:nvPr/>
          </p:nvGrpSpPr>
          <p:grpSpPr>
            <a:xfrm>
              <a:off x="5915850" y="4189321"/>
              <a:ext cx="373374" cy="367921"/>
              <a:chOff x="3963961" y="1617041"/>
              <a:chExt cx="373374" cy="367921"/>
            </a:xfrm>
          </p:grpSpPr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6D2A5FC8-B918-4DD9-8501-12721C61200D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706B1D3B-FB6B-484E-9BF0-ECC46F4879E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F3AB12D8-3C6D-4F0A-8168-468824DA7797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5F1478C3-9E9C-493F-8F6D-F649CAFA5EF2}"/>
                </a:ext>
              </a:extLst>
            </p:cNvPr>
            <p:cNvGrpSpPr/>
            <p:nvPr/>
          </p:nvGrpSpPr>
          <p:grpSpPr>
            <a:xfrm>
              <a:off x="6417484" y="4199081"/>
              <a:ext cx="373374" cy="367921"/>
              <a:chOff x="3963961" y="1617041"/>
              <a:chExt cx="373374" cy="367921"/>
            </a:xfrm>
          </p:grpSpPr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6D8F666C-2BEA-49A3-8A99-E6A53F895231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9C720957-F867-40ED-A4E3-E22BBB3852F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514CC138-34E2-477E-A011-4238925060FB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41810864-DDE9-4275-9A40-9156A443F481}"/>
                </a:ext>
              </a:extLst>
            </p:cNvPr>
            <p:cNvGrpSpPr/>
            <p:nvPr/>
          </p:nvGrpSpPr>
          <p:grpSpPr>
            <a:xfrm>
              <a:off x="6919118" y="4192658"/>
              <a:ext cx="373374" cy="367921"/>
              <a:chOff x="3963961" y="1617041"/>
              <a:chExt cx="373374" cy="367921"/>
            </a:xfrm>
          </p:grpSpPr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0453D864-CA36-42F6-A785-BDE7124010E3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73198873-4F41-4395-89D0-525593015168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9DDAFF36-50A3-4C6B-975E-50871ED21917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A48B001F-5CBD-4709-97CD-59709A00D299}"/>
                </a:ext>
              </a:extLst>
            </p:cNvPr>
            <p:cNvGrpSpPr/>
            <p:nvPr/>
          </p:nvGrpSpPr>
          <p:grpSpPr>
            <a:xfrm>
              <a:off x="7592465" y="4199081"/>
              <a:ext cx="373374" cy="367921"/>
              <a:chOff x="3963961" y="1617041"/>
              <a:chExt cx="373374" cy="367921"/>
            </a:xfrm>
          </p:grpSpPr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E0093A57-AA80-4FF1-8F04-36102BD6750A}"/>
                  </a:ext>
                </a:extLst>
              </p:cNvPr>
              <p:cNvSpPr/>
              <p:nvPr/>
            </p:nvSpPr>
            <p:spPr>
              <a:xfrm>
                <a:off x="4026874" y="1617041"/>
                <a:ext cx="310461" cy="2930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1734BE08-BB94-4A1D-B761-9F30442335DC}"/>
                  </a:ext>
                </a:extLst>
              </p:cNvPr>
              <p:cNvSpPr/>
              <p:nvPr/>
            </p:nvSpPr>
            <p:spPr>
              <a:xfrm>
                <a:off x="3992539" y="1654495"/>
                <a:ext cx="310461" cy="2930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62CF52B8-7DC5-46D5-A895-7B37C4CF4056}"/>
                  </a:ext>
                </a:extLst>
              </p:cNvPr>
              <p:cNvSpPr/>
              <p:nvPr/>
            </p:nvSpPr>
            <p:spPr>
              <a:xfrm>
                <a:off x="3963961" y="1691949"/>
                <a:ext cx="310461" cy="2930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文本框 189">
                  <a:extLst>
                    <a:ext uri="{FF2B5EF4-FFF2-40B4-BE49-F238E27FC236}">
                      <a16:creationId xmlns:a16="http://schemas.microsoft.com/office/drawing/2014/main" id="{78E3F019-1CD0-4510-9C3D-740547E7E7C1}"/>
                    </a:ext>
                  </a:extLst>
                </p:cNvPr>
                <p:cNvSpPr txBox="1"/>
                <p:nvPr/>
              </p:nvSpPr>
              <p:spPr>
                <a:xfrm>
                  <a:off x="5784313" y="3823326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0" name="文本框 189">
                  <a:extLst>
                    <a:ext uri="{FF2B5EF4-FFF2-40B4-BE49-F238E27FC236}">
                      <a16:creationId xmlns:a16="http://schemas.microsoft.com/office/drawing/2014/main" id="{78E3F019-1CD0-4510-9C3D-740547E7E7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4313" y="3823326"/>
                  <a:ext cx="530835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文本框 190">
                  <a:extLst>
                    <a:ext uri="{FF2B5EF4-FFF2-40B4-BE49-F238E27FC236}">
                      <a16:creationId xmlns:a16="http://schemas.microsoft.com/office/drawing/2014/main" id="{C8C3797B-9DF8-4682-9960-8FF7C1221052}"/>
                    </a:ext>
                  </a:extLst>
                </p:cNvPr>
                <p:cNvSpPr txBox="1"/>
                <p:nvPr/>
              </p:nvSpPr>
              <p:spPr>
                <a:xfrm>
                  <a:off x="6330778" y="3818436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1" name="文本框 190">
                  <a:extLst>
                    <a:ext uri="{FF2B5EF4-FFF2-40B4-BE49-F238E27FC236}">
                      <a16:creationId xmlns:a16="http://schemas.microsoft.com/office/drawing/2014/main" id="{C8C3797B-9DF8-4682-9960-8FF7C1221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778" y="3818436"/>
                  <a:ext cx="530835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/>
                <p:nvPr/>
              </p:nvSpPr>
              <p:spPr>
                <a:xfrm>
                  <a:off x="6796835" y="3839932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2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6835" y="3839932"/>
                  <a:ext cx="530835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/>
                <p:nvPr/>
              </p:nvSpPr>
              <p:spPr>
                <a:xfrm>
                  <a:off x="7474706" y="3811863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3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4706" y="3811863"/>
                  <a:ext cx="530835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/>
                <p:nvPr/>
              </p:nvSpPr>
              <p:spPr>
                <a:xfrm>
                  <a:off x="7120963" y="4125553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4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963" y="4125553"/>
                  <a:ext cx="530835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/>
                <p:nvPr/>
              </p:nvSpPr>
              <p:spPr>
                <a:xfrm>
                  <a:off x="7147628" y="3539742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5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7628" y="3539742"/>
                  <a:ext cx="530835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/>
                <p:nvPr/>
              </p:nvSpPr>
              <p:spPr>
                <a:xfrm>
                  <a:off x="7156570" y="3118077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6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6570" y="3118077"/>
                  <a:ext cx="530835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/>
                <p:nvPr/>
              </p:nvSpPr>
              <p:spPr>
                <a:xfrm>
                  <a:off x="7162772" y="2629513"/>
                  <a:ext cx="53083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7" name="文本框 143">
                  <a:extLst>
                    <a:ext uri="{FF2B5EF4-FFF2-40B4-BE49-F238E27FC236}">
                      <a16:creationId xmlns:a16="http://schemas.microsoft.com/office/drawing/2014/main" id="{B5E39F23-23FD-4D61-BC09-5EDE0BC1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772" y="2629513"/>
                  <a:ext cx="530835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9" name="左大括号 198">
            <a:extLst>
              <a:ext uri="{FF2B5EF4-FFF2-40B4-BE49-F238E27FC236}">
                <a16:creationId xmlns:a16="http://schemas.microsoft.com/office/drawing/2014/main" id="{52C8041E-7343-4E43-ABD8-C6341ED2C7B1}"/>
              </a:ext>
            </a:extLst>
          </p:cNvPr>
          <p:cNvSpPr/>
          <p:nvPr/>
        </p:nvSpPr>
        <p:spPr>
          <a:xfrm rot="16200000">
            <a:off x="7770582" y="4464538"/>
            <a:ext cx="45719" cy="344796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左大括号 199">
            <a:extLst>
              <a:ext uri="{FF2B5EF4-FFF2-40B4-BE49-F238E27FC236}">
                <a16:creationId xmlns:a16="http://schemas.microsoft.com/office/drawing/2014/main" id="{A5B3331E-3B9D-49CC-B08D-0D315D347473}"/>
              </a:ext>
            </a:extLst>
          </p:cNvPr>
          <p:cNvSpPr/>
          <p:nvPr/>
        </p:nvSpPr>
        <p:spPr>
          <a:xfrm rot="10800000">
            <a:off x="8010119" y="4220470"/>
            <a:ext cx="81206" cy="284273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文本框 200">
                <a:extLst>
                  <a:ext uri="{FF2B5EF4-FFF2-40B4-BE49-F238E27FC236}">
                    <a16:creationId xmlns:a16="http://schemas.microsoft.com/office/drawing/2014/main" id="{E09F6468-2DC8-490B-8E78-98BECE7D620D}"/>
                  </a:ext>
                </a:extLst>
              </p:cNvPr>
              <p:cNvSpPr txBox="1"/>
              <p:nvPr/>
            </p:nvSpPr>
            <p:spPr>
              <a:xfrm>
                <a:off x="7575983" y="4682166"/>
                <a:ext cx="1107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16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1" name="文本框 200">
                <a:extLst>
                  <a:ext uri="{FF2B5EF4-FFF2-40B4-BE49-F238E27FC236}">
                    <a16:creationId xmlns:a16="http://schemas.microsoft.com/office/drawing/2014/main" id="{E09F6468-2DC8-490B-8E78-98BECE7D6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983" y="4682166"/>
                <a:ext cx="110709" cy="369332"/>
              </a:xfrm>
              <a:prstGeom prst="rect">
                <a:avLst/>
              </a:prstGeom>
              <a:blipFill>
                <a:blip r:embed="rId23"/>
                <a:stretch>
                  <a:fillRect l="-27778" r="-25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文本框 201">
                <a:extLst>
                  <a:ext uri="{FF2B5EF4-FFF2-40B4-BE49-F238E27FC236}">
                    <a16:creationId xmlns:a16="http://schemas.microsoft.com/office/drawing/2014/main" id="{BE9A7602-DC3E-47A5-A7FC-EC22E3D9B114}"/>
                  </a:ext>
                </a:extLst>
              </p:cNvPr>
              <p:cNvSpPr txBox="1"/>
              <p:nvPr/>
            </p:nvSpPr>
            <p:spPr>
              <a:xfrm>
                <a:off x="8068436" y="4187768"/>
                <a:ext cx="6092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16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2" name="文本框 201">
                <a:extLst>
                  <a:ext uri="{FF2B5EF4-FFF2-40B4-BE49-F238E27FC236}">
                    <a16:creationId xmlns:a16="http://schemas.microsoft.com/office/drawing/2014/main" id="{BE9A7602-DC3E-47A5-A7FC-EC22E3D9B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436" y="4187768"/>
                <a:ext cx="60925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79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3" grpId="0" animBg="1"/>
      <p:bldP spid="4" grpId="0" animBg="1"/>
      <p:bldP spid="13" grpId="0" animBg="1"/>
      <p:bldP spid="14" grpId="0" animBg="1"/>
      <p:bldP spid="18" grpId="0"/>
      <p:bldP spid="19" grpId="0"/>
      <p:bldP spid="20" grpId="0"/>
      <p:bldP spid="10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/>
      <p:bldP spid="161" grpId="0" animBg="1"/>
      <p:bldP spid="163" grpId="0"/>
      <p:bldP spid="164" grpId="0" animBg="1"/>
      <p:bldP spid="186" grpId="0" animBg="1"/>
      <p:bldP spid="187" grpId="0"/>
      <p:bldP spid="189" grpId="0"/>
      <p:bldP spid="199" grpId="0" animBg="1"/>
      <p:bldP spid="200" grpId="0" animBg="1"/>
      <p:bldP spid="201" grpId="0"/>
      <p:bldP spid="2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C71B67F-2835-4F0D-BEB9-49EAC5DF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59" y="1154414"/>
            <a:ext cx="6353736" cy="39697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EBAC34-F657-48FE-A847-C60110538DC9}"/>
              </a:ext>
            </a:extLst>
          </p:cNvPr>
          <p:cNvSpPr/>
          <p:nvPr/>
        </p:nvSpPr>
        <p:spPr>
          <a:xfrm>
            <a:off x="4222376" y="3055844"/>
            <a:ext cx="2474259" cy="47400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/>
              <p:nvPr/>
            </p:nvSpPr>
            <p:spPr>
              <a:xfrm>
                <a:off x="242640" y="4942186"/>
                <a:ext cx="12227067" cy="1092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𝑿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𝒑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∈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ℝ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𝑁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×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altLang="zh-CN" sz="2000"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∙</m:t>
                            </m:r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𝐶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还会经过线性映射层，将其转换为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𝑁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×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的矩阵，即图块嵌入（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Patch Embedding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ViT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在图块嵌入的开头添加了一个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维嵌入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𝒙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𝑐𝑙𝑎𝑠𝑠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，用于总结图像整体信息并获得最终的图像表示。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40" y="4942186"/>
                <a:ext cx="12227067" cy="1092800"/>
              </a:xfrm>
              <a:prstGeom prst="rect">
                <a:avLst/>
              </a:prstGeom>
              <a:blipFill>
                <a:blip r:embed="rId4"/>
                <a:stretch>
                  <a:fillRect l="-548" b="-94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A16E9A97-8344-435D-95F3-4F9989E1FF98}"/>
              </a:ext>
            </a:extLst>
          </p:cNvPr>
          <p:cNvSpPr/>
          <p:nvPr/>
        </p:nvSpPr>
        <p:spPr>
          <a:xfrm>
            <a:off x="4096870" y="2665292"/>
            <a:ext cx="239806" cy="319955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DEF1C71-2DE2-4DEB-B2F1-121AE731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计算过程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613D88-BFA1-428D-90D0-C5DD8DC80093}"/>
              </a:ext>
            </a:extLst>
          </p:cNvPr>
          <p:cNvSpPr txBox="1"/>
          <p:nvPr/>
        </p:nvSpPr>
        <p:spPr>
          <a:xfrm>
            <a:off x="771836" y="1296798"/>
            <a:ext cx="270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</a:t>
            </a:r>
            <a:r>
              <a:rPr lang="zh-CN" altLang="en-US" sz="2400" b="1" dirty="0"/>
              <a:t>图像嵌入模块</a:t>
            </a:r>
          </a:p>
        </p:txBody>
      </p:sp>
    </p:spTree>
    <p:extLst>
      <p:ext uri="{BB962C8B-B14F-4D97-AF65-F5344CB8AC3E}">
        <p14:creationId xmlns:p14="http://schemas.microsoft.com/office/powerpoint/2010/main" val="2651529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944B30DF-E342-4687-BCDA-99BC2804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计算过程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B32367-2FB1-42F4-8946-99B7D9A4772B}"/>
              </a:ext>
            </a:extLst>
          </p:cNvPr>
          <p:cNvSpPr txBox="1"/>
          <p:nvPr/>
        </p:nvSpPr>
        <p:spPr>
          <a:xfrm>
            <a:off x="486480" y="985380"/>
            <a:ext cx="270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</a:t>
            </a:r>
            <a:r>
              <a:rPr lang="zh-CN" altLang="en-US" sz="2400" b="1" dirty="0"/>
              <a:t>图像嵌入模块</a:t>
            </a:r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137A5FB3-9C18-4B66-AFEE-3AF084C2AB8A}"/>
              </a:ext>
            </a:extLst>
          </p:cNvPr>
          <p:cNvSpPr/>
          <p:nvPr/>
        </p:nvSpPr>
        <p:spPr>
          <a:xfrm rot="16200000">
            <a:off x="2714248" y="2067561"/>
            <a:ext cx="64476" cy="3447151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91EE577E-E0DE-46B4-B835-2A46806B500B}"/>
              </a:ext>
            </a:extLst>
          </p:cNvPr>
          <p:cNvSpPr/>
          <p:nvPr/>
        </p:nvSpPr>
        <p:spPr>
          <a:xfrm>
            <a:off x="722014" y="2212949"/>
            <a:ext cx="212604" cy="1409384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69D75CD5-B229-45D5-B60F-18D3BDD3391A}"/>
              </a:ext>
            </a:extLst>
          </p:cNvPr>
          <p:cNvSpPr/>
          <p:nvPr/>
        </p:nvSpPr>
        <p:spPr>
          <a:xfrm>
            <a:off x="7289001" y="3824915"/>
            <a:ext cx="530835" cy="2955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3A650C01-0B3E-4F89-B80D-08F36F50B7CE}"/>
                  </a:ext>
                </a:extLst>
              </p:cNvPr>
              <p:cNvSpPr txBox="1"/>
              <p:nvPr/>
            </p:nvSpPr>
            <p:spPr>
              <a:xfrm>
                <a:off x="312536" y="2764031"/>
                <a:ext cx="3211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𝑁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3A650C01-0B3E-4F89-B80D-08F36F50B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36" y="2764031"/>
                <a:ext cx="321186" cy="369332"/>
              </a:xfrm>
              <a:prstGeom prst="rect">
                <a:avLst/>
              </a:prstGeom>
              <a:blipFill>
                <a:blip r:embed="rId3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304BFAE8-4520-45B7-BF99-BD749D0C998A}"/>
              </a:ext>
            </a:extLst>
          </p:cNvPr>
          <p:cNvGrpSpPr/>
          <p:nvPr/>
        </p:nvGrpSpPr>
        <p:grpSpPr>
          <a:xfrm rot="5400000" flipV="1">
            <a:off x="2002695" y="1205497"/>
            <a:ext cx="1487581" cy="3447150"/>
            <a:chOff x="1058311" y="1935443"/>
            <a:chExt cx="1487581" cy="344715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005C8BF-4780-48C1-8EA4-9E8E8DA067B1}"/>
                </a:ext>
              </a:extLst>
            </p:cNvPr>
            <p:cNvGrpSpPr/>
            <p:nvPr/>
          </p:nvGrpSpPr>
          <p:grpSpPr>
            <a:xfrm>
              <a:off x="1058311" y="1935443"/>
              <a:ext cx="68655" cy="3447150"/>
              <a:chOff x="1058311" y="1962925"/>
              <a:chExt cx="68655" cy="3447150"/>
            </a:xfrm>
          </p:grpSpPr>
          <p:grpSp>
            <p:nvGrpSpPr>
              <p:cNvPr id="171" name="组合 170">
                <a:extLst>
                  <a:ext uri="{FF2B5EF4-FFF2-40B4-BE49-F238E27FC236}">
                    <a16:creationId xmlns:a16="http://schemas.microsoft.com/office/drawing/2014/main" id="{CDD15A6D-DA2E-4D33-B5CE-4D97A408FD12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165" name="矩形 164">
                  <a:extLst>
                    <a:ext uri="{FF2B5EF4-FFF2-40B4-BE49-F238E27FC236}">
                      <a16:creationId xmlns:a16="http://schemas.microsoft.com/office/drawing/2014/main" id="{41ABC829-A3F3-4BFA-A5EF-C0AF6148AC7E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6" name="矩形 165">
                  <a:extLst>
                    <a:ext uri="{FF2B5EF4-FFF2-40B4-BE49-F238E27FC236}">
                      <a16:creationId xmlns:a16="http://schemas.microsoft.com/office/drawing/2014/main" id="{8DA23CBF-19DE-4D4F-84C5-596DBA14E6BA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>
                  <a:extLst>
                    <a:ext uri="{FF2B5EF4-FFF2-40B4-BE49-F238E27FC236}">
                      <a16:creationId xmlns:a16="http://schemas.microsoft.com/office/drawing/2014/main" id="{26510DDF-7627-466E-9A27-62FBF3DAAC3A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8" name="矩形 167">
                  <a:extLst>
                    <a:ext uri="{FF2B5EF4-FFF2-40B4-BE49-F238E27FC236}">
                      <a16:creationId xmlns:a16="http://schemas.microsoft.com/office/drawing/2014/main" id="{1A5AF350-EB32-47FA-A89A-AC058F946ADF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9" name="矩形 168">
                  <a:extLst>
                    <a:ext uri="{FF2B5EF4-FFF2-40B4-BE49-F238E27FC236}">
                      <a16:creationId xmlns:a16="http://schemas.microsoft.com/office/drawing/2014/main" id="{D03DCFC4-15F8-4FFC-8F03-BA4A4B2A4028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CA7B024E-4AF3-4D80-8690-212528FCCA59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173" name="矩形 172">
                  <a:extLst>
                    <a:ext uri="{FF2B5EF4-FFF2-40B4-BE49-F238E27FC236}">
                      <a16:creationId xmlns:a16="http://schemas.microsoft.com/office/drawing/2014/main" id="{855AF564-6708-4295-BFAF-F61B042CBA5A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4" name="矩形 173">
                  <a:extLst>
                    <a:ext uri="{FF2B5EF4-FFF2-40B4-BE49-F238E27FC236}">
                      <a16:creationId xmlns:a16="http://schemas.microsoft.com/office/drawing/2014/main" id="{8D3A40AF-B081-41DD-B02D-5CA8E9F4E01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5" name="矩形 174">
                  <a:extLst>
                    <a:ext uri="{FF2B5EF4-FFF2-40B4-BE49-F238E27FC236}">
                      <a16:creationId xmlns:a16="http://schemas.microsoft.com/office/drawing/2014/main" id="{7899AFE7-6FDC-4EA9-A5E9-4C17FA9FB0D6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6" name="矩形 175">
                  <a:extLst>
                    <a:ext uri="{FF2B5EF4-FFF2-40B4-BE49-F238E27FC236}">
                      <a16:creationId xmlns:a16="http://schemas.microsoft.com/office/drawing/2014/main" id="{425E79F7-0423-487D-9BA3-8BBCADB26BF6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77" name="矩形 176">
                  <a:extLst>
                    <a:ext uri="{FF2B5EF4-FFF2-40B4-BE49-F238E27FC236}">
                      <a16:creationId xmlns:a16="http://schemas.microsoft.com/office/drawing/2014/main" id="{D09D2456-D5A2-462D-8607-557D1EA57AE0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6DC2FF9B-F9A0-4D12-A086-E02DC2A7F0CB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180" name="矩形 179">
                  <a:extLst>
                    <a:ext uri="{FF2B5EF4-FFF2-40B4-BE49-F238E27FC236}">
                      <a16:creationId xmlns:a16="http://schemas.microsoft.com/office/drawing/2014/main" id="{7821D4AF-C7E2-45F5-B2BD-B88949DA06DF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1" name="矩形 180">
                  <a:extLst>
                    <a:ext uri="{FF2B5EF4-FFF2-40B4-BE49-F238E27FC236}">
                      <a16:creationId xmlns:a16="http://schemas.microsoft.com/office/drawing/2014/main" id="{FB72CFF9-EB19-43BF-BE88-B58EEAD34ED3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2" name="矩形 181">
                  <a:extLst>
                    <a:ext uri="{FF2B5EF4-FFF2-40B4-BE49-F238E27FC236}">
                      <a16:creationId xmlns:a16="http://schemas.microsoft.com/office/drawing/2014/main" id="{A2010398-7B95-471F-B7EF-7C301E5D2DD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3" name="矩形 182">
                  <a:extLst>
                    <a:ext uri="{FF2B5EF4-FFF2-40B4-BE49-F238E27FC236}">
                      <a16:creationId xmlns:a16="http://schemas.microsoft.com/office/drawing/2014/main" id="{6191C775-B6D2-4BFD-82BA-0FDBE8F18C17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>
                  <a:extLst>
                    <a:ext uri="{FF2B5EF4-FFF2-40B4-BE49-F238E27FC236}">
                      <a16:creationId xmlns:a16="http://schemas.microsoft.com/office/drawing/2014/main" id="{030CA1D9-7867-49F5-91F9-3D9B9C90942F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44" name="组合 243">
              <a:extLst>
                <a:ext uri="{FF2B5EF4-FFF2-40B4-BE49-F238E27FC236}">
                  <a16:creationId xmlns:a16="http://schemas.microsoft.com/office/drawing/2014/main" id="{CA7ACEFE-3464-4034-A160-B489E3432B31}"/>
                </a:ext>
              </a:extLst>
            </p:cNvPr>
            <p:cNvGrpSpPr/>
            <p:nvPr/>
          </p:nvGrpSpPr>
          <p:grpSpPr>
            <a:xfrm>
              <a:off x="1167044" y="1935443"/>
              <a:ext cx="68655" cy="3447150"/>
              <a:chOff x="1058311" y="1962925"/>
              <a:chExt cx="68655" cy="3447150"/>
            </a:xfrm>
          </p:grpSpPr>
          <p:grpSp>
            <p:nvGrpSpPr>
              <p:cNvPr id="245" name="组合 244">
                <a:extLst>
                  <a:ext uri="{FF2B5EF4-FFF2-40B4-BE49-F238E27FC236}">
                    <a16:creationId xmlns:a16="http://schemas.microsoft.com/office/drawing/2014/main" id="{37BE5303-6BAE-40A7-8DD4-1043E2BC8424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258" name="矩形 257">
                  <a:extLst>
                    <a:ext uri="{FF2B5EF4-FFF2-40B4-BE49-F238E27FC236}">
                      <a16:creationId xmlns:a16="http://schemas.microsoft.com/office/drawing/2014/main" id="{6BB34172-5BE1-42F0-9B2D-8EC6C78A4C78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9" name="矩形 258">
                  <a:extLst>
                    <a:ext uri="{FF2B5EF4-FFF2-40B4-BE49-F238E27FC236}">
                      <a16:creationId xmlns:a16="http://schemas.microsoft.com/office/drawing/2014/main" id="{D200C1A7-5B9F-4BF7-B7AE-7B6D13F7AC78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0" name="矩形 259">
                  <a:extLst>
                    <a:ext uri="{FF2B5EF4-FFF2-40B4-BE49-F238E27FC236}">
                      <a16:creationId xmlns:a16="http://schemas.microsoft.com/office/drawing/2014/main" id="{3C0A698E-4A10-4C77-AAF8-EECA01CEC8F5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1" name="矩形 260">
                  <a:extLst>
                    <a:ext uri="{FF2B5EF4-FFF2-40B4-BE49-F238E27FC236}">
                      <a16:creationId xmlns:a16="http://schemas.microsoft.com/office/drawing/2014/main" id="{F103F97E-5D95-414E-B044-90011F2647CA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62" name="矩形 261">
                  <a:extLst>
                    <a:ext uri="{FF2B5EF4-FFF2-40B4-BE49-F238E27FC236}">
                      <a16:creationId xmlns:a16="http://schemas.microsoft.com/office/drawing/2014/main" id="{FF7F76D8-9E48-47F2-8D19-16C5F8B1B1F7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6" name="组合 245">
                <a:extLst>
                  <a:ext uri="{FF2B5EF4-FFF2-40B4-BE49-F238E27FC236}">
                    <a16:creationId xmlns:a16="http://schemas.microsoft.com/office/drawing/2014/main" id="{E3273540-262A-4C15-B852-D86E992D8F67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253" name="矩形 252">
                  <a:extLst>
                    <a:ext uri="{FF2B5EF4-FFF2-40B4-BE49-F238E27FC236}">
                      <a16:creationId xmlns:a16="http://schemas.microsoft.com/office/drawing/2014/main" id="{22C6A8CB-855D-4D72-9C91-7FFE11A900B8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4" name="矩形 253">
                  <a:extLst>
                    <a:ext uri="{FF2B5EF4-FFF2-40B4-BE49-F238E27FC236}">
                      <a16:creationId xmlns:a16="http://schemas.microsoft.com/office/drawing/2014/main" id="{595250E7-C867-42C0-8275-8783FA239DA8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5" name="矩形 254">
                  <a:extLst>
                    <a:ext uri="{FF2B5EF4-FFF2-40B4-BE49-F238E27FC236}">
                      <a16:creationId xmlns:a16="http://schemas.microsoft.com/office/drawing/2014/main" id="{E1A623B9-1C08-4365-B2FE-261B4FCD647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6" name="矩形 255">
                  <a:extLst>
                    <a:ext uri="{FF2B5EF4-FFF2-40B4-BE49-F238E27FC236}">
                      <a16:creationId xmlns:a16="http://schemas.microsoft.com/office/drawing/2014/main" id="{E41F6759-408E-4E43-BF8B-D376E538CC3D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57" name="矩形 256">
                  <a:extLst>
                    <a:ext uri="{FF2B5EF4-FFF2-40B4-BE49-F238E27FC236}">
                      <a16:creationId xmlns:a16="http://schemas.microsoft.com/office/drawing/2014/main" id="{55D3D220-3F1E-48C4-8B9B-F8F94D1FC792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7" name="组合 246">
                <a:extLst>
                  <a:ext uri="{FF2B5EF4-FFF2-40B4-BE49-F238E27FC236}">
                    <a16:creationId xmlns:a16="http://schemas.microsoft.com/office/drawing/2014/main" id="{5125A2A3-9E9A-4920-9E72-2285252A51CD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248" name="矩形 247">
                  <a:extLst>
                    <a:ext uri="{FF2B5EF4-FFF2-40B4-BE49-F238E27FC236}">
                      <a16:creationId xmlns:a16="http://schemas.microsoft.com/office/drawing/2014/main" id="{455AC52A-C22A-424D-80E1-6D68B148486D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9" name="矩形 248">
                  <a:extLst>
                    <a:ext uri="{FF2B5EF4-FFF2-40B4-BE49-F238E27FC236}">
                      <a16:creationId xmlns:a16="http://schemas.microsoft.com/office/drawing/2014/main" id="{FEB54864-4049-4DDD-889B-E5B3415C0461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0" name="矩形 249">
                  <a:extLst>
                    <a:ext uri="{FF2B5EF4-FFF2-40B4-BE49-F238E27FC236}">
                      <a16:creationId xmlns:a16="http://schemas.microsoft.com/office/drawing/2014/main" id="{07E46C12-9A79-4581-A678-5777CE50091D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1" name="矩形 250">
                  <a:extLst>
                    <a:ext uri="{FF2B5EF4-FFF2-40B4-BE49-F238E27FC236}">
                      <a16:creationId xmlns:a16="http://schemas.microsoft.com/office/drawing/2014/main" id="{74DAD701-EF1B-4217-92C9-B0FCA6A90C2D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52" name="矩形 251">
                  <a:extLst>
                    <a:ext uri="{FF2B5EF4-FFF2-40B4-BE49-F238E27FC236}">
                      <a16:creationId xmlns:a16="http://schemas.microsoft.com/office/drawing/2014/main" id="{74B6423C-C106-4193-82D3-E462CA462A97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63" name="组合 262">
              <a:extLst>
                <a:ext uri="{FF2B5EF4-FFF2-40B4-BE49-F238E27FC236}">
                  <a16:creationId xmlns:a16="http://schemas.microsoft.com/office/drawing/2014/main" id="{CFF2CD84-996C-4462-8F8F-71D55B3687E8}"/>
                </a:ext>
              </a:extLst>
            </p:cNvPr>
            <p:cNvGrpSpPr/>
            <p:nvPr/>
          </p:nvGrpSpPr>
          <p:grpSpPr>
            <a:xfrm>
              <a:off x="1384511" y="1935443"/>
              <a:ext cx="68655" cy="3447150"/>
              <a:chOff x="1058311" y="1962925"/>
              <a:chExt cx="68655" cy="3447150"/>
            </a:xfrm>
          </p:grpSpPr>
          <p:grpSp>
            <p:nvGrpSpPr>
              <p:cNvPr id="264" name="组合 263">
                <a:extLst>
                  <a:ext uri="{FF2B5EF4-FFF2-40B4-BE49-F238E27FC236}">
                    <a16:creationId xmlns:a16="http://schemas.microsoft.com/office/drawing/2014/main" id="{024F019E-0A25-4ABA-B55F-85AA6831476E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277" name="矩形 276">
                  <a:extLst>
                    <a:ext uri="{FF2B5EF4-FFF2-40B4-BE49-F238E27FC236}">
                      <a16:creationId xmlns:a16="http://schemas.microsoft.com/office/drawing/2014/main" id="{F570226B-85CD-477A-9D59-195B2ADAD39A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8" name="矩形 277">
                  <a:extLst>
                    <a:ext uri="{FF2B5EF4-FFF2-40B4-BE49-F238E27FC236}">
                      <a16:creationId xmlns:a16="http://schemas.microsoft.com/office/drawing/2014/main" id="{1782E11E-6BAD-4CFA-A0AD-E4CB551ADC77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9" name="矩形 278">
                  <a:extLst>
                    <a:ext uri="{FF2B5EF4-FFF2-40B4-BE49-F238E27FC236}">
                      <a16:creationId xmlns:a16="http://schemas.microsoft.com/office/drawing/2014/main" id="{58807E5E-C059-4031-AABC-416C50ED2D82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0" name="矩形 279">
                  <a:extLst>
                    <a:ext uri="{FF2B5EF4-FFF2-40B4-BE49-F238E27FC236}">
                      <a16:creationId xmlns:a16="http://schemas.microsoft.com/office/drawing/2014/main" id="{DC3999A0-5FF6-4944-A589-FEA1C919921B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81" name="矩形 280">
                  <a:extLst>
                    <a:ext uri="{FF2B5EF4-FFF2-40B4-BE49-F238E27FC236}">
                      <a16:creationId xmlns:a16="http://schemas.microsoft.com/office/drawing/2014/main" id="{48A2F2BE-131D-40D2-B503-1947E1E6C4BA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65" name="组合 264">
                <a:extLst>
                  <a:ext uri="{FF2B5EF4-FFF2-40B4-BE49-F238E27FC236}">
                    <a16:creationId xmlns:a16="http://schemas.microsoft.com/office/drawing/2014/main" id="{1755BD4B-BC11-4F7D-9206-DEEA35C0CCC2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272" name="矩形 271">
                  <a:extLst>
                    <a:ext uri="{FF2B5EF4-FFF2-40B4-BE49-F238E27FC236}">
                      <a16:creationId xmlns:a16="http://schemas.microsoft.com/office/drawing/2014/main" id="{52EE43D1-EB6E-4AEB-95EB-054B2A73C249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3" name="矩形 272">
                  <a:extLst>
                    <a:ext uri="{FF2B5EF4-FFF2-40B4-BE49-F238E27FC236}">
                      <a16:creationId xmlns:a16="http://schemas.microsoft.com/office/drawing/2014/main" id="{442F5A05-2155-43B5-A59F-03E639DBF406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4" name="矩形 273">
                  <a:extLst>
                    <a:ext uri="{FF2B5EF4-FFF2-40B4-BE49-F238E27FC236}">
                      <a16:creationId xmlns:a16="http://schemas.microsoft.com/office/drawing/2014/main" id="{79B788AC-4DD0-4C3D-8B49-E61C5655EC66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5" name="矩形 274">
                  <a:extLst>
                    <a:ext uri="{FF2B5EF4-FFF2-40B4-BE49-F238E27FC236}">
                      <a16:creationId xmlns:a16="http://schemas.microsoft.com/office/drawing/2014/main" id="{976C7174-0BB4-4D1E-BB64-40854EDC34F9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6" name="矩形 275">
                  <a:extLst>
                    <a:ext uri="{FF2B5EF4-FFF2-40B4-BE49-F238E27FC236}">
                      <a16:creationId xmlns:a16="http://schemas.microsoft.com/office/drawing/2014/main" id="{BC17DB9A-D469-451E-B3BA-51A8A8E71203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66" name="组合 265">
                <a:extLst>
                  <a:ext uri="{FF2B5EF4-FFF2-40B4-BE49-F238E27FC236}">
                    <a16:creationId xmlns:a16="http://schemas.microsoft.com/office/drawing/2014/main" id="{B8865FAF-CB5A-435D-857D-1399102B4093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267" name="矩形 266">
                  <a:extLst>
                    <a:ext uri="{FF2B5EF4-FFF2-40B4-BE49-F238E27FC236}">
                      <a16:creationId xmlns:a16="http://schemas.microsoft.com/office/drawing/2014/main" id="{4835500C-F9FF-4DDF-890B-2203C8E3D900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8" name="矩形 267">
                  <a:extLst>
                    <a:ext uri="{FF2B5EF4-FFF2-40B4-BE49-F238E27FC236}">
                      <a16:creationId xmlns:a16="http://schemas.microsoft.com/office/drawing/2014/main" id="{AB82A329-0077-4B1D-B610-536D59B86C19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9" name="矩形 268">
                  <a:extLst>
                    <a:ext uri="{FF2B5EF4-FFF2-40B4-BE49-F238E27FC236}">
                      <a16:creationId xmlns:a16="http://schemas.microsoft.com/office/drawing/2014/main" id="{3AF5C4F4-8CEE-4D99-B676-F5146315C746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0" name="矩形 269">
                  <a:extLst>
                    <a:ext uri="{FF2B5EF4-FFF2-40B4-BE49-F238E27FC236}">
                      <a16:creationId xmlns:a16="http://schemas.microsoft.com/office/drawing/2014/main" id="{FFAD5E43-01F5-4525-848F-D426FA730710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1" name="矩形 270">
                  <a:extLst>
                    <a:ext uri="{FF2B5EF4-FFF2-40B4-BE49-F238E27FC236}">
                      <a16:creationId xmlns:a16="http://schemas.microsoft.com/office/drawing/2014/main" id="{77CE4739-6E06-4C1F-A026-FF3C21502AE2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82" name="组合 281">
              <a:extLst>
                <a:ext uri="{FF2B5EF4-FFF2-40B4-BE49-F238E27FC236}">
                  <a16:creationId xmlns:a16="http://schemas.microsoft.com/office/drawing/2014/main" id="{04BCC79B-9758-4564-BD61-958F8D06F5AF}"/>
                </a:ext>
              </a:extLst>
            </p:cNvPr>
            <p:cNvGrpSpPr/>
            <p:nvPr/>
          </p:nvGrpSpPr>
          <p:grpSpPr>
            <a:xfrm>
              <a:off x="1275777" y="1935443"/>
              <a:ext cx="68655" cy="3447150"/>
              <a:chOff x="1058311" y="1962925"/>
              <a:chExt cx="68655" cy="3447150"/>
            </a:xfrm>
          </p:grpSpPr>
          <p:grpSp>
            <p:nvGrpSpPr>
              <p:cNvPr id="283" name="组合 282">
                <a:extLst>
                  <a:ext uri="{FF2B5EF4-FFF2-40B4-BE49-F238E27FC236}">
                    <a16:creationId xmlns:a16="http://schemas.microsoft.com/office/drawing/2014/main" id="{25330322-CCA8-410A-BC2A-F2D02EAF1BD6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296" name="矩形 295">
                  <a:extLst>
                    <a:ext uri="{FF2B5EF4-FFF2-40B4-BE49-F238E27FC236}">
                      <a16:creationId xmlns:a16="http://schemas.microsoft.com/office/drawing/2014/main" id="{CB188D75-3FA9-43A6-AC03-FA478578C8B4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7" name="矩形 296">
                  <a:extLst>
                    <a:ext uri="{FF2B5EF4-FFF2-40B4-BE49-F238E27FC236}">
                      <a16:creationId xmlns:a16="http://schemas.microsoft.com/office/drawing/2014/main" id="{17B41027-2FB1-4D40-9467-185202164C46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8" name="矩形 297">
                  <a:extLst>
                    <a:ext uri="{FF2B5EF4-FFF2-40B4-BE49-F238E27FC236}">
                      <a16:creationId xmlns:a16="http://schemas.microsoft.com/office/drawing/2014/main" id="{9B3B24A5-7687-44AE-9A38-F24813DBC620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9" name="矩形 298">
                  <a:extLst>
                    <a:ext uri="{FF2B5EF4-FFF2-40B4-BE49-F238E27FC236}">
                      <a16:creationId xmlns:a16="http://schemas.microsoft.com/office/drawing/2014/main" id="{3BBFAAB2-0D72-45C4-B86D-07CA21AF977E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00" name="矩形 299">
                  <a:extLst>
                    <a:ext uri="{FF2B5EF4-FFF2-40B4-BE49-F238E27FC236}">
                      <a16:creationId xmlns:a16="http://schemas.microsoft.com/office/drawing/2014/main" id="{FD39B2CD-244D-4EB5-9963-1E362E341C19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84" name="组合 283">
                <a:extLst>
                  <a:ext uri="{FF2B5EF4-FFF2-40B4-BE49-F238E27FC236}">
                    <a16:creationId xmlns:a16="http://schemas.microsoft.com/office/drawing/2014/main" id="{C4FE9A72-8886-4904-B434-F937DA7688A0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291" name="矩形 290">
                  <a:extLst>
                    <a:ext uri="{FF2B5EF4-FFF2-40B4-BE49-F238E27FC236}">
                      <a16:creationId xmlns:a16="http://schemas.microsoft.com/office/drawing/2014/main" id="{2BB979D9-34C1-4313-809E-CC001897FC57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2" name="矩形 291">
                  <a:extLst>
                    <a:ext uri="{FF2B5EF4-FFF2-40B4-BE49-F238E27FC236}">
                      <a16:creationId xmlns:a16="http://schemas.microsoft.com/office/drawing/2014/main" id="{D6E9E3F9-5768-4BEB-BE9F-356DD7FC3819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3" name="矩形 292">
                  <a:extLst>
                    <a:ext uri="{FF2B5EF4-FFF2-40B4-BE49-F238E27FC236}">
                      <a16:creationId xmlns:a16="http://schemas.microsoft.com/office/drawing/2014/main" id="{600B7C54-EC28-4FBC-B78F-E2021E659C43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4" name="矩形 293">
                  <a:extLst>
                    <a:ext uri="{FF2B5EF4-FFF2-40B4-BE49-F238E27FC236}">
                      <a16:creationId xmlns:a16="http://schemas.microsoft.com/office/drawing/2014/main" id="{E2F51AED-025D-4884-945E-735031761FB4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95" name="矩形 294">
                  <a:extLst>
                    <a:ext uri="{FF2B5EF4-FFF2-40B4-BE49-F238E27FC236}">
                      <a16:creationId xmlns:a16="http://schemas.microsoft.com/office/drawing/2014/main" id="{B51E39CE-C4F8-47CE-9BE0-E23C125776F1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85" name="组合 284">
                <a:extLst>
                  <a:ext uri="{FF2B5EF4-FFF2-40B4-BE49-F238E27FC236}">
                    <a16:creationId xmlns:a16="http://schemas.microsoft.com/office/drawing/2014/main" id="{219557E2-8F86-424D-8102-987A49513BAA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286" name="矩形 285">
                  <a:extLst>
                    <a:ext uri="{FF2B5EF4-FFF2-40B4-BE49-F238E27FC236}">
                      <a16:creationId xmlns:a16="http://schemas.microsoft.com/office/drawing/2014/main" id="{BD42B4C9-6FFB-4436-BCB5-1C8C23639E43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7" name="矩形 286">
                  <a:extLst>
                    <a:ext uri="{FF2B5EF4-FFF2-40B4-BE49-F238E27FC236}">
                      <a16:creationId xmlns:a16="http://schemas.microsoft.com/office/drawing/2014/main" id="{E78E705F-D567-4895-AC22-A2E5EB4C28F5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8" name="矩形 287">
                  <a:extLst>
                    <a:ext uri="{FF2B5EF4-FFF2-40B4-BE49-F238E27FC236}">
                      <a16:creationId xmlns:a16="http://schemas.microsoft.com/office/drawing/2014/main" id="{95DAD04F-E8F6-498E-80F1-EC77D7C51664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9" name="矩形 288">
                  <a:extLst>
                    <a:ext uri="{FF2B5EF4-FFF2-40B4-BE49-F238E27FC236}">
                      <a16:creationId xmlns:a16="http://schemas.microsoft.com/office/drawing/2014/main" id="{D709D13A-4B2C-4E36-AFB1-FAF207E9FEE7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90" name="矩形 289">
                  <a:extLst>
                    <a:ext uri="{FF2B5EF4-FFF2-40B4-BE49-F238E27FC236}">
                      <a16:creationId xmlns:a16="http://schemas.microsoft.com/office/drawing/2014/main" id="{EA3727B7-3217-427E-A5DA-78AF82F98AD8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39" name="组合 338">
              <a:extLst>
                <a:ext uri="{FF2B5EF4-FFF2-40B4-BE49-F238E27FC236}">
                  <a16:creationId xmlns:a16="http://schemas.microsoft.com/office/drawing/2014/main" id="{35480703-20D5-463E-B154-73ADB096BAB5}"/>
                </a:ext>
              </a:extLst>
            </p:cNvPr>
            <p:cNvGrpSpPr/>
            <p:nvPr/>
          </p:nvGrpSpPr>
          <p:grpSpPr>
            <a:xfrm>
              <a:off x="1482608" y="1935443"/>
              <a:ext cx="68655" cy="3447150"/>
              <a:chOff x="1058311" y="1962925"/>
              <a:chExt cx="68655" cy="3447150"/>
            </a:xfrm>
          </p:grpSpPr>
          <p:grpSp>
            <p:nvGrpSpPr>
              <p:cNvPr id="340" name="组合 339">
                <a:extLst>
                  <a:ext uri="{FF2B5EF4-FFF2-40B4-BE49-F238E27FC236}">
                    <a16:creationId xmlns:a16="http://schemas.microsoft.com/office/drawing/2014/main" id="{67401E84-0999-4A0C-8993-F8D9E50E4A87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353" name="矩形 352">
                  <a:extLst>
                    <a:ext uri="{FF2B5EF4-FFF2-40B4-BE49-F238E27FC236}">
                      <a16:creationId xmlns:a16="http://schemas.microsoft.com/office/drawing/2014/main" id="{19958705-1F34-4E1A-99D7-F17A5E45CC46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4" name="矩形 353">
                  <a:extLst>
                    <a:ext uri="{FF2B5EF4-FFF2-40B4-BE49-F238E27FC236}">
                      <a16:creationId xmlns:a16="http://schemas.microsoft.com/office/drawing/2014/main" id="{3E941FBC-B4EC-49D2-B5CB-81C895350BDC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5" name="矩形 354">
                  <a:extLst>
                    <a:ext uri="{FF2B5EF4-FFF2-40B4-BE49-F238E27FC236}">
                      <a16:creationId xmlns:a16="http://schemas.microsoft.com/office/drawing/2014/main" id="{1F1E6465-FCAC-43E6-84C0-67A86F816337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6" name="矩形 355">
                  <a:extLst>
                    <a:ext uri="{FF2B5EF4-FFF2-40B4-BE49-F238E27FC236}">
                      <a16:creationId xmlns:a16="http://schemas.microsoft.com/office/drawing/2014/main" id="{BE32D3F6-9F68-4E44-B1DF-84E87156D97D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57" name="矩形 356">
                  <a:extLst>
                    <a:ext uri="{FF2B5EF4-FFF2-40B4-BE49-F238E27FC236}">
                      <a16:creationId xmlns:a16="http://schemas.microsoft.com/office/drawing/2014/main" id="{1885BB5D-81D6-477C-839C-4D88D8890B28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1" name="组合 340">
                <a:extLst>
                  <a:ext uri="{FF2B5EF4-FFF2-40B4-BE49-F238E27FC236}">
                    <a16:creationId xmlns:a16="http://schemas.microsoft.com/office/drawing/2014/main" id="{ADAE6E1A-1F25-4B14-8038-D397A2847439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348" name="矩形 347">
                  <a:extLst>
                    <a:ext uri="{FF2B5EF4-FFF2-40B4-BE49-F238E27FC236}">
                      <a16:creationId xmlns:a16="http://schemas.microsoft.com/office/drawing/2014/main" id="{1407C245-B9BE-4FF7-ACBA-3D9FE3F774D5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9" name="矩形 348">
                  <a:extLst>
                    <a:ext uri="{FF2B5EF4-FFF2-40B4-BE49-F238E27FC236}">
                      <a16:creationId xmlns:a16="http://schemas.microsoft.com/office/drawing/2014/main" id="{EF544EB3-2488-4FA4-A464-021739CB6CA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0" name="矩形 349">
                  <a:extLst>
                    <a:ext uri="{FF2B5EF4-FFF2-40B4-BE49-F238E27FC236}">
                      <a16:creationId xmlns:a16="http://schemas.microsoft.com/office/drawing/2014/main" id="{A3BA7EF9-4712-40D4-A8C3-B47992044779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1" name="矩形 350">
                  <a:extLst>
                    <a:ext uri="{FF2B5EF4-FFF2-40B4-BE49-F238E27FC236}">
                      <a16:creationId xmlns:a16="http://schemas.microsoft.com/office/drawing/2014/main" id="{D75159AD-E0D6-4816-BFBF-081EEFE6D7D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52" name="矩形 351">
                  <a:extLst>
                    <a:ext uri="{FF2B5EF4-FFF2-40B4-BE49-F238E27FC236}">
                      <a16:creationId xmlns:a16="http://schemas.microsoft.com/office/drawing/2014/main" id="{7CA28103-95AC-452F-B718-5881378C41EF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2" name="组合 341">
                <a:extLst>
                  <a:ext uri="{FF2B5EF4-FFF2-40B4-BE49-F238E27FC236}">
                    <a16:creationId xmlns:a16="http://schemas.microsoft.com/office/drawing/2014/main" id="{5341206D-208F-44A4-925D-B0291F1A497D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343" name="矩形 342">
                  <a:extLst>
                    <a:ext uri="{FF2B5EF4-FFF2-40B4-BE49-F238E27FC236}">
                      <a16:creationId xmlns:a16="http://schemas.microsoft.com/office/drawing/2014/main" id="{27853DF0-8D09-40D6-91E9-357600380EBD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4" name="矩形 343">
                  <a:extLst>
                    <a:ext uri="{FF2B5EF4-FFF2-40B4-BE49-F238E27FC236}">
                      <a16:creationId xmlns:a16="http://schemas.microsoft.com/office/drawing/2014/main" id="{84AF6597-EBC2-4DC0-BB63-2E93D0A74127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5" name="矩形 344">
                  <a:extLst>
                    <a:ext uri="{FF2B5EF4-FFF2-40B4-BE49-F238E27FC236}">
                      <a16:creationId xmlns:a16="http://schemas.microsoft.com/office/drawing/2014/main" id="{93EFE0C2-9916-461F-972B-E0B745CEB0BC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6" name="矩形 345">
                  <a:extLst>
                    <a:ext uri="{FF2B5EF4-FFF2-40B4-BE49-F238E27FC236}">
                      <a16:creationId xmlns:a16="http://schemas.microsoft.com/office/drawing/2014/main" id="{81ABCED4-6C0E-48A7-A812-6C8742BF969F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47" name="矩形 346">
                  <a:extLst>
                    <a:ext uri="{FF2B5EF4-FFF2-40B4-BE49-F238E27FC236}">
                      <a16:creationId xmlns:a16="http://schemas.microsoft.com/office/drawing/2014/main" id="{1EBB709A-85CC-441A-897B-C14D4F4882C3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58" name="组合 357">
              <a:extLst>
                <a:ext uri="{FF2B5EF4-FFF2-40B4-BE49-F238E27FC236}">
                  <a16:creationId xmlns:a16="http://schemas.microsoft.com/office/drawing/2014/main" id="{EE22A710-3958-4563-8D39-F96939B19DE2}"/>
                </a:ext>
              </a:extLst>
            </p:cNvPr>
            <p:cNvGrpSpPr/>
            <p:nvPr/>
          </p:nvGrpSpPr>
          <p:grpSpPr>
            <a:xfrm>
              <a:off x="1591341" y="1935443"/>
              <a:ext cx="68655" cy="3447150"/>
              <a:chOff x="1058311" y="1962925"/>
              <a:chExt cx="68655" cy="3447150"/>
            </a:xfrm>
          </p:grpSpPr>
          <p:grpSp>
            <p:nvGrpSpPr>
              <p:cNvPr id="359" name="组合 358">
                <a:extLst>
                  <a:ext uri="{FF2B5EF4-FFF2-40B4-BE49-F238E27FC236}">
                    <a16:creationId xmlns:a16="http://schemas.microsoft.com/office/drawing/2014/main" id="{3928D2A8-D784-40F0-8599-68121FE68A91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372" name="矩形 371">
                  <a:extLst>
                    <a:ext uri="{FF2B5EF4-FFF2-40B4-BE49-F238E27FC236}">
                      <a16:creationId xmlns:a16="http://schemas.microsoft.com/office/drawing/2014/main" id="{C900A7D2-1205-4351-9505-9989420AD8A5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3" name="矩形 372">
                  <a:extLst>
                    <a:ext uri="{FF2B5EF4-FFF2-40B4-BE49-F238E27FC236}">
                      <a16:creationId xmlns:a16="http://schemas.microsoft.com/office/drawing/2014/main" id="{499CA5A2-2F5E-4EA9-9A59-9B53C3177007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4" name="矩形 373">
                  <a:extLst>
                    <a:ext uri="{FF2B5EF4-FFF2-40B4-BE49-F238E27FC236}">
                      <a16:creationId xmlns:a16="http://schemas.microsoft.com/office/drawing/2014/main" id="{85FF0C8C-0ED7-4BA0-9CDA-C23B14240F7E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5" name="矩形 374">
                  <a:extLst>
                    <a:ext uri="{FF2B5EF4-FFF2-40B4-BE49-F238E27FC236}">
                      <a16:creationId xmlns:a16="http://schemas.microsoft.com/office/drawing/2014/main" id="{321AA676-68E0-4590-A30A-EB0717AD90A6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76" name="矩形 375">
                  <a:extLst>
                    <a:ext uri="{FF2B5EF4-FFF2-40B4-BE49-F238E27FC236}">
                      <a16:creationId xmlns:a16="http://schemas.microsoft.com/office/drawing/2014/main" id="{D6FC341E-322B-4CBB-97D7-5237815742EF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60" name="组合 359">
                <a:extLst>
                  <a:ext uri="{FF2B5EF4-FFF2-40B4-BE49-F238E27FC236}">
                    <a16:creationId xmlns:a16="http://schemas.microsoft.com/office/drawing/2014/main" id="{08059A88-6639-4831-9646-1D55F64E016E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367" name="矩形 366">
                  <a:extLst>
                    <a:ext uri="{FF2B5EF4-FFF2-40B4-BE49-F238E27FC236}">
                      <a16:creationId xmlns:a16="http://schemas.microsoft.com/office/drawing/2014/main" id="{30DDE57D-6019-4275-85D5-05EE59D3CBFB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8" name="矩形 367">
                  <a:extLst>
                    <a:ext uri="{FF2B5EF4-FFF2-40B4-BE49-F238E27FC236}">
                      <a16:creationId xmlns:a16="http://schemas.microsoft.com/office/drawing/2014/main" id="{4A32BF2E-873C-4135-8843-4C1E05480579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9" name="矩形 368">
                  <a:extLst>
                    <a:ext uri="{FF2B5EF4-FFF2-40B4-BE49-F238E27FC236}">
                      <a16:creationId xmlns:a16="http://schemas.microsoft.com/office/drawing/2014/main" id="{8874530C-7166-48A2-9A81-4A43A1692EDE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0" name="矩形 369">
                  <a:extLst>
                    <a:ext uri="{FF2B5EF4-FFF2-40B4-BE49-F238E27FC236}">
                      <a16:creationId xmlns:a16="http://schemas.microsoft.com/office/drawing/2014/main" id="{95CCF1C3-DC89-47BE-AD75-DEF5C7B622C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71" name="矩形 370">
                  <a:extLst>
                    <a:ext uri="{FF2B5EF4-FFF2-40B4-BE49-F238E27FC236}">
                      <a16:creationId xmlns:a16="http://schemas.microsoft.com/office/drawing/2014/main" id="{221BBDAA-C29A-4A18-8778-67C6BE17FDEC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61" name="组合 360">
                <a:extLst>
                  <a:ext uri="{FF2B5EF4-FFF2-40B4-BE49-F238E27FC236}">
                    <a16:creationId xmlns:a16="http://schemas.microsoft.com/office/drawing/2014/main" id="{7518694A-1765-4DF1-B65F-00085886A05D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362" name="矩形 361">
                  <a:extLst>
                    <a:ext uri="{FF2B5EF4-FFF2-40B4-BE49-F238E27FC236}">
                      <a16:creationId xmlns:a16="http://schemas.microsoft.com/office/drawing/2014/main" id="{5E4532D3-EC19-4175-AD36-3507C87C2149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3" name="矩形 362">
                  <a:extLst>
                    <a:ext uri="{FF2B5EF4-FFF2-40B4-BE49-F238E27FC236}">
                      <a16:creationId xmlns:a16="http://schemas.microsoft.com/office/drawing/2014/main" id="{A8C5A7B6-7F75-47B4-803C-F00F41F0A919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4" name="矩形 363">
                  <a:extLst>
                    <a:ext uri="{FF2B5EF4-FFF2-40B4-BE49-F238E27FC236}">
                      <a16:creationId xmlns:a16="http://schemas.microsoft.com/office/drawing/2014/main" id="{A0558475-709E-4989-9145-E1A348478305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5" name="矩形 364">
                  <a:extLst>
                    <a:ext uri="{FF2B5EF4-FFF2-40B4-BE49-F238E27FC236}">
                      <a16:creationId xmlns:a16="http://schemas.microsoft.com/office/drawing/2014/main" id="{F5B8B17A-D6F2-4935-AABB-8A7329FD9776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66" name="矩形 365">
                  <a:extLst>
                    <a:ext uri="{FF2B5EF4-FFF2-40B4-BE49-F238E27FC236}">
                      <a16:creationId xmlns:a16="http://schemas.microsoft.com/office/drawing/2014/main" id="{94CD1C14-EB84-4428-A151-09EAC906F45A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77" name="组合 376">
              <a:extLst>
                <a:ext uri="{FF2B5EF4-FFF2-40B4-BE49-F238E27FC236}">
                  <a16:creationId xmlns:a16="http://schemas.microsoft.com/office/drawing/2014/main" id="{B1F56D25-1CF3-456F-B37B-284E4B4317AF}"/>
                </a:ext>
              </a:extLst>
            </p:cNvPr>
            <p:cNvGrpSpPr/>
            <p:nvPr/>
          </p:nvGrpSpPr>
          <p:grpSpPr>
            <a:xfrm>
              <a:off x="1808808" y="1935443"/>
              <a:ext cx="68655" cy="3447150"/>
              <a:chOff x="1058311" y="1962925"/>
              <a:chExt cx="68655" cy="3447150"/>
            </a:xfrm>
          </p:grpSpPr>
          <p:grpSp>
            <p:nvGrpSpPr>
              <p:cNvPr id="378" name="组合 377">
                <a:extLst>
                  <a:ext uri="{FF2B5EF4-FFF2-40B4-BE49-F238E27FC236}">
                    <a16:creationId xmlns:a16="http://schemas.microsoft.com/office/drawing/2014/main" id="{2ACED6CC-4AC2-4F6C-9BCC-8D4D47D3E09A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391" name="矩形 390">
                  <a:extLst>
                    <a:ext uri="{FF2B5EF4-FFF2-40B4-BE49-F238E27FC236}">
                      <a16:creationId xmlns:a16="http://schemas.microsoft.com/office/drawing/2014/main" id="{6B571685-C7CC-41FC-98A7-E3C852D6C9E7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2" name="矩形 391">
                  <a:extLst>
                    <a:ext uri="{FF2B5EF4-FFF2-40B4-BE49-F238E27FC236}">
                      <a16:creationId xmlns:a16="http://schemas.microsoft.com/office/drawing/2014/main" id="{1C5BC761-1A45-4963-91CC-223B9B7CE794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3" name="矩形 392">
                  <a:extLst>
                    <a:ext uri="{FF2B5EF4-FFF2-40B4-BE49-F238E27FC236}">
                      <a16:creationId xmlns:a16="http://schemas.microsoft.com/office/drawing/2014/main" id="{473F3C4C-A4A8-4E0A-A716-A8E5AE1A8267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4" name="矩形 393">
                  <a:extLst>
                    <a:ext uri="{FF2B5EF4-FFF2-40B4-BE49-F238E27FC236}">
                      <a16:creationId xmlns:a16="http://schemas.microsoft.com/office/drawing/2014/main" id="{8421941A-E938-42C2-81D9-163ED726EE0E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95" name="矩形 394">
                  <a:extLst>
                    <a:ext uri="{FF2B5EF4-FFF2-40B4-BE49-F238E27FC236}">
                      <a16:creationId xmlns:a16="http://schemas.microsoft.com/office/drawing/2014/main" id="{CC993542-1A7C-41A4-BFC5-32B13DC719FC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79" name="组合 378">
                <a:extLst>
                  <a:ext uri="{FF2B5EF4-FFF2-40B4-BE49-F238E27FC236}">
                    <a16:creationId xmlns:a16="http://schemas.microsoft.com/office/drawing/2014/main" id="{E6D05099-F599-4905-93CD-67A3A705144F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386" name="矩形 385">
                  <a:extLst>
                    <a:ext uri="{FF2B5EF4-FFF2-40B4-BE49-F238E27FC236}">
                      <a16:creationId xmlns:a16="http://schemas.microsoft.com/office/drawing/2014/main" id="{804415E4-ECCA-4806-8E39-56E266139CA8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7" name="矩形 386">
                  <a:extLst>
                    <a:ext uri="{FF2B5EF4-FFF2-40B4-BE49-F238E27FC236}">
                      <a16:creationId xmlns:a16="http://schemas.microsoft.com/office/drawing/2014/main" id="{F7A09D0A-D6B9-4E55-BB5C-A409AEED96EA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8" name="矩形 387">
                  <a:extLst>
                    <a:ext uri="{FF2B5EF4-FFF2-40B4-BE49-F238E27FC236}">
                      <a16:creationId xmlns:a16="http://schemas.microsoft.com/office/drawing/2014/main" id="{6D312F76-939D-40BB-A84F-D23CD0E9B53D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9" name="矩形 388">
                  <a:extLst>
                    <a:ext uri="{FF2B5EF4-FFF2-40B4-BE49-F238E27FC236}">
                      <a16:creationId xmlns:a16="http://schemas.microsoft.com/office/drawing/2014/main" id="{26B00166-DE9D-401E-B433-09136B96FC05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90" name="矩形 389">
                  <a:extLst>
                    <a:ext uri="{FF2B5EF4-FFF2-40B4-BE49-F238E27FC236}">
                      <a16:creationId xmlns:a16="http://schemas.microsoft.com/office/drawing/2014/main" id="{AB270CBD-6F34-456B-A4A0-62A9E21952F1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80" name="组合 379">
                <a:extLst>
                  <a:ext uri="{FF2B5EF4-FFF2-40B4-BE49-F238E27FC236}">
                    <a16:creationId xmlns:a16="http://schemas.microsoft.com/office/drawing/2014/main" id="{8ABBAC11-7FF4-43D5-B406-866499C4A81A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381" name="矩形 380">
                  <a:extLst>
                    <a:ext uri="{FF2B5EF4-FFF2-40B4-BE49-F238E27FC236}">
                      <a16:creationId xmlns:a16="http://schemas.microsoft.com/office/drawing/2014/main" id="{B28C556C-8B7A-4699-A6F7-FDA53F66F488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2" name="矩形 381">
                  <a:extLst>
                    <a:ext uri="{FF2B5EF4-FFF2-40B4-BE49-F238E27FC236}">
                      <a16:creationId xmlns:a16="http://schemas.microsoft.com/office/drawing/2014/main" id="{A2DA8274-9078-4BA0-BC00-A16AEAAAAF3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3" name="矩形 382">
                  <a:extLst>
                    <a:ext uri="{FF2B5EF4-FFF2-40B4-BE49-F238E27FC236}">
                      <a16:creationId xmlns:a16="http://schemas.microsoft.com/office/drawing/2014/main" id="{89244436-4CE5-450E-9F26-C18CFA8136A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4" name="矩形 383">
                  <a:extLst>
                    <a:ext uri="{FF2B5EF4-FFF2-40B4-BE49-F238E27FC236}">
                      <a16:creationId xmlns:a16="http://schemas.microsoft.com/office/drawing/2014/main" id="{BC07889F-6E93-4334-8D46-2548D9EF0E6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85" name="矩形 384">
                  <a:extLst>
                    <a:ext uri="{FF2B5EF4-FFF2-40B4-BE49-F238E27FC236}">
                      <a16:creationId xmlns:a16="http://schemas.microsoft.com/office/drawing/2014/main" id="{F5826699-C9F3-43C4-88F8-ACAAFBD459C2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96" name="组合 395">
              <a:extLst>
                <a:ext uri="{FF2B5EF4-FFF2-40B4-BE49-F238E27FC236}">
                  <a16:creationId xmlns:a16="http://schemas.microsoft.com/office/drawing/2014/main" id="{0B2BADB6-3424-47F4-A915-F3DAB07A1D09}"/>
                </a:ext>
              </a:extLst>
            </p:cNvPr>
            <p:cNvGrpSpPr/>
            <p:nvPr/>
          </p:nvGrpSpPr>
          <p:grpSpPr>
            <a:xfrm>
              <a:off x="1700074" y="1935443"/>
              <a:ext cx="68655" cy="3447150"/>
              <a:chOff x="1058311" y="1962925"/>
              <a:chExt cx="68655" cy="3447150"/>
            </a:xfrm>
          </p:grpSpPr>
          <p:grpSp>
            <p:nvGrpSpPr>
              <p:cNvPr id="397" name="组合 396">
                <a:extLst>
                  <a:ext uri="{FF2B5EF4-FFF2-40B4-BE49-F238E27FC236}">
                    <a16:creationId xmlns:a16="http://schemas.microsoft.com/office/drawing/2014/main" id="{A87B2846-2E6A-4114-ADDD-AF8ED23F15CF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410" name="矩形 409">
                  <a:extLst>
                    <a:ext uri="{FF2B5EF4-FFF2-40B4-BE49-F238E27FC236}">
                      <a16:creationId xmlns:a16="http://schemas.microsoft.com/office/drawing/2014/main" id="{BD3544B5-774D-4677-BE36-AF103FFD53C4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1" name="矩形 410">
                  <a:extLst>
                    <a:ext uri="{FF2B5EF4-FFF2-40B4-BE49-F238E27FC236}">
                      <a16:creationId xmlns:a16="http://schemas.microsoft.com/office/drawing/2014/main" id="{FAD4563A-C7DE-4B67-BEA1-299E6B5DCAB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2" name="矩形 411">
                  <a:extLst>
                    <a:ext uri="{FF2B5EF4-FFF2-40B4-BE49-F238E27FC236}">
                      <a16:creationId xmlns:a16="http://schemas.microsoft.com/office/drawing/2014/main" id="{50414A80-52F2-4C44-869F-211AA3A5CD8A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3" name="矩形 412">
                  <a:extLst>
                    <a:ext uri="{FF2B5EF4-FFF2-40B4-BE49-F238E27FC236}">
                      <a16:creationId xmlns:a16="http://schemas.microsoft.com/office/drawing/2014/main" id="{56F13A9B-AA91-408B-AF2A-85B6223C30FB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14" name="矩形 413">
                  <a:extLst>
                    <a:ext uri="{FF2B5EF4-FFF2-40B4-BE49-F238E27FC236}">
                      <a16:creationId xmlns:a16="http://schemas.microsoft.com/office/drawing/2014/main" id="{60FAE734-6751-49AD-9BCD-1F4528061764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8" name="组合 397">
                <a:extLst>
                  <a:ext uri="{FF2B5EF4-FFF2-40B4-BE49-F238E27FC236}">
                    <a16:creationId xmlns:a16="http://schemas.microsoft.com/office/drawing/2014/main" id="{C58065E3-9B58-4C67-AD97-661F934C7A5F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405" name="矩形 404">
                  <a:extLst>
                    <a:ext uri="{FF2B5EF4-FFF2-40B4-BE49-F238E27FC236}">
                      <a16:creationId xmlns:a16="http://schemas.microsoft.com/office/drawing/2014/main" id="{4672FD33-D927-4870-89DD-E840D17075FB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6" name="矩形 405">
                  <a:extLst>
                    <a:ext uri="{FF2B5EF4-FFF2-40B4-BE49-F238E27FC236}">
                      <a16:creationId xmlns:a16="http://schemas.microsoft.com/office/drawing/2014/main" id="{5F9CBC7F-B714-4C51-8B51-2A7C1221F759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7" name="矩形 406">
                  <a:extLst>
                    <a:ext uri="{FF2B5EF4-FFF2-40B4-BE49-F238E27FC236}">
                      <a16:creationId xmlns:a16="http://schemas.microsoft.com/office/drawing/2014/main" id="{F954F860-C32C-4CA2-9C38-A4241B48C0E4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8" name="矩形 407">
                  <a:extLst>
                    <a:ext uri="{FF2B5EF4-FFF2-40B4-BE49-F238E27FC236}">
                      <a16:creationId xmlns:a16="http://schemas.microsoft.com/office/drawing/2014/main" id="{5DE02354-919B-45C2-BC94-8148EDC60409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09" name="矩形 408">
                  <a:extLst>
                    <a:ext uri="{FF2B5EF4-FFF2-40B4-BE49-F238E27FC236}">
                      <a16:creationId xmlns:a16="http://schemas.microsoft.com/office/drawing/2014/main" id="{3E62D84C-D993-46D7-A5FB-F02A76090AED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9" name="组合 398">
                <a:extLst>
                  <a:ext uri="{FF2B5EF4-FFF2-40B4-BE49-F238E27FC236}">
                    <a16:creationId xmlns:a16="http://schemas.microsoft.com/office/drawing/2014/main" id="{198FD014-7FEF-4354-A19E-1A462758E133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400" name="矩形 399">
                  <a:extLst>
                    <a:ext uri="{FF2B5EF4-FFF2-40B4-BE49-F238E27FC236}">
                      <a16:creationId xmlns:a16="http://schemas.microsoft.com/office/drawing/2014/main" id="{1C14A71D-9033-4477-956E-63494BE3C456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1" name="矩形 400">
                  <a:extLst>
                    <a:ext uri="{FF2B5EF4-FFF2-40B4-BE49-F238E27FC236}">
                      <a16:creationId xmlns:a16="http://schemas.microsoft.com/office/drawing/2014/main" id="{97E0D64C-D345-4AB3-ACF2-A143F826B4E7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2" name="矩形 401">
                  <a:extLst>
                    <a:ext uri="{FF2B5EF4-FFF2-40B4-BE49-F238E27FC236}">
                      <a16:creationId xmlns:a16="http://schemas.microsoft.com/office/drawing/2014/main" id="{662A2765-3D17-4A54-BAE8-A8584BDC3A9E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3" name="矩形 402">
                  <a:extLst>
                    <a:ext uri="{FF2B5EF4-FFF2-40B4-BE49-F238E27FC236}">
                      <a16:creationId xmlns:a16="http://schemas.microsoft.com/office/drawing/2014/main" id="{F0A80D34-514D-41F0-A8E4-E405B796CF4D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04" name="矩形 403">
                  <a:extLst>
                    <a:ext uri="{FF2B5EF4-FFF2-40B4-BE49-F238E27FC236}">
                      <a16:creationId xmlns:a16="http://schemas.microsoft.com/office/drawing/2014/main" id="{9E16D48D-6098-48E4-A414-AFFA75372BDF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15" name="组合 414">
              <a:extLst>
                <a:ext uri="{FF2B5EF4-FFF2-40B4-BE49-F238E27FC236}">
                  <a16:creationId xmlns:a16="http://schemas.microsoft.com/office/drawing/2014/main" id="{3EC3B83C-819C-46E3-A4B6-D1EF9AF89951}"/>
                </a:ext>
              </a:extLst>
            </p:cNvPr>
            <p:cNvGrpSpPr/>
            <p:nvPr/>
          </p:nvGrpSpPr>
          <p:grpSpPr>
            <a:xfrm>
              <a:off x="2151037" y="1935443"/>
              <a:ext cx="68655" cy="3447150"/>
              <a:chOff x="1058311" y="1962925"/>
              <a:chExt cx="68655" cy="3447150"/>
            </a:xfrm>
          </p:grpSpPr>
          <p:grpSp>
            <p:nvGrpSpPr>
              <p:cNvPr id="416" name="组合 415">
                <a:extLst>
                  <a:ext uri="{FF2B5EF4-FFF2-40B4-BE49-F238E27FC236}">
                    <a16:creationId xmlns:a16="http://schemas.microsoft.com/office/drawing/2014/main" id="{820C9678-F370-4DA2-9818-5D55AEC408F4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429" name="矩形 428">
                  <a:extLst>
                    <a:ext uri="{FF2B5EF4-FFF2-40B4-BE49-F238E27FC236}">
                      <a16:creationId xmlns:a16="http://schemas.microsoft.com/office/drawing/2014/main" id="{7022F46C-6764-422E-97E7-A63C0A41FFC0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0" name="矩形 429">
                  <a:extLst>
                    <a:ext uri="{FF2B5EF4-FFF2-40B4-BE49-F238E27FC236}">
                      <a16:creationId xmlns:a16="http://schemas.microsoft.com/office/drawing/2014/main" id="{2CA1A494-4841-4789-AD1F-BC88167B84B1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1" name="矩形 430">
                  <a:extLst>
                    <a:ext uri="{FF2B5EF4-FFF2-40B4-BE49-F238E27FC236}">
                      <a16:creationId xmlns:a16="http://schemas.microsoft.com/office/drawing/2014/main" id="{CC5FC2F6-6C26-4892-A070-20C0D7D8E612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2" name="矩形 431">
                  <a:extLst>
                    <a:ext uri="{FF2B5EF4-FFF2-40B4-BE49-F238E27FC236}">
                      <a16:creationId xmlns:a16="http://schemas.microsoft.com/office/drawing/2014/main" id="{11F1F583-FE32-4105-BBEB-1EB59DE37E45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33" name="矩形 432">
                  <a:extLst>
                    <a:ext uri="{FF2B5EF4-FFF2-40B4-BE49-F238E27FC236}">
                      <a16:creationId xmlns:a16="http://schemas.microsoft.com/office/drawing/2014/main" id="{27BC51FC-7C34-411B-B6F2-34945F321FCD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17" name="组合 416">
                <a:extLst>
                  <a:ext uri="{FF2B5EF4-FFF2-40B4-BE49-F238E27FC236}">
                    <a16:creationId xmlns:a16="http://schemas.microsoft.com/office/drawing/2014/main" id="{7E01C347-1EEE-4B01-A8DE-A1A954FE2568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424" name="矩形 423">
                  <a:extLst>
                    <a:ext uri="{FF2B5EF4-FFF2-40B4-BE49-F238E27FC236}">
                      <a16:creationId xmlns:a16="http://schemas.microsoft.com/office/drawing/2014/main" id="{D576E7A6-5D22-4D6B-8243-9729380B525E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5" name="矩形 424">
                  <a:extLst>
                    <a:ext uri="{FF2B5EF4-FFF2-40B4-BE49-F238E27FC236}">
                      <a16:creationId xmlns:a16="http://schemas.microsoft.com/office/drawing/2014/main" id="{5DA6E618-9178-4FF8-8E10-1084EBB9F554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6" name="矩形 425">
                  <a:extLst>
                    <a:ext uri="{FF2B5EF4-FFF2-40B4-BE49-F238E27FC236}">
                      <a16:creationId xmlns:a16="http://schemas.microsoft.com/office/drawing/2014/main" id="{9FF40D77-4B8E-4936-B13C-37B12AB00B6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7" name="矩形 426">
                  <a:extLst>
                    <a:ext uri="{FF2B5EF4-FFF2-40B4-BE49-F238E27FC236}">
                      <a16:creationId xmlns:a16="http://schemas.microsoft.com/office/drawing/2014/main" id="{98CE625C-41F4-4DF1-9576-7271AAD7C6DD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28" name="矩形 427">
                  <a:extLst>
                    <a:ext uri="{FF2B5EF4-FFF2-40B4-BE49-F238E27FC236}">
                      <a16:creationId xmlns:a16="http://schemas.microsoft.com/office/drawing/2014/main" id="{23EC92A4-D693-4243-B6C2-941C9D8B54FE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18" name="组合 417">
                <a:extLst>
                  <a:ext uri="{FF2B5EF4-FFF2-40B4-BE49-F238E27FC236}">
                    <a16:creationId xmlns:a16="http://schemas.microsoft.com/office/drawing/2014/main" id="{E3AD31DF-6519-41E7-B157-9D8FB253556C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419" name="矩形 418">
                  <a:extLst>
                    <a:ext uri="{FF2B5EF4-FFF2-40B4-BE49-F238E27FC236}">
                      <a16:creationId xmlns:a16="http://schemas.microsoft.com/office/drawing/2014/main" id="{693C67C3-58AD-4D4F-A80B-F8F5D7B4652C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0" name="矩形 419">
                  <a:extLst>
                    <a:ext uri="{FF2B5EF4-FFF2-40B4-BE49-F238E27FC236}">
                      <a16:creationId xmlns:a16="http://schemas.microsoft.com/office/drawing/2014/main" id="{27DB37D2-F8E4-457D-B5A2-F5EEC51C2687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1" name="矩形 420">
                  <a:extLst>
                    <a:ext uri="{FF2B5EF4-FFF2-40B4-BE49-F238E27FC236}">
                      <a16:creationId xmlns:a16="http://schemas.microsoft.com/office/drawing/2014/main" id="{025944DF-EE65-402F-ACB6-43A68FA658E2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2" name="矩形 421">
                  <a:extLst>
                    <a:ext uri="{FF2B5EF4-FFF2-40B4-BE49-F238E27FC236}">
                      <a16:creationId xmlns:a16="http://schemas.microsoft.com/office/drawing/2014/main" id="{E6D2C5F1-13B5-444F-8E3E-1CCFA0DFECD8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23" name="矩形 422">
                  <a:extLst>
                    <a:ext uri="{FF2B5EF4-FFF2-40B4-BE49-F238E27FC236}">
                      <a16:creationId xmlns:a16="http://schemas.microsoft.com/office/drawing/2014/main" id="{48BDFCD8-AFA1-4CC0-9DCA-7513D25A1DF4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34" name="组合 433">
              <a:extLst>
                <a:ext uri="{FF2B5EF4-FFF2-40B4-BE49-F238E27FC236}">
                  <a16:creationId xmlns:a16="http://schemas.microsoft.com/office/drawing/2014/main" id="{462F0EDD-3F12-40DD-AE1D-1C49A340FB17}"/>
                </a:ext>
              </a:extLst>
            </p:cNvPr>
            <p:cNvGrpSpPr/>
            <p:nvPr/>
          </p:nvGrpSpPr>
          <p:grpSpPr>
            <a:xfrm>
              <a:off x="2259770" y="1935443"/>
              <a:ext cx="68655" cy="3447150"/>
              <a:chOff x="1058311" y="1962925"/>
              <a:chExt cx="68655" cy="3447150"/>
            </a:xfrm>
          </p:grpSpPr>
          <p:grpSp>
            <p:nvGrpSpPr>
              <p:cNvPr id="435" name="组合 434">
                <a:extLst>
                  <a:ext uri="{FF2B5EF4-FFF2-40B4-BE49-F238E27FC236}">
                    <a16:creationId xmlns:a16="http://schemas.microsoft.com/office/drawing/2014/main" id="{8085F015-2EC6-4BBC-93E8-9DDC2E03DC66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448" name="矩形 447">
                  <a:extLst>
                    <a:ext uri="{FF2B5EF4-FFF2-40B4-BE49-F238E27FC236}">
                      <a16:creationId xmlns:a16="http://schemas.microsoft.com/office/drawing/2014/main" id="{C32DB397-0894-4636-B556-5BDEEF11C8FA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9" name="矩形 448">
                  <a:extLst>
                    <a:ext uri="{FF2B5EF4-FFF2-40B4-BE49-F238E27FC236}">
                      <a16:creationId xmlns:a16="http://schemas.microsoft.com/office/drawing/2014/main" id="{A1E75A98-3799-4C69-906A-6875659C489D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0" name="矩形 449">
                  <a:extLst>
                    <a:ext uri="{FF2B5EF4-FFF2-40B4-BE49-F238E27FC236}">
                      <a16:creationId xmlns:a16="http://schemas.microsoft.com/office/drawing/2014/main" id="{83DB3CA8-84A9-4855-93AB-A3763AB0861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1" name="矩形 450">
                  <a:extLst>
                    <a:ext uri="{FF2B5EF4-FFF2-40B4-BE49-F238E27FC236}">
                      <a16:creationId xmlns:a16="http://schemas.microsoft.com/office/drawing/2014/main" id="{256562B4-7986-4E34-B452-856FBD7D91A8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52" name="矩形 451">
                  <a:extLst>
                    <a:ext uri="{FF2B5EF4-FFF2-40B4-BE49-F238E27FC236}">
                      <a16:creationId xmlns:a16="http://schemas.microsoft.com/office/drawing/2014/main" id="{F5919715-FE27-429D-B03D-0EFCD935D2FE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36" name="组合 435">
                <a:extLst>
                  <a:ext uri="{FF2B5EF4-FFF2-40B4-BE49-F238E27FC236}">
                    <a16:creationId xmlns:a16="http://schemas.microsoft.com/office/drawing/2014/main" id="{3EDD72CF-92C7-43C7-B14E-755FD31A83D1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443" name="矩形 442">
                  <a:extLst>
                    <a:ext uri="{FF2B5EF4-FFF2-40B4-BE49-F238E27FC236}">
                      <a16:creationId xmlns:a16="http://schemas.microsoft.com/office/drawing/2014/main" id="{04F09206-1D8D-4B26-B409-43CC90A04111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4" name="矩形 443">
                  <a:extLst>
                    <a:ext uri="{FF2B5EF4-FFF2-40B4-BE49-F238E27FC236}">
                      <a16:creationId xmlns:a16="http://schemas.microsoft.com/office/drawing/2014/main" id="{FEE047CD-A74F-460F-90B6-161EC8C9D170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5" name="矩形 444">
                  <a:extLst>
                    <a:ext uri="{FF2B5EF4-FFF2-40B4-BE49-F238E27FC236}">
                      <a16:creationId xmlns:a16="http://schemas.microsoft.com/office/drawing/2014/main" id="{E9C9B48A-9652-4630-8B66-1D88ED5A8243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6" name="矩形 445">
                  <a:extLst>
                    <a:ext uri="{FF2B5EF4-FFF2-40B4-BE49-F238E27FC236}">
                      <a16:creationId xmlns:a16="http://schemas.microsoft.com/office/drawing/2014/main" id="{15434211-2DA1-41C8-902C-A99D7F217DD0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47" name="矩形 446">
                  <a:extLst>
                    <a:ext uri="{FF2B5EF4-FFF2-40B4-BE49-F238E27FC236}">
                      <a16:creationId xmlns:a16="http://schemas.microsoft.com/office/drawing/2014/main" id="{B6DA4BED-3BFD-48C2-9DFD-21141BE06366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37" name="组合 436">
                <a:extLst>
                  <a:ext uri="{FF2B5EF4-FFF2-40B4-BE49-F238E27FC236}">
                    <a16:creationId xmlns:a16="http://schemas.microsoft.com/office/drawing/2014/main" id="{5393FA44-E4E6-4860-B110-5E53BF68C331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438" name="矩形 437">
                  <a:extLst>
                    <a:ext uri="{FF2B5EF4-FFF2-40B4-BE49-F238E27FC236}">
                      <a16:creationId xmlns:a16="http://schemas.microsoft.com/office/drawing/2014/main" id="{1C20A670-8824-43F4-A930-D4BA96CA6834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9" name="矩形 438">
                  <a:extLst>
                    <a:ext uri="{FF2B5EF4-FFF2-40B4-BE49-F238E27FC236}">
                      <a16:creationId xmlns:a16="http://schemas.microsoft.com/office/drawing/2014/main" id="{2CBB0E15-7429-421E-83A8-71CE08399E74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0" name="矩形 439">
                  <a:extLst>
                    <a:ext uri="{FF2B5EF4-FFF2-40B4-BE49-F238E27FC236}">
                      <a16:creationId xmlns:a16="http://schemas.microsoft.com/office/drawing/2014/main" id="{6C2C5A37-244A-427F-8F8A-B2A1DBF9D0F5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1" name="矩形 440">
                  <a:extLst>
                    <a:ext uri="{FF2B5EF4-FFF2-40B4-BE49-F238E27FC236}">
                      <a16:creationId xmlns:a16="http://schemas.microsoft.com/office/drawing/2014/main" id="{C498B4BF-FE98-4C37-8E52-B292B93C584F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42" name="矩形 441">
                  <a:extLst>
                    <a:ext uri="{FF2B5EF4-FFF2-40B4-BE49-F238E27FC236}">
                      <a16:creationId xmlns:a16="http://schemas.microsoft.com/office/drawing/2014/main" id="{08A65673-7CAE-4ADD-9865-B944255DEFE9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53" name="组合 452">
              <a:extLst>
                <a:ext uri="{FF2B5EF4-FFF2-40B4-BE49-F238E27FC236}">
                  <a16:creationId xmlns:a16="http://schemas.microsoft.com/office/drawing/2014/main" id="{EAD10943-5AE7-429C-91CC-1BBAB5732FA8}"/>
                </a:ext>
              </a:extLst>
            </p:cNvPr>
            <p:cNvGrpSpPr/>
            <p:nvPr/>
          </p:nvGrpSpPr>
          <p:grpSpPr>
            <a:xfrm>
              <a:off x="2477237" y="1935443"/>
              <a:ext cx="68655" cy="3447150"/>
              <a:chOff x="1058311" y="1962925"/>
              <a:chExt cx="68655" cy="3447150"/>
            </a:xfrm>
          </p:grpSpPr>
          <p:grpSp>
            <p:nvGrpSpPr>
              <p:cNvPr id="454" name="组合 453">
                <a:extLst>
                  <a:ext uri="{FF2B5EF4-FFF2-40B4-BE49-F238E27FC236}">
                    <a16:creationId xmlns:a16="http://schemas.microsoft.com/office/drawing/2014/main" id="{1072DC30-946D-4AE6-A8AB-E18FA76BEFA6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467" name="矩形 466">
                  <a:extLst>
                    <a:ext uri="{FF2B5EF4-FFF2-40B4-BE49-F238E27FC236}">
                      <a16:creationId xmlns:a16="http://schemas.microsoft.com/office/drawing/2014/main" id="{4D7E1B09-A41B-4DC1-B36D-1E7ABF31E76C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8" name="矩形 467">
                  <a:extLst>
                    <a:ext uri="{FF2B5EF4-FFF2-40B4-BE49-F238E27FC236}">
                      <a16:creationId xmlns:a16="http://schemas.microsoft.com/office/drawing/2014/main" id="{45045C2F-A8C5-489E-BD3C-E6169557F4D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9" name="矩形 468">
                  <a:extLst>
                    <a:ext uri="{FF2B5EF4-FFF2-40B4-BE49-F238E27FC236}">
                      <a16:creationId xmlns:a16="http://schemas.microsoft.com/office/drawing/2014/main" id="{9945962B-99AA-44BE-82F6-58F374F2F300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0" name="矩形 469">
                  <a:extLst>
                    <a:ext uri="{FF2B5EF4-FFF2-40B4-BE49-F238E27FC236}">
                      <a16:creationId xmlns:a16="http://schemas.microsoft.com/office/drawing/2014/main" id="{7F842692-A32B-42F4-8DC8-1B665B56439E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71" name="矩形 470">
                  <a:extLst>
                    <a:ext uri="{FF2B5EF4-FFF2-40B4-BE49-F238E27FC236}">
                      <a16:creationId xmlns:a16="http://schemas.microsoft.com/office/drawing/2014/main" id="{F2A3101D-FB5E-4860-9382-9D31F3A8E6E2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55" name="组合 454">
                <a:extLst>
                  <a:ext uri="{FF2B5EF4-FFF2-40B4-BE49-F238E27FC236}">
                    <a16:creationId xmlns:a16="http://schemas.microsoft.com/office/drawing/2014/main" id="{02B25F86-34BC-4416-AED8-5E413A984108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462" name="矩形 461">
                  <a:extLst>
                    <a:ext uri="{FF2B5EF4-FFF2-40B4-BE49-F238E27FC236}">
                      <a16:creationId xmlns:a16="http://schemas.microsoft.com/office/drawing/2014/main" id="{E1949ECC-EDCA-42D4-81A9-B99EF3BFF9A2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3" name="矩形 462">
                  <a:extLst>
                    <a:ext uri="{FF2B5EF4-FFF2-40B4-BE49-F238E27FC236}">
                      <a16:creationId xmlns:a16="http://schemas.microsoft.com/office/drawing/2014/main" id="{C5B1028F-C776-4093-B972-3CCFEBF17647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4" name="矩形 463">
                  <a:extLst>
                    <a:ext uri="{FF2B5EF4-FFF2-40B4-BE49-F238E27FC236}">
                      <a16:creationId xmlns:a16="http://schemas.microsoft.com/office/drawing/2014/main" id="{98A1FDB4-E867-44C5-9721-1F8B7AFF451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5" name="矩形 464">
                  <a:extLst>
                    <a:ext uri="{FF2B5EF4-FFF2-40B4-BE49-F238E27FC236}">
                      <a16:creationId xmlns:a16="http://schemas.microsoft.com/office/drawing/2014/main" id="{BB681146-800F-4991-9DA7-AF69016E1155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66" name="矩形 465">
                  <a:extLst>
                    <a:ext uri="{FF2B5EF4-FFF2-40B4-BE49-F238E27FC236}">
                      <a16:creationId xmlns:a16="http://schemas.microsoft.com/office/drawing/2014/main" id="{04151BB9-F07B-4DCD-858D-8637AF3F236A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56" name="组合 455">
                <a:extLst>
                  <a:ext uri="{FF2B5EF4-FFF2-40B4-BE49-F238E27FC236}">
                    <a16:creationId xmlns:a16="http://schemas.microsoft.com/office/drawing/2014/main" id="{0DCE1774-0870-4165-BB11-6CFB0C0F2991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457" name="矩形 456">
                  <a:extLst>
                    <a:ext uri="{FF2B5EF4-FFF2-40B4-BE49-F238E27FC236}">
                      <a16:creationId xmlns:a16="http://schemas.microsoft.com/office/drawing/2014/main" id="{A545F035-4379-4F0B-84BE-08B56B525C8B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8" name="矩形 457">
                  <a:extLst>
                    <a:ext uri="{FF2B5EF4-FFF2-40B4-BE49-F238E27FC236}">
                      <a16:creationId xmlns:a16="http://schemas.microsoft.com/office/drawing/2014/main" id="{D052C926-574D-493E-9C68-E0E9156C43B8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9" name="矩形 458">
                  <a:extLst>
                    <a:ext uri="{FF2B5EF4-FFF2-40B4-BE49-F238E27FC236}">
                      <a16:creationId xmlns:a16="http://schemas.microsoft.com/office/drawing/2014/main" id="{FF00D038-DC4F-4779-89DB-01DDCC545D1F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0" name="矩形 459">
                  <a:extLst>
                    <a:ext uri="{FF2B5EF4-FFF2-40B4-BE49-F238E27FC236}">
                      <a16:creationId xmlns:a16="http://schemas.microsoft.com/office/drawing/2014/main" id="{8099F9DA-7322-4E97-A6D4-F25C406D5042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61" name="矩形 460">
                  <a:extLst>
                    <a:ext uri="{FF2B5EF4-FFF2-40B4-BE49-F238E27FC236}">
                      <a16:creationId xmlns:a16="http://schemas.microsoft.com/office/drawing/2014/main" id="{614B6BE7-391D-4F80-837D-E05A1B4EE383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72" name="组合 471">
              <a:extLst>
                <a:ext uri="{FF2B5EF4-FFF2-40B4-BE49-F238E27FC236}">
                  <a16:creationId xmlns:a16="http://schemas.microsoft.com/office/drawing/2014/main" id="{E9570FD2-A88D-4F55-AE8D-697D144E8A2C}"/>
                </a:ext>
              </a:extLst>
            </p:cNvPr>
            <p:cNvGrpSpPr/>
            <p:nvPr/>
          </p:nvGrpSpPr>
          <p:grpSpPr>
            <a:xfrm>
              <a:off x="2368503" y="1935443"/>
              <a:ext cx="68655" cy="3447150"/>
              <a:chOff x="1058311" y="1962925"/>
              <a:chExt cx="68655" cy="3447150"/>
            </a:xfrm>
          </p:grpSpPr>
          <p:grpSp>
            <p:nvGrpSpPr>
              <p:cNvPr id="473" name="组合 472">
                <a:extLst>
                  <a:ext uri="{FF2B5EF4-FFF2-40B4-BE49-F238E27FC236}">
                    <a16:creationId xmlns:a16="http://schemas.microsoft.com/office/drawing/2014/main" id="{32AF0EC4-A0E3-4160-B9B9-036E9AAC937E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486" name="矩形 485">
                  <a:extLst>
                    <a:ext uri="{FF2B5EF4-FFF2-40B4-BE49-F238E27FC236}">
                      <a16:creationId xmlns:a16="http://schemas.microsoft.com/office/drawing/2014/main" id="{6B23F08F-0A0D-46A8-9D6B-0AD500BF219F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7" name="矩形 486">
                  <a:extLst>
                    <a:ext uri="{FF2B5EF4-FFF2-40B4-BE49-F238E27FC236}">
                      <a16:creationId xmlns:a16="http://schemas.microsoft.com/office/drawing/2014/main" id="{4407489B-E0DE-4D28-B4BD-680F67ACF141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8" name="矩形 487">
                  <a:extLst>
                    <a:ext uri="{FF2B5EF4-FFF2-40B4-BE49-F238E27FC236}">
                      <a16:creationId xmlns:a16="http://schemas.microsoft.com/office/drawing/2014/main" id="{8A293775-4879-46B2-8A6C-294FE15B8732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9" name="矩形 488">
                  <a:extLst>
                    <a:ext uri="{FF2B5EF4-FFF2-40B4-BE49-F238E27FC236}">
                      <a16:creationId xmlns:a16="http://schemas.microsoft.com/office/drawing/2014/main" id="{511BAFB7-0BF8-4D95-845F-4661EC75CFB7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90" name="矩形 489">
                  <a:extLst>
                    <a:ext uri="{FF2B5EF4-FFF2-40B4-BE49-F238E27FC236}">
                      <a16:creationId xmlns:a16="http://schemas.microsoft.com/office/drawing/2014/main" id="{C6704457-8F60-4AC4-954D-5BBCF07EBDB8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74" name="组合 473">
                <a:extLst>
                  <a:ext uri="{FF2B5EF4-FFF2-40B4-BE49-F238E27FC236}">
                    <a16:creationId xmlns:a16="http://schemas.microsoft.com/office/drawing/2014/main" id="{8F1F2467-558D-46C0-B2FF-A6C11698ED8C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481" name="矩形 480">
                  <a:extLst>
                    <a:ext uri="{FF2B5EF4-FFF2-40B4-BE49-F238E27FC236}">
                      <a16:creationId xmlns:a16="http://schemas.microsoft.com/office/drawing/2014/main" id="{7C2F9110-8046-496A-AE1D-1DF91EBAEAE9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2" name="矩形 481">
                  <a:extLst>
                    <a:ext uri="{FF2B5EF4-FFF2-40B4-BE49-F238E27FC236}">
                      <a16:creationId xmlns:a16="http://schemas.microsoft.com/office/drawing/2014/main" id="{E2FABC71-9507-42AC-BA2A-E562A0EA7896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3" name="矩形 482">
                  <a:extLst>
                    <a:ext uri="{FF2B5EF4-FFF2-40B4-BE49-F238E27FC236}">
                      <a16:creationId xmlns:a16="http://schemas.microsoft.com/office/drawing/2014/main" id="{2466E674-1271-413C-888C-2D109C4C59FE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4" name="矩形 483">
                  <a:extLst>
                    <a:ext uri="{FF2B5EF4-FFF2-40B4-BE49-F238E27FC236}">
                      <a16:creationId xmlns:a16="http://schemas.microsoft.com/office/drawing/2014/main" id="{DE3FD328-A4CE-4B20-8DE0-0E5D98130ECA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85" name="矩形 484">
                  <a:extLst>
                    <a:ext uri="{FF2B5EF4-FFF2-40B4-BE49-F238E27FC236}">
                      <a16:creationId xmlns:a16="http://schemas.microsoft.com/office/drawing/2014/main" id="{3324D509-7EEC-475D-87A1-70822B7A82C2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75" name="组合 474">
                <a:extLst>
                  <a:ext uri="{FF2B5EF4-FFF2-40B4-BE49-F238E27FC236}">
                    <a16:creationId xmlns:a16="http://schemas.microsoft.com/office/drawing/2014/main" id="{D250F680-1F7A-4655-B83D-0254DC37917D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476" name="矩形 475">
                  <a:extLst>
                    <a:ext uri="{FF2B5EF4-FFF2-40B4-BE49-F238E27FC236}">
                      <a16:creationId xmlns:a16="http://schemas.microsoft.com/office/drawing/2014/main" id="{B234BB02-F1CB-4BE8-B88D-88390212013A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7" name="矩形 476">
                  <a:extLst>
                    <a:ext uri="{FF2B5EF4-FFF2-40B4-BE49-F238E27FC236}">
                      <a16:creationId xmlns:a16="http://schemas.microsoft.com/office/drawing/2014/main" id="{D6F4DBCB-BAD2-4ECB-A4E6-B2B12450F675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8" name="矩形 477">
                  <a:extLst>
                    <a:ext uri="{FF2B5EF4-FFF2-40B4-BE49-F238E27FC236}">
                      <a16:creationId xmlns:a16="http://schemas.microsoft.com/office/drawing/2014/main" id="{89096C27-E315-4571-ADCC-A9795B7239A5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9" name="矩形 478">
                  <a:extLst>
                    <a:ext uri="{FF2B5EF4-FFF2-40B4-BE49-F238E27FC236}">
                      <a16:creationId xmlns:a16="http://schemas.microsoft.com/office/drawing/2014/main" id="{A74B030B-8B14-4149-B89E-5D9B9D3DDBCE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480" name="矩形 479">
                  <a:extLst>
                    <a:ext uri="{FF2B5EF4-FFF2-40B4-BE49-F238E27FC236}">
                      <a16:creationId xmlns:a16="http://schemas.microsoft.com/office/drawing/2014/main" id="{56695125-46F3-441F-87EE-6F17156E329E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1" name="文本框 490">
                  <a:extLst>
                    <a:ext uri="{FF2B5EF4-FFF2-40B4-BE49-F238E27FC236}">
                      <a16:creationId xmlns:a16="http://schemas.microsoft.com/office/drawing/2014/main" id="{0056FE37-A476-4BB7-B0A8-AF70292BA78E}"/>
                    </a:ext>
                  </a:extLst>
                </p:cNvPr>
                <p:cNvSpPr txBox="1"/>
                <p:nvPr/>
              </p:nvSpPr>
              <p:spPr>
                <a:xfrm rot="5400000">
                  <a:off x="1841547" y="3281637"/>
                  <a:ext cx="5308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491" name="文本框 490">
                  <a:extLst>
                    <a:ext uri="{FF2B5EF4-FFF2-40B4-BE49-F238E27FC236}">
                      <a16:creationId xmlns:a16="http://schemas.microsoft.com/office/drawing/2014/main" id="{0056FE37-A476-4BB7-B0A8-AF70292BA7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841547" y="3281637"/>
                  <a:ext cx="530835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2" name="文本框 491">
                <a:extLst>
                  <a:ext uri="{FF2B5EF4-FFF2-40B4-BE49-F238E27FC236}">
                    <a16:creationId xmlns:a16="http://schemas.microsoft.com/office/drawing/2014/main" id="{D27F2D89-F434-4355-A078-1BC302E8C08A}"/>
                  </a:ext>
                </a:extLst>
              </p:cNvPr>
              <p:cNvSpPr txBox="1"/>
              <p:nvPr/>
            </p:nvSpPr>
            <p:spPr>
              <a:xfrm>
                <a:off x="2103985" y="3869342"/>
                <a:ext cx="12593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𝑃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∙</m:t>
                      </m:r>
                      <m: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𝐶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2" name="文本框 491">
                <a:extLst>
                  <a:ext uri="{FF2B5EF4-FFF2-40B4-BE49-F238E27FC236}">
                    <a16:creationId xmlns:a16="http://schemas.microsoft.com/office/drawing/2014/main" id="{D27F2D89-F434-4355-A078-1BC302E8C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85" y="3869342"/>
                <a:ext cx="125934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3" name="文本框 492">
                <a:extLst>
                  <a:ext uri="{FF2B5EF4-FFF2-40B4-BE49-F238E27FC236}">
                    <a16:creationId xmlns:a16="http://schemas.microsoft.com/office/drawing/2014/main" id="{F743D532-9B59-4874-B11C-26B8A994E7E8}"/>
                  </a:ext>
                </a:extLst>
              </p:cNvPr>
              <p:cNvSpPr txBox="1"/>
              <p:nvPr/>
            </p:nvSpPr>
            <p:spPr>
              <a:xfrm>
                <a:off x="2201849" y="1725877"/>
                <a:ext cx="1006985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80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80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𝒑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3" name="文本框 492">
                <a:extLst>
                  <a:ext uri="{FF2B5EF4-FFF2-40B4-BE49-F238E27FC236}">
                    <a16:creationId xmlns:a16="http://schemas.microsoft.com/office/drawing/2014/main" id="{F743D532-9B59-4874-B11C-26B8A994E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849" y="1725877"/>
                <a:ext cx="1006985" cy="394210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5" name="矩形 494">
            <a:extLst>
              <a:ext uri="{FF2B5EF4-FFF2-40B4-BE49-F238E27FC236}">
                <a16:creationId xmlns:a16="http://schemas.microsoft.com/office/drawing/2014/main" id="{CB1ECC19-0A54-4924-96BE-D07754D3ED50}"/>
              </a:ext>
            </a:extLst>
          </p:cNvPr>
          <p:cNvSpPr/>
          <p:nvPr/>
        </p:nvSpPr>
        <p:spPr>
          <a:xfrm>
            <a:off x="6013884" y="2251528"/>
            <a:ext cx="807476" cy="3506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ysClr val="windowText" lastClr="000000"/>
                </a:solidFill>
              </a:rPr>
              <a:t>线性映射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6" name="文本框 495">
                <a:extLst>
                  <a:ext uri="{FF2B5EF4-FFF2-40B4-BE49-F238E27FC236}">
                    <a16:creationId xmlns:a16="http://schemas.microsoft.com/office/drawing/2014/main" id="{FF44B438-69F5-4284-96C6-26F5AC1FF185}"/>
                  </a:ext>
                </a:extLst>
              </p:cNvPr>
              <p:cNvSpPr txBox="1"/>
              <p:nvPr/>
            </p:nvSpPr>
            <p:spPr>
              <a:xfrm>
                <a:off x="6124181" y="1840595"/>
                <a:ext cx="4116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𝐄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96" name="文本框 495">
                <a:extLst>
                  <a:ext uri="{FF2B5EF4-FFF2-40B4-BE49-F238E27FC236}">
                    <a16:creationId xmlns:a16="http://schemas.microsoft.com/office/drawing/2014/main" id="{FF44B438-69F5-4284-96C6-26F5AC1F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181" y="1840595"/>
                <a:ext cx="41160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7" name="左大括号 496">
            <a:extLst>
              <a:ext uri="{FF2B5EF4-FFF2-40B4-BE49-F238E27FC236}">
                <a16:creationId xmlns:a16="http://schemas.microsoft.com/office/drawing/2014/main" id="{EA3CEC89-4CC9-46B6-93D0-418A27C61CDF}"/>
              </a:ext>
            </a:extLst>
          </p:cNvPr>
          <p:cNvSpPr/>
          <p:nvPr/>
        </p:nvSpPr>
        <p:spPr>
          <a:xfrm>
            <a:off x="5783593" y="2277861"/>
            <a:ext cx="212604" cy="3480322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8" name="文本框 497">
                <a:extLst>
                  <a:ext uri="{FF2B5EF4-FFF2-40B4-BE49-F238E27FC236}">
                    <a16:creationId xmlns:a16="http://schemas.microsoft.com/office/drawing/2014/main" id="{611370E4-C09A-466E-8AA1-ACD75CF5BA3A}"/>
                  </a:ext>
                </a:extLst>
              </p:cNvPr>
              <p:cNvSpPr txBox="1"/>
              <p:nvPr/>
            </p:nvSpPr>
            <p:spPr>
              <a:xfrm>
                <a:off x="4771335" y="3878563"/>
                <a:ext cx="12593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𝑃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∙</m:t>
                      </m:r>
                      <m:r>
                        <a:rPr lang="en-US" altLang="zh-CN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𝐶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8" name="文本框 497">
                <a:extLst>
                  <a:ext uri="{FF2B5EF4-FFF2-40B4-BE49-F238E27FC236}">
                    <a16:creationId xmlns:a16="http://schemas.microsoft.com/office/drawing/2014/main" id="{611370E4-C09A-466E-8AA1-ACD75CF5B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335" y="3878563"/>
                <a:ext cx="125934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9" name="左大括号 498">
            <a:extLst>
              <a:ext uri="{FF2B5EF4-FFF2-40B4-BE49-F238E27FC236}">
                <a16:creationId xmlns:a16="http://schemas.microsoft.com/office/drawing/2014/main" id="{B5A531A7-9FB7-4119-A62D-6F54E402D7BB}"/>
              </a:ext>
            </a:extLst>
          </p:cNvPr>
          <p:cNvSpPr/>
          <p:nvPr/>
        </p:nvSpPr>
        <p:spPr>
          <a:xfrm rot="5400000" flipH="1">
            <a:off x="6376762" y="5448927"/>
            <a:ext cx="99037" cy="807475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0" name="文本框 499">
                <a:extLst>
                  <a:ext uri="{FF2B5EF4-FFF2-40B4-BE49-F238E27FC236}">
                    <a16:creationId xmlns:a16="http://schemas.microsoft.com/office/drawing/2014/main" id="{1343004C-449E-4AA4-941E-325EEAFF3BA7}"/>
                  </a:ext>
                </a:extLst>
              </p:cNvPr>
              <p:cNvSpPr txBox="1"/>
              <p:nvPr/>
            </p:nvSpPr>
            <p:spPr>
              <a:xfrm>
                <a:off x="5939745" y="5947147"/>
                <a:ext cx="780476" cy="370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0" name="文本框 499">
                <a:extLst>
                  <a:ext uri="{FF2B5EF4-FFF2-40B4-BE49-F238E27FC236}">
                    <a16:creationId xmlns:a16="http://schemas.microsoft.com/office/drawing/2014/main" id="{1343004C-449E-4AA4-941E-325EEAFF3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745" y="5947147"/>
                <a:ext cx="780476" cy="3702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" name="左大括号 500">
            <a:extLst>
              <a:ext uri="{FF2B5EF4-FFF2-40B4-BE49-F238E27FC236}">
                <a16:creationId xmlns:a16="http://schemas.microsoft.com/office/drawing/2014/main" id="{BAB50872-8F50-4C00-BA76-2ECB29CEFA3B}"/>
              </a:ext>
            </a:extLst>
          </p:cNvPr>
          <p:cNvSpPr/>
          <p:nvPr/>
        </p:nvSpPr>
        <p:spPr>
          <a:xfrm rot="16200000">
            <a:off x="9606140" y="4047750"/>
            <a:ext cx="96040" cy="1471701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2" name="左大括号 501">
            <a:extLst>
              <a:ext uri="{FF2B5EF4-FFF2-40B4-BE49-F238E27FC236}">
                <a16:creationId xmlns:a16="http://schemas.microsoft.com/office/drawing/2014/main" id="{F2C098C3-C993-4A25-8E16-E1A6F56ED112}"/>
              </a:ext>
            </a:extLst>
          </p:cNvPr>
          <p:cNvSpPr/>
          <p:nvPr/>
        </p:nvSpPr>
        <p:spPr>
          <a:xfrm>
            <a:off x="8617412" y="3189631"/>
            <a:ext cx="212604" cy="1409384"/>
          </a:xfrm>
          <a:prstGeom prst="leftBrace">
            <a:avLst>
              <a:gd name="adj1" fmla="val 8333"/>
              <a:gd name="adj2" fmla="val 5075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3" name="文本框 502">
                <a:extLst>
                  <a:ext uri="{FF2B5EF4-FFF2-40B4-BE49-F238E27FC236}">
                    <a16:creationId xmlns:a16="http://schemas.microsoft.com/office/drawing/2014/main" id="{13AE4CE0-48DA-47BC-8716-D392B3FD3D0F}"/>
                  </a:ext>
                </a:extLst>
              </p:cNvPr>
              <p:cNvSpPr txBox="1"/>
              <p:nvPr/>
            </p:nvSpPr>
            <p:spPr>
              <a:xfrm>
                <a:off x="8207934" y="3740713"/>
                <a:ext cx="3211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𝑁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3" name="文本框 502">
                <a:extLst>
                  <a:ext uri="{FF2B5EF4-FFF2-40B4-BE49-F238E27FC236}">
                    <a16:creationId xmlns:a16="http://schemas.microsoft.com/office/drawing/2014/main" id="{13AE4CE0-48DA-47BC-8716-D392B3FD3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934" y="3740713"/>
                <a:ext cx="321186" cy="369332"/>
              </a:xfrm>
              <a:prstGeom prst="rect">
                <a:avLst/>
              </a:prstGeom>
              <a:blipFill>
                <a:blip r:embed="rId10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4" name="组合 503">
            <a:extLst>
              <a:ext uri="{FF2B5EF4-FFF2-40B4-BE49-F238E27FC236}">
                <a16:creationId xmlns:a16="http://schemas.microsoft.com/office/drawing/2014/main" id="{6AC720EF-5D8D-41EF-9EDA-895151205EA3}"/>
              </a:ext>
            </a:extLst>
          </p:cNvPr>
          <p:cNvGrpSpPr/>
          <p:nvPr/>
        </p:nvGrpSpPr>
        <p:grpSpPr>
          <a:xfrm rot="5400000" flipV="1">
            <a:off x="8896847" y="3183426"/>
            <a:ext cx="1514622" cy="1471698"/>
            <a:chOff x="1058311" y="1935443"/>
            <a:chExt cx="1487581" cy="3447150"/>
          </a:xfrm>
        </p:grpSpPr>
        <p:grpSp>
          <p:nvGrpSpPr>
            <p:cNvPr id="505" name="组合 504">
              <a:extLst>
                <a:ext uri="{FF2B5EF4-FFF2-40B4-BE49-F238E27FC236}">
                  <a16:creationId xmlns:a16="http://schemas.microsoft.com/office/drawing/2014/main" id="{A72147EF-FA70-4BAD-BFD2-E1801E49F06E}"/>
                </a:ext>
              </a:extLst>
            </p:cNvPr>
            <p:cNvGrpSpPr/>
            <p:nvPr/>
          </p:nvGrpSpPr>
          <p:grpSpPr>
            <a:xfrm>
              <a:off x="1058311" y="1935443"/>
              <a:ext cx="68655" cy="3447150"/>
              <a:chOff x="1058311" y="1962925"/>
              <a:chExt cx="68655" cy="3447150"/>
            </a:xfrm>
          </p:grpSpPr>
          <p:grpSp>
            <p:nvGrpSpPr>
              <p:cNvPr id="716" name="组合 715">
                <a:extLst>
                  <a:ext uri="{FF2B5EF4-FFF2-40B4-BE49-F238E27FC236}">
                    <a16:creationId xmlns:a16="http://schemas.microsoft.com/office/drawing/2014/main" id="{5B844D66-86F1-4BFB-80C4-D50B8AB09C12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729" name="矩形 728">
                  <a:extLst>
                    <a:ext uri="{FF2B5EF4-FFF2-40B4-BE49-F238E27FC236}">
                      <a16:creationId xmlns:a16="http://schemas.microsoft.com/office/drawing/2014/main" id="{C460ED74-C9D5-4DA3-99B8-F38A6752F950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0" name="矩形 729">
                  <a:extLst>
                    <a:ext uri="{FF2B5EF4-FFF2-40B4-BE49-F238E27FC236}">
                      <a16:creationId xmlns:a16="http://schemas.microsoft.com/office/drawing/2014/main" id="{B7BBD6F5-E8B9-4508-97F0-84AE0B1FA27C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1" name="矩形 730">
                  <a:extLst>
                    <a:ext uri="{FF2B5EF4-FFF2-40B4-BE49-F238E27FC236}">
                      <a16:creationId xmlns:a16="http://schemas.microsoft.com/office/drawing/2014/main" id="{0931E4FF-7054-4F0A-9137-E19561D09723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2" name="矩形 731">
                  <a:extLst>
                    <a:ext uri="{FF2B5EF4-FFF2-40B4-BE49-F238E27FC236}">
                      <a16:creationId xmlns:a16="http://schemas.microsoft.com/office/drawing/2014/main" id="{7912ED5B-9FD6-45D3-B4C1-7E1995C9E92F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33" name="矩形 732">
                  <a:extLst>
                    <a:ext uri="{FF2B5EF4-FFF2-40B4-BE49-F238E27FC236}">
                      <a16:creationId xmlns:a16="http://schemas.microsoft.com/office/drawing/2014/main" id="{247C08A0-CED6-4CA3-8D63-497D53B7EBA0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17" name="组合 716">
                <a:extLst>
                  <a:ext uri="{FF2B5EF4-FFF2-40B4-BE49-F238E27FC236}">
                    <a16:creationId xmlns:a16="http://schemas.microsoft.com/office/drawing/2014/main" id="{7D9CE625-90FF-4CFF-8B03-5258FEDF26FE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724" name="矩形 723">
                  <a:extLst>
                    <a:ext uri="{FF2B5EF4-FFF2-40B4-BE49-F238E27FC236}">
                      <a16:creationId xmlns:a16="http://schemas.microsoft.com/office/drawing/2014/main" id="{D25CE07C-C86E-45FE-8DF4-272ED0C8D69D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5" name="矩形 724">
                  <a:extLst>
                    <a:ext uri="{FF2B5EF4-FFF2-40B4-BE49-F238E27FC236}">
                      <a16:creationId xmlns:a16="http://schemas.microsoft.com/office/drawing/2014/main" id="{5B0288C5-3D3F-4142-B364-D2E4DB827D81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6" name="矩形 725">
                  <a:extLst>
                    <a:ext uri="{FF2B5EF4-FFF2-40B4-BE49-F238E27FC236}">
                      <a16:creationId xmlns:a16="http://schemas.microsoft.com/office/drawing/2014/main" id="{1C530B62-252D-4488-B245-8335BC40AD73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7" name="矩形 726">
                  <a:extLst>
                    <a:ext uri="{FF2B5EF4-FFF2-40B4-BE49-F238E27FC236}">
                      <a16:creationId xmlns:a16="http://schemas.microsoft.com/office/drawing/2014/main" id="{FF9363CA-5E89-4292-B3A0-BB339B6276A7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28" name="矩形 727">
                  <a:extLst>
                    <a:ext uri="{FF2B5EF4-FFF2-40B4-BE49-F238E27FC236}">
                      <a16:creationId xmlns:a16="http://schemas.microsoft.com/office/drawing/2014/main" id="{78B02E6F-C7BB-468C-B068-CCB24961E1E9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18" name="组合 717">
                <a:extLst>
                  <a:ext uri="{FF2B5EF4-FFF2-40B4-BE49-F238E27FC236}">
                    <a16:creationId xmlns:a16="http://schemas.microsoft.com/office/drawing/2014/main" id="{2F9405E8-8C66-438D-9628-B40ECC81DD55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719" name="矩形 718">
                  <a:extLst>
                    <a:ext uri="{FF2B5EF4-FFF2-40B4-BE49-F238E27FC236}">
                      <a16:creationId xmlns:a16="http://schemas.microsoft.com/office/drawing/2014/main" id="{09561900-766E-4605-981D-2EDE00E5FB2B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0" name="矩形 719">
                  <a:extLst>
                    <a:ext uri="{FF2B5EF4-FFF2-40B4-BE49-F238E27FC236}">
                      <a16:creationId xmlns:a16="http://schemas.microsoft.com/office/drawing/2014/main" id="{80114098-5FEE-4464-97B6-2E8005FFF4C2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1" name="矩形 720">
                  <a:extLst>
                    <a:ext uri="{FF2B5EF4-FFF2-40B4-BE49-F238E27FC236}">
                      <a16:creationId xmlns:a16="http://schemas.microsoft.com/office/drawing/2014/main" id="{A2477FFC-1948-4129-BE0C-5112638B09D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2" name="矩形 721">
                  <a:extLst>
                    <a:ext uri="{FF2B5EF4-FFF2-40B4-BE49-F238E27FC236}">
                      <a16:creationId xmlns:a16="http://schemas.microsoft.com/office/drawing/2014/main" id="{F400E979-4857-4970-8136-83734F8F20A4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23" name="矩形 722">
                  <a:extLst>
                    <a:ext uri="{FF2B5EF4-FFF2-40B4-BE49-F238E27FC236}">
                      <a16:creationId xmlns:a16="http://schemas.microsoft.com/office/drawing/2014/main" id="{1ECDF416-6461-4FC8-B5ED-4C1352F8393E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06" name="组合 505">
              <a:extLst>
                <a:ext uri="{FF2B5EF4-FFF2-40B4-BE49-F238E27FC236}">
                  <a16:creationId xmlns:a16="http://schemas.microsoft.com/office/drawing/2014/main" id="{5F1FEB77-2837-4887-8F76-8CF3CA904B9F}"/>
                </a:ext>
              </a:extLst>
            </p:cNvPr>
            <p:cNvGrpSpPr/>
            <p:nvPr/>
          </p:nvGrpSpPr>
          <p:grpSpPr>
            <a:xfrm>
              <a:off x="1167044" y="1935443"/>
              <a:ext cx="68655" cy="3447150"/>
              <a:chOff x="1058311" y="1962925"/>
              <a:chExt cx="68655" cy="3447150"/>
            </a:xfrm>
          </p:grpSpPr>
          <p:grpSp>
            <p:nvGrpSpPr>
              <p:cNvPr id="698" name="组合 697">
                <a:extLst>
                  <a:ext uri="{FF2B5EF4-FFF2-40B4-BE49-F238E27FC236}">
                    <a16:creationId xmlns:a16="http://schemas.microsoft.com/office/drawing/2014/main" id="{46D9E71A-E658-4C74-8931-7089F0ACBF59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711" name="矩形 710">
                  <a:extLst>
                    <a:ext uri="{FF2B5EF4-FFF2-40B4-BE49-F238E27FC236}">
                      <a16:creationId xmlns:a16="http://schemas.microsoft.com/office/drawing/2014/main" id="{F4C551A8-73C7-4311-A3C1-F208E7A70F17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2" name="矩形 711">
                  <a:extLst>
                    <a:ext uri="{FF2B5EF4-FFF2-40B4-BE49-F238E27FC236}">
                      <a16:creationId xmlns:a16="http://schemas.microsoft.com/office/drawing/2014/main" id="{C2300EF6-AF9B-44D0-831A-CB7B511D1207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3" name="矩形 712">
                  <a:extLst>
                    <a:ext uri="{FF2B5EF4-FFF2-40B4-BE49-F238E27FC236}">
                      <a16:creationId xmlns:a16="http://schemas.microsoft.com/office/drawing/2014/main" id="{EF6540FB-47F1-4EBB-8CAA-48A4A6A13F35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4" name="矩形 713">
                  <a:extLst>
                    <a:ext uri="{FF2B5EF4-FFF2-40B4-BE49-F238E27FC236}">
                      <a16:creationId xmlns:a16="http://schemas.microsoft.com/office/drawing/2014/main" id="{BCD950B2-8FC1-4D6F-B571-74FD5D7B3C50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15" name="矩形 714">
                  <a:extLst>
                    <a:ext uri="{FF2B5EF4-FFF2-40B4-BE49-F238E27FC236}">
                      <a16:creationId xmlns:a16="http://schemas.microsoft.com/office/drawing/2014/main" id="{9CFC2D76-7E5C-4B5F-B07D-0E5A6661C000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99" name="组合 698">
                <a:extLst>
                  <a:ext uri="{FF2B5EF4-FFF2-40B4-BE49-F238E27FC236}">
                    <a16:creationId xmlns:a16="http://schemas.microsoft.com/office/drawing/2014/main" id="{B1667D7D-4641-4AE6-960B-F331F1F11C64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706" name="矩形 705">
                  <a:extLst>
                    <a:ext uri="{FF2B5EF4-FFF2-40B4-BE49-F238E27FC236}">
                      <a16:creationId xmlns:a16="http://schemas.microsoft.com/office/drawing/2014/main" id="{44CA2DF2-DA6A-415F-B52D-CA313B0B30F7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7" name="矩形 706">
                  <a:extLst>
                    <a:ext uri="{FF2B5EF4-FFF2-40B4-BE49-F238E27FC236}">
                      <a16:creationId xmlns:a16="http://schemas.microsoft.com/office/drawing/2014/main" id="{853B11DC-DE47-4BF4-826C-2C55D6BF2A0C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8" name="矩形 707">
                  <a:extLst>
                    <a:ext uri="{FF2B5EF4-FFF2-40B4-BE49-F238E27FC236}">
                      <a16:creationId xmlns:a16="http://schemas.microsoft.com/office/drawing/2014/main" id="{89656BE5-0237-4019-80C3-CD0EC2AFF1C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9" name="矩形 708">
                  <a:extLst>
                    <a:ext uri="{FF2B5EF4-FFF2-40B4-BE49-F238E27FC236}">
                      <a16:creationId xmlns:a16="http://schemas.microsoft.com/office/drawing/2014/main" id="{8176483F-5B2A-4184-8D05-7B57D0BA4483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10" name="矩形 709">
                  <a:extLst>
                    <a:ext uri="{FF2B5EF4-FFF2-40B4-BE49-F238E27FC236}">
                      <a16:creationId xmlns:a16="http://schemas.microsoft.com/office/drawing/2014/main" id="{0CB9CD2C-2F23-41CB-BB32-23937F486CDC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00" name="组合 699">
                <a:extLst>
                  <a:ext uri="{FF2B5EF4-FFF2-40B4-BE49-F238E27FC236}">
                    <a16:creationId xmlns:a16="http://schemas.microsoft.com/office/drawing/2014/main" id="{915949E6-433B-4715-B67B-E199B046F6E7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701" name="矩形 700">
                  <a:extLst>
                    <a:ext uri="{FF2B5EF4-FFF2-40B4-BE49-F238E27FC236}">
                      <a16:creationId xmlns:a16="http://schemas.microsoft.com/office/drawing/2014/main" id="{AB9F13C1-2E1D-4E13-B157-278F202039E0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2" name="矩形 701">
                  <a:extLst>
                    <a:ext uri="{FF2B5EF4-FFF2-40B4-BE49-F238E27FC236}">
                      <a16:creationId xmlns:a16="http://schemas.microsoft.com/office/drawing/2014/main" id="{06FE1AE4-1292-4C94-9531-25C45F62176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3" name="矩形 702">
                  <a:extLst>
                    <a:ext uri="{FF2B5EF4-FFF2-40B4-BE49-F238E27FC236}">
                      <a16:creationId xmlns:a16="http://schemas.microsoft.com/office/drawing/2014/main" id="{DFA4982B-1D0F-43D5-A83D-6D108E22B884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4" name="矩形 703">
                  <a:extLst>
                    <a:ext uri="{FF2B5EF4-FFF2-40B4-BE49-F238E27FC236}">
                      <a16:creationId xmlns:a16="http://schemas.microsoft.com/office/drawing/2014/main" id="{EEE27771-1250-4F18-946C-5972C319BE97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05" name="矩形 704">
                  <a:extLst>
                    <a:ext uri="{FF2B5EF4-FFF2-40B4-BE49-F238E27FC236}">
                      <a16:creationId xmlns:a16="http://schemas.microsoft.com/office/drawing/2014/main" id="{77A99696-58FE-41DE-82E1-206D5E71B66F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07" name="组合 506">
              <a:extLst>
                <a:ext uri="{FF2B5EF4-FFF2-40B4-BE49-F238E27FC236}">
                  <a16:creationId xmlns:a16="http://schemas.microsoft.com/office/drawing/2014/main" id="{AB81F345-AB39-4CDC-AD16-7890A75EA091}"/>
                </a:ext>
              </a:extLst>
            </p:cNvPr>
            <p:cNvGrpSpPr/>
            <p:nvPr/>
          </p:nvGrpSpPr>
          <p:grpSpPr>
            <a:xfrm>
              <a:off x="1384511" y="1935443"/>
              <a:ext cx="68655" cy="3447150"/>
              <a:chOff x="1058311" y="1962925"/>
              <a:chExt cx="68655" cy="3447150"/>
            </a:xfrm>
          </p:grpSpPr>
          <p:grpSp>
            <p:nvGrpSpPr>
              <p:cNvPr id="680" name="组合 679">
                <a:extLst>
                  <a:ext uri="{FF2B5EF4-FFF2-40B4-BE49-F238E27FC236}">
                    <a16:creationId xmlns:a16="http://schemas.microsoft.com/office/drawing/2014/main" id="{58AB78D2-CC1D-4BBD-874C-724A986A110E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693" name="矩形 692">
                  <a:extLst>
                    <a:ext uri="{FF2B5EF4-FFF2-40B4-BE49-F238E27FC236}">
                      <a16:creationId xmlns:a16="http://schemas.microsoft.com/office/drawing/2014/main" id="{830A2C43-F9E7-4CFB-819A-E76C79341890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4" name="矩形 693">
                  <a:extLst>
                    <a:ext uri="{FF2B5EF4-FFF2-40B4-BE49-F238E27FC236}">
                      <a16:creationId xmlns:a16="http://schemas.microsoft.com/office/drawing/2014/main" id="{F06B5B00-06C5-4905-BBCA-5BD8AF5645D5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5" name="矩形 694">
                  <a:extLst>
                    <a:ext uri="{FF2B5EF4-FFF2-40B4-BE49-F238E27FC236}">
                      <a16:creationId xmlns:a16="http://schemas.microsoft.com/office/drawing/2014/main" id="{68CADF3D-C52B-4371-AED7-EDC7B723D0E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6" name="矩形 695">
                  <a:extLst>
                    <a:ext uri="{FF2B5EF4-FFF2-40B4-BE49-F238E27FC236}">
                      <a16:creationId xmlns:a16="http://schemas.microsoft.com/office/drawing/2014/main" id="{58F0A031-BFAB-4983-8B3D-A5B9DC1DAF1B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97" name="矩形 696">
                  <a:extLst>
                    <a:ext uri="{FF2B5EF4-FFF2-40B4-BE49-F238E27FC236}">
                      <a16:creationId xmlns:a16="http://schemas.microsoft.com/office/drawing/2014/main" id="{A74D6136-B9F7-49E2-864A-C6CB0CF3125E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81" name="组合 680">
                <a:extLst>
                  <a:ext uri="{FF2B5EF4-FFF2-40B4-BE49-F238E27FC236}">
                    <a16:creationId xmlns:a16="http://schemas.microsoft.com/office/drawing/2014/main" id="{960B7439-5B39-46B9-A1BD-1B882C5C7842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688" name="矩形 687">
                  <a:extLst>
                    <a:ext uri="{FF2B5EF4-FFF2-40B4-BE49-F238E27FC236}">
                      <a16:creationId xmlns:a16="http://schemas.microsoft.com/office/drawing/2014/main" id="{B90FD9CC-A64E-4AC3-8463-3BF4CC16653F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9" name="矩形 688">
                  <a:extLst>
                    <a:ext uri="{FF2B5EF4-FFF2-40B4-BE49-F238E27FC236}">
                      <a16:creationId xmlns:a16="http://schemas.microsoft.com/office/drawing/2014/main" id="{55FBDA63-26B9-4600-A8E1-6F2355A7B2C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0" name="矩形 689">
                  <a:extLst>
                    <a:ext uri="{FF2B5EF4-FFF2-40B4-BE49-F238E27FC236}">
                      <a16:creationId xmlns:a16="http://schemas.microsoft.com/office/drawing/2014/main" id="{E277FEEE-AB01-4742-8930-AB2A287ED52E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1" name="矩形 690">
                  <a:extLst>
                    <a:ext uri="{FF2B5EF4-FFF2-40B4-BE49-F238E27FC236}">
                      <a16:creationId xmlns:a16="http://schemas.microsoft.com/office/drawing/2014/main" id="{9CBE2B74-9187-4189-8B21-20C43B75D2C2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92" name="矩形 691">
                  <a:extLst>
                    <a:ext uri="{FF2B5EF4-FFF2-40B4-BE49-F238E27FC236}">
                      <a16:creationId xmlns:a16="http://schemas.microsoft.com/office/drawing/2014/main" id="{11540CC1-A1AB-42EF-8490-62B0594DF1CF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82" name="组合 681">
                <a:extLst>
                  <a:ext uri="{FF2B5EF4-FFF2-40B4-BE49-F238E27FC236}">
                    <a16:creationId xmlns:a16="http://schemas.microsoft.com/office/drawing/2014/main" id="{0A38ED80-04C0-4E5D-84CF-1D8325125D37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683" name="矩形 682">
                  <a:extLst>
                    <a:ext uri="{FF2B5EF4-FFF2-40B4-BE49-F238E27FC236}">
                      <a16:creationId xmlns:a16="http://schemas.microsoft.com/office/drawing/2014/main" id="{2BC47697-A9D8-4DF6-AF23-95A8BF08EF75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4" name="矩形 683">
                  <a:extLst>
                    <a:ext uri="{FF2B5EF4-FFF2-40B4-BE49-F238E27FC236}">
                      <a16:creationId xmlns:a16="http://schemas.microsoft.com/office/drawing/2014/main" id="{F1CB5269-C9BC-4910-8E1F-7F04CDD87066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5" name="矩形 684">
                  <a:extLst>
                    <a:ext uri="{FF2B5EF4-FFF2-40B4-BE49-F238E27FC236}">
                      <a16:creationId xmlns:a16="http://schemas.microsoft.com/office/drawing/2014/main" id="{C4ACD29A-F1F4-4E85-B417-7247F78E643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6" name="矩形 685">
                  <a:extLst>
                    <a:ext uri="{FF2B5EF4-FFF2-40B4-BE49-F238E27FC236}">
                      <a16:creationId xmlns:a16="http://schemas.microsoft.com/office/drawing/2014/main" id="{B353F0B3-BBCE-400C-B98C-BB93947CF24D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87" name="矩形 686">
                  <a:extLst>
                    <a:ext uri="{FF2B5EF4-FFF2-40B4-BE49-F238E27FC236}">
                      <a16:creationId xmlns:a16="http://schemas.microsoft.com/office/drawing/2014/main" id="{4D63289C-9FDB-4921-A5F6-8F0E4560C3A2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08" name="组合 507">
              <a:extLst>
                <a:ext uri="{FF2B5EF4-FFF2-40B4-BE49-F238E27FC236}">
                  <a16:creationId xmlns:a16="http://schemas.microsoft.com/office/drawing/2014/main" id="{7C715945-12F1-4549-AB01-96F2B15A438C}"/>
                </a:ext>
              </a:extLst>
            </p:cNvPr>
            <p:cNvGrpSpPr/>
            <p:nvPr/>
          </p:nvGrpSpPr>
          <p:grpSpPr>
            <a:xfrm>
              <a:off x="1275777" y="1935443"/>
              <a:ext cx="68655" cy="3447150"/>
              <a:chOff x="1058311" y="1962925"/>
              <a:chExt cx="68655" cy="3447150"/>
            </a:xfrm>
          </p:grpSpPr>
          <p:grpSp>
            <p:nvGrpSpPr>
              <p:cNvPr id="662" name="组合 661">
                <a:extLst>
                  <a:ext uri="{FF2B5EF4-FFF2-40B4-BE49-F238E27FC236}">
                    <a16:creationId xmlns:a16="http://schemas.microsoft.com/office/drawing/2014/main" id="{F12D0755-1DE0-4BDF-ACE1-BD10D791A7B0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675" name="矩形 674">
                  <a:extLst>
                    <a:ext uri="{FF2B5EF4-FFF2-40B4-BE49-F238E27FC236}">
                      <a16:creationId xmlns:a16="http://schemas.microsoft.com/office/drawing/2014/main" id="{7E7E23A5-6738-41DB-9817-53A57CF75C16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6" name="矩形 675">
                  <a:extLst>
                    <a:ext uri="{FF2B5EF4-FFF2-40B4-BE49-F238E27FC236}">
                      <a16:creationId xmlns:a16="http://schemas.microsoft.com/office/drawing/2014/main" id="{0E4538B7-2A5C-48CB-AF99-D5F856E75CC5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7" name="矩形 676">
                  <a:extLst>
                    <a:ext uri="{FF2B5EF4-FFF2-40B4-BE49-F238E27FC236}">
                      <a16:creationId xmlns:a16="http://schemas.microsoft.com/office/drawing/2014/main" id="{AE721B3C-21E4-49FB-BEB9-CF6E7CABE33E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8" name="矩形 677">
                  <a:extLst>
                    <a:ext uri="{FF2B5EF4-FFF2-40B4-BE49-F238E27FC236}">
                      <a16:creationId xmlns:a16="http://schemas.microsoft.com/office/drawing/2014/main" id="{71FAF7FA-4F20-4072-A21C-4CA93A1D1F57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79" name="矩形 678">
                  <a:extLst>
                    <a:ext uri="{FF2B5EF4-FFF2-40B4-BE49-F238E27FC236}">
                      <a16:creationId xmlns:a16="http://schemas.microsoft.com/office/drawing/2014/main" id="{AE7AAEC2-AFE8-409D-BE46-AFD006B162CA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63" name="组合 662">
                <a:extLst>
                  <a:ext uri="{FF2B5EF4-FFF2-40B4-BE49-F238E27FC236}">
                    <a16:creationId xmlns:a16="http://schemas.microsoft.com/office/drawing/2014/main" id="{A5098800-023A-473C-8991-84DDD789CC05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670" name="矩形 669">
                  <a:extLst>
                    <a:ext uri="{FF2B5EF4-FFF2-40B4-BE49-F238E27FC236}">
                      <a16:creationId xmlns:a16="http://schemas.microsoft.com/office/drawing/2014/main" id="{D087E3B2-2BBC-4F09-AB2D-681F36AB7FB2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1" name="矩形 670">
                  <a:extLst>
                    <a:ext uri="{FF2B5EF4-FFF2-40B4-BE49-F238E27FC236}">
                      <a16:creationId xmlns:a16="http://schemas.microsoft.com/office/drawing/2014/main" id="{D173FD82-9250-4E99-B4AE-44415D90B911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2" name="矩形 671">
                  <a:extLst>
                    <a:ext uri="{FF2B5EF4-FFF2-40B4-BE49-F238E27FC236}">
                      <a16:creationId xmlns:a16="http://schemas.microsoft.com/office/drawing/2014/main" id="{7AE04EEF-46EC-4ABE-987F-CFC0E19DA057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3" name="矩形 672">
                  <a:extLst>
                    <a:ext uri="{FF2B5EF4-FFF2-40B4-BE49-F238E27FC236}">
                      <a16:creationId xmlns:a16="http://schemas.microsoft.com/office/drawing/2014/main" id="{F037D784-0E56-4344-A8E6-F0EA82CB92E9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74" name="矩形 673">
                  <a:extLst>
                    <a:ext uri="{FF2B5EF4-FFF2-40B4-BE49-F238E27FC236}">
                      <a16:creationId xmlns:a16="http://schemas.microsoft.com/office/drawing/2014/main" id="{9CD5C7E4-1268-442D-9952-F4F78BECB78F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64" name="组合 663">
                <a:extLst>
                  <a:ext uri="{FF2B5EF4-FFF2-40B4-BE49-F238E27FC236}">
                    <a16:creationId xmlns:a16="http://schemas.microsoft.com/office/drawing/2014/main" id="{AFFCD19B-2FCF-490C-9537-072E176780C7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665" name="矩形 664">
                  <a:extLst>
                    <a:ext uri="{FF2B5EF4-FFF2-40B4-BE49-F238E27FC236}">
                      <a16:creationId xmlns:a16="http://schemas.microsoft.com/office/drawing/2014/main" id="{4C3AD60D-AEB6-4DEB-98F5-424DF2DDAEBA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6" name="矩形 665">
                  <a:extLst>
                    <a:ext uri="{FF2B5EF4-FFF2-40B4-BE49-F238E27FC236}">
                      <a16:creationId xmlns:a16="http://schemas.microsoft.com/office/drawing/2014/main" id="{C97C074C-DB12-4591-AEA6-6020811F0FE1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7" name="矩形 666">
                  <a:extLst>
                    <a:ext uri="{FF2B5EF4-FFF2-40B4-BE49-F238E27FC236}">
                      <a16:creationId xmlns:a16="http://schemas.microsoft.com/office/drawing/2014/main" id="{ED6C408F-B425-4FC1-9F65-F441954569F2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8" name="矩形 667">
                  <a:extLst>
                    <a:ext uri="{FF2B5EF4-FFF2-40B4-BE49-F238E27FC236}">
                      <a16:creationId xmlns:a16="http://schemas.microsoft.com/office/drawing/2014/main" id="{44050736-B735-45F4-A692-B1C309292464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69" name="矩形 668">
                  <a:extLst>
                    <a:ext uri="{FF2B5EF4-FFF2-40B4-BE49-F238E27FC236}">
                      <a16:creationId xmlns:a16="http://schemas.microsoft.com/office/drawing/2014/main" id="{340CE574-EEE3-4045-B8E0-945E029E91AB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09" name="组合 508">
              <a:extLst>
                <a:ext uri="{FF2B5EF4-FFF2-40B4-BE49-F238E27FC236}">
                  <a16:creationId xmlns:a16="http://schemas.microsoft.com/office/drawing/2014/main" id="{5090898A-DEC4-4D32-9C23-1D3A86CCC5A5}"/>
                </a:ext>
              </a:extLst>
            </p:cNvPr>
            <p:cNvGrpSpPr/>
            <p:nvPr/>
          </p:nvGrpSpPr>
          <p:grpSpPr>
            <a:xfrm>
              <a:off x="1482608" y="1935443"/>
              <a:ext cx="68655" cy="3447150"/>
              <a:chOff x="1058311" y="1962925"/>
              <a:chExt cx="68655" cy="3447150"/>
            </a:xfrm>
          </p:grpSpPr>
          <p:grpSp>
            <p:nvGrpSpPr>
              <p:cNvPr id="644" name="组合 643">
                <a:extLst>
                  <a:ext uri="{FF2B5EF4-FFF2-40B4-BE49-F238E27FC236}">
                    <a16:creationId xmlns:a16="http://schemas.microsoft.com/office/drawing/2014/main" id="{5181B897-A12F-465A-B9F2-CE038F5B1D3C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657" name="矩形 656">
                  <a:extLst>
                    <a:ext uri="{FF2B5EF4-FFF2-40B4-BE49-F238E27FC236}">
                      <a16:creationId xmlns:a16="http://schemas.microsoft.com/office/drawing/2014/main" id="{6C7EBA54-60CF-4A24-AACB-3C2795E147C9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8" name="矩形 657">
                  <a:extLst>
                    <a:ext uri="{FF2B5EF4-FFF2-40B4-BE49-F238E27FC236}">
                      <a16:creationId xmlns:a16="http://schemas.microsoft.com/office/drawing/2014/main" id="{4F169E54-02B4-4DB4-B7A8-ED530195AA49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9" name="矩形 658">
                  <a:extLst>
                    <a:ext uri="{FF2B5EF4-FFF2-40B4-BE49-F238E27FC236}">
                      <a16:creationId xmlns:a16="http://schemas.microsoft.com/office/drawing/2014/main" id="{82A27850-334A-46A2-B812-45A79552D05C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0" name="矩形 659">
                  <a:extLst>
                    <a:ext uri="{FF2B5EF4-FFF2-40B4-BE49-F238E27FC236}">
                      <a16:creationId xmlns:a16="http://schemas.microsoft.com/office/drawing/2014/main" id="{4C879548-E917-4437-B18F-A62126AA4F7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61" name="矩形 660">
                  <a:extLst>
                    <a:ext uri="{FF2B5EF4-FFF2-40B4-BE49-F238E27FC236}">
                      <a16:creationId xmlns:a16="http://schemas.microsoft.com/office/drawing/2014/main" id="{328BFAC9-9890-4113-B2FD-ACB5C7978C3B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45" name="组合 644">
                <a:extLst>
                  <a:ext uri="{FF2B5EF4-FFF2-40B4-BE49-F238E27FC236}">
                    <a16:creationId xmlns:a16="http://schemas.microsoft.com/office/drawing/2014/main" id="{248DBAAB-831B-44FA-A9CD-8825015ED2E0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652" name="矩形 651">
                  <a:extLst>
                    <a:ext uri="{FF2B5EF4-FFF2-40B4-BE49-F238E27FC236}">
                      <a16:creationId xmlns:a16="http://schemas.microsoft.com/office/drawing/2014/main" id="{11D8DFCA-2B5B-4AD2-8E86-1736A480D4C9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3" name="矩形 652">
                  <a:extLst>
                    <a:ext uri="{FF2B5EF4-FFF2-40B4-BE49-F238E27FC236}">
                      <a16:creationId xmlns:a16="http://schemas.microsoft.com/office/drawing/2014/main" id="{0407614D-C14E-4679-88D8-CE597CDCE190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4" name="矩形 653">
                  <a:extLst>
                    <a:ext uri="{FF2B5EF4-FFF2-40B4-BE49-F238E27FC236}">
                      <a16:creationId xmlns:a16="http://schemas.microsoft.com/office/drawing/2014/main" id="{2FE07B55-BD09-486D-B7FA-A0DD6C86F233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5" name="矩形 654">
                  <a:extLst>
                    <a:ext uri="{FF2B5EF4-FFF2-40B4-BE49-F238E27FC236}">
                      <a16:creationId xmlns:a16="http://schemas.microsoft.com/office/drawing/2014/main" id="{27F4068D-EE3B-4CE9-BCD0-1A2D8D485F99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56" name="矩形 655">
                  <a:extLst>
                    <a:ext uri="{FF2B5EF4-FFF2-40B4-BE49-F238E27FC236}">
                      <a16:creationId xmlns:a16="http://schemas.microsoft.com/office/drawing/2014/main" id="{BEBC7776-1249-401A-A557-A2BC26258B69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46" name="组合 645">
                <a:extLst>
                  <a:ext uri="{FF2B5EF4-FFF2-40B4-BE49-F238E27FC236}">
                    <a16:creationId xmlns:a16="http://schemas.microsoft.com/office/drawing/2014/main" id="{6351F31B-57F3-4072-A14F-3F92E69B36A5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647" name="矩形 646">
                  <a:extLst>
                    <a:ext uri="{FF2B5EF4-FFF2-40B4-BE49-F238E27FC236}">
                      <a16:creationId xmlns:a16="http://schemas.microsoft.com/office/drawing/2014/main" id="{16482217-0CDE-476E-832E-BA57FC4A8F6A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8" name="矩形 647">
                  <a:extLst>
                    <a:ext uri="{FF2B5EF4-FFF2-40B4-BE49-F238E27FC236}">
                      <a16:creationId xmlns:a16="http://schemas.microsoft.com/office/drawing/2014/main" id="{87E827BF-2733-43F1-AC63-FC0405228C41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9" name="矩形 648">
                  <a:extLst>
                    <a:ext uri="{FF2B5EF4-FFF2-40B4-BE49-F238E27FC236}">
                      <a16:creationId xmlns:a16="http://schemas.microsoft.com/office/drawing/2014/main" id="{EF43FC50-5D4C-4158-A8D2-2AF99CBA2143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0" name="矩形 649">
                  <a:extLst>
                    <a:ext uri="{FF2B5EF4-FFF2-40B4-BE49-F238E27FC236}">
                      <a16:creationId xmlns:a16="http://schemas.microsoft.com/office/drawing/2014/main" id="{32E949FB-CA69-4C35-AAE8-3C624AB1E26A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51" name="矩形 650">
                  <a:extLst>
                    <a:ext uri="{FF2B5EF4-FFF2-40B4-BE49-F238E27FC236}">
                      <a16:creationId xmlns:a16="http://schemas.microsoft.com/office/drawing/2014/main" id="{0225049D-0389-4A36-AD39-99AE0124F2EC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10" name="组合 509">
              <a:extLst>
                <a:ext uri="{FF2B5EF4-FFF2-40B4-BE49-F238E27FC236}">
                  <a16:creationId xmlns:a16="http://schemas.microsoft.com/office/drawing/2014/main" id="{5FAFBE75-90E5-4651-9F61-8C5A43065107}"/>
                </a:ext>
              </a:extLst>
            </p:cNvPr>
            <p:cNvGrpSpPr/>
            <p:nvPr/>
          </p:nvGrpSpPr>
          <p:grpSpPr>
            <a:xfrm>
              <a:off x="1591341" y="1935443"/>
              <a:ext cx="68655" cy="3447150"/>
              <a:chOff x="1058311" y="1962925"/>
              <a:chExt cx="68655" cy="3447150"/>
            </a:xfrm>
          </p:grpSpPr>
          <p:grpSp>
            <p:nvGrpSpPr>
              <p:cNvPr id="626" name="组合 625">
                <a:extLst>
                  <a:ext uri="{FF2B5EF4-FFF2-40B4-BE49-F238E27FC236}">
                    <a16:creationId xmlns:a16="http://schemas.microsoft.com/office/drawing/2014/main" id="{1BAAA4A6-40CC-4420-BB35-9C403935C3F8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639" name="矩形 638">
                  <a:extLst>
                    <a:ext uri="{FF2B5EF4-FFF2-40B4-BE49-F238E27FC236}">
                      <a16:creationId xmlns:a16="http://schemas.microsoft.com/office/drawing/2014/main" id="{C45BD12A-F0F4-4A6B-92A1-6840FC4E6019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0" name="矩形 639">
                  <a:extLst>
                    <a:ext uri="{FF2B5EF4-FFF2-40B4-BE49-F238E27FC236}">
                      <a16:creationId xmlns:a16="http://schemas.microsoft.com/office/drawing/2014/main" id="{DC4B3B25-EA7C-4104-8261-0A1C7F00DCC5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1" name="矩形 640">
                  <a:extLst>
                    <a:ext uri="{FF2B5EF4-FFF2-40B4-BE49-F238E27FC236}">
                      <a16:creationId xmlns:a16="http://schemas.microsoft.com/office/drawing/2014/main" id="{313A39A3-1C04-4081-B1AA-DA42088CF657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2" name="矩形 641">
                  <a:extLst>
                    <a:ext uri="{FF2B5EF4-FFF2-40B4-BE49-F238E27FC236}">
                      <a16:creationId xmlns:a16="http://schemas.microsoft.com/office/drawing/2014/main" id="{D1D60E73-4541-42EA-8BE2-47EC90F7BAFC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43" name="矩形 642">
                  <a:extLst>
                    <a:ext uri="{FF2B5EF4-FFF2-40B4-BE49-F238E27FC236}">
                      <a16:creationId xmlns:a16="http://schemas.microsoft.com/office/drawing/2014/main" id="{1AD74EC8-0132-4FDF-8D74-6156ADAC993F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27" name="组合 626">
                <a:extLst>
                  <a:ext uri="{FF2B5EF4-FFF2-40B4-BE49-F238E27FC236}">
                    <a16:creationId xmlns:a16="http://schemas.microsoft.com/office/drawing/2014/main" id="{CE6C6B1E-4A50-4F41-93D0-B3810D203FC7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634" name="矩形 633">
                  <a:extLst>
                    <a:ext uri="{FF2B5EF4-FFF2-40B4-BE49-F238E27FC236}">
                      <a16:creationId xmlns:a16="http://schemas.microsoft.com/office/drawing/2014/main" id="{DB4ED2EE-B804-40D2-81CE-C248813686A6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5" name="矩形 634">
                  <a:extLst>
                    <a:ext uri="{FF2B5EF4-FFF2-40B4-BE49-F238E27FC236}">
                      <a16:creationId xmlns:a16="http://schemas.microsoft.com/office/drawing/2014/main" id="{4F486860-6316-4721-88BE-7FB5584440F6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6" name="矩形 635">
                  <a:extLst>
                    <a:ext uri="{FF2B5EF4-FFF2-40B4-BE49-F238E27FC236}">
                      <a16:creationId xmlns:a16="http://schemas.microsoft.com/office/drawing/2014/main" id="{CEC45F35-612B-481D-AA04-2949F6A18D2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7" name="矩形 636">
                  <a:extLst>
                    <a:ext uri="{FF2B5EF4-FFF2-40B4-BE49-F238E27FC236}">
                      <a16:creationId xmlns:a16="http://schemas.microsoft.com/office/drawing/2014/main" id="{7D72A680-A435-4E38-93BC-C51FD9BDC8C3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38" name="矩形 637">
                  <a:extLst>
                    <a:ext uri="{FF2B5EF4-FFF2-40B4-BE49-F238E27FC236}">
                      <a16:creationId xmlns:a16="http://schemas.microsoft.com/office/drawing/2014/main" id="{3EF64B49-1249-48A8-B833-951DC7AEE3C1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28" name="组合 627">
                <a:extLst>
                  <a:ext uri="{FF2B5EF4-FFF2-40B4-BE49-F238E27FC236}">
                    <a16:creationId xmlns:a16="http://schemas.microsoft.com/office/drawing/2014/main" id="{8AD1B626-78A1-4C9C-9B66-7A8853D980CA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629" name="矩形 628">
                  <a:extLst>
                    <a:ext uri="{FF2B5EF4-FFF2-40B4-BE49-F238E27FC236}">
                      <a16:creationId xmlns:a16="http://schemas.microsoft.com/office/drawing/2014/main" id="{8AC8999B-1AC6-436A-9BF2-4CBDB59B6895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0" name="矩形 629">
                  <a:extLst>
                    <a:ext uri="{FF2B5EF4-FFF2-40B4-BE49-F238E27FC236}">
                      <a16:creationId xmlns:a16="http://schemas.microsoft.com/office/drawing/2014/main" id="{6DBD987B-1FF7-46A2-B307-27F5EA9F13C3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1" name="矩形 630">
                  <a:extLst>
                    <a:ext uri="{FF2B5EF4-FFF2-40B4-BE49-F238E27FC236}">
                      <a16:creationId xmlns:a16="http://schemas.microsoft.com/office/drawing/2014/main" id="{3CDC95C6-5E38-4BF7-BDC2-09FD052954A9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2" name="矩形 631">
                  <a:extLst>
                    <a:ext uri="{FF2B5EF4-FFF2-40B4-BE49-F238E27FC236}">
                      <a16:creationId xmlns:a16="http://schemas.microsoft.com/office/drawing/2014/main" id="{AEB0DE5E-371C-4870-8C52-CB25C596C63A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33" name="矩形 632">
                  <a:extLst>
                    <a:ext uri="{FF2B5EF4-FFF2-40B4-BE49-F238E27FC236}">
                      <a16:creationId xmlns:a16="http://schemas.microsoft.com/office/drawing/2014/main" id="{95085692-2EE9-4D91-ADD8-914A2EC3E95E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11" name="组合 510">
              <a:extLst>
                <a:ext uri="{FF2B5EF4-FFF2-40B4-BE49-F238E27FC236}">
                  <a16:creationId xmlns:a16="http://schemas.microsoft.com/office/drawing/2014/main" id="{0A499F03-E638-4271-8D28-C6DA26736694}"/>
                </a:ext>
              </a:extLst>
            </p:cNvPr>
            <p:cNvGrpSpPr/>
            <p:nvPr/>
          </p:nvGrpSpPr>
          <p:grpSpPr>
            <a:xfrm>
              <a:off x="1808808" y="1935443"/>
              <a:ext cx="68655" cy="3447150"/>
              <a:chOff x="1058311" y="1962925"/>
              <a:chExt cx="68655" cy="3447150"/>
            </a:xfrm>
          </p:grpSpPr>
          <p:grpSp>
            <p:nvGrpSpPr>
              <p:cNvPr id="608" name="组合 607">
                <a:extLst>
                  <a:ext uri="{FF2B5EF4-FFF2-40B4-BE49-F238E27FC236}">
                    <a16:creationId xmlns:a16="http://schemas.microsoft.com/office/drawing/2014/main" id="{C0AC392D-7711-4D2E-96D2-24ECA2B9BA79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621" name="矩形 620">
                  <a:extLst>
                    <a:ext uri="{FF2B5EF4-FFF2-40B4-BE49-F238E27FC236}">
                      <a16:creationId xmlns:a16="http://schemas.microsoft.com/office/drawing/2014/main" id="{D21BC1D9-11CD-4E49-A818-005D4793BDFF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2" name="矩形 621">
                  <a:extLst>
                    <a:ext uri="{FF2B5EF4-FFF2-40B4-BE49-F238E27FC236}">
                      <a16:creationId xmlns:a16="http://schemas.microsoft.com/office/drawing/2014/main" id="{98425AB9-1602-4696-AB2B-EB0DC23A7793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3" name="矩形 622">
                  <a:extLst>
                    <a:ext uri="{FF2B5EF4-FFF2-40B4-BE49-F238E27FC236}">
                      <a16:creationId xmlns:a16="http://schemas.microsoft.com/office/drawing/2014/main" id="{E6054A99-07BD-4726-A702-5E39018F2A5B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4" name="矩形 623">
                  <a:extLst>
                    <a:ext uri="{FF2B5EF4-FFF2-40B4-BE49-F238E27FC236}">
                      <a16:creationId xmlns:a16="http://schemas.microsoft.com/office/drawing/2014/main" id="{7D7BB38A-0DC0-486C-BF83-FF4522234810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25" name="矩形 624">
                  <a:extLst>
                    <a:ext uri="{FF2B5EF4-FFF2-40B4-BE49-F238E27FC236}">
                      <a16:creationId xmlns:a16="http://schemas.microsoft.com/office/drawing/2014/main" id="{A7C07788-2583-4E9D-BAC5-5A9007966115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09" name="组合 608">
                <a:extLst>
                  <a:ext uri="{FF2B5EF4-FFF2-40B4-BE49-F238E27FC236}">
                    <a16:creationId xmlns:a16="http://schemas.microsoft.com/office/drawing/2014/main" id="{4D9B0EC9-0173-4F9E-B954-7CD4CFF13BA9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616" name="矩形 615">
                  <a:extLst>
                    <a:ext uri="{FF2B5EF4-FFF2-40B4-BE49-F238E27FC236}">
                      <a16:creationId xmlns:a16="http://schemas.microsoft.com/office/drawing/2014/main" id="{62821767-C962-40A4-8646-5276879B175E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7" name="矩形 616">
                  <a:extLst>
                    <a:ext uri="{FF2B5EF4-FFF2-40B4-BE49-F238E27FC236}">
                      <a16:creationId xmlns:a16="http://schemas.microsoft.com/office/drawing/2014/main" id="{B146759D-375D-4DBC-AE7F-27F8B046892B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8" name="矩形 617">
                  <a:extLst>
                    <a:ext uri="{FF2B5EF4-FFF2-40B4-BE49-F238E27FC236}">
                      <a16:creationId xmlns:a16="http://schemas.microsoft.com/office/drawing/2014/main" id="{61CCBF4C-4ECF-4C82-9251-6A0250001149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9" name="矩形 618">
                  <a:extLst>
                    <a:ext uri="{FF2B5EF4-FFF2-40B4-BE49-F238E27FC236}">
                      <a16:creationId xmlns:a16="http://schemas.microsoft.com/office/drawing/2014/main" id="{77000780-D907-4B72-B422-B1484461204C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20" name="矩形 619">
                  <a:extLst>
                    <a:ext uri="{FF2B5EF4-FFF2-40B4-BE49-F238E27FC236}">
                      <a16:creationId xmlns:a16="http://schemas.microsoft.com/office/drawing/2014/main" id="{D02D97F7-60E6-4EE7-9C10-4ABF4524D627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10" name="组合 609">
                <a:extLst>
                  <a:ext uri="{FF2B5EF4-FFF2-40B4-BE49-F238E27FC236}">
                    <a16:creationId xmlns:a16="http://schemas.microsoft.com/office/drawing/2014/main" id="{E8A11CBC-B508-4C38-B119-9D8D92F7211F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611" name="矩形 610">
                  <a:extLst>
                    <a:ext uri="{FF2B5EF4-FFF2-40B4-BE49-F238E27FC236}">
                      <a16:creationId xmlns:a16="http://schemas.microsoft.com/office/drawing/2014/main" id="{9895B59B-69C9-424C-92B6-D33C51DC57D1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2" name="矩形 611">
                  <a:extLst>
                    <a:ext uri="{FF2B5EF4-FFF2-40B4-BE49-F238E27FC236}">
                      <a16:creationId xmlns:a16="http://schemas.microsoft.com/office/drawing/2014/main" id="{F34E3DA7-CBAA-4264-9749-6F93D7AE76F0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3" name="矩形 612">
                  <a:extLst>
                    <a:ext uri="{FF2B5EF4-FFF2-40B4-BE49-F238E27FC236}">
                      <a16:creationId xmlns:a16="http://schemas.microsoft.com/office/drawing/2014/main" id="{059E1941-B4CF-4011-B0BF-4F0CF8C54722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4" name="矩形 613">
                  <a:extLst>
                    <a:ext uri="{FF2B5EF4-FFF2-40B4-BE49-F238E27FC236}">
                      <a16:creationId xmlns:a16="http://schemas.microsoft.com/office/drawing/2014/main" id="{F90E4AF2-EBA4-4745-83CA-FA5662BB5B75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15" name="矩形 614">
                  <a:extLst>
                    <a:ext uri="{FF2B5EF4-FFF2-40B4-BE49-F238E27FC236}">
                      <a16:creationId xmlns:a16="http://schemas.microsoft.com/office/drawing/2014/main" id="{2DDF27ED-A6A1-4D54-99C5-F3A4BC7FACFF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12" name="组合 511">
              <a:extLst>
                <a:ext uri="{FF2B5EF4-FFF2-40B4-BE49-F238E27FC236}">
                  <a16:creationId xmlns:a16="http://schemas.microsoft.com/office/drawing/2014/main" id="{7E2CD3BE-6A43-4661-84C0-4EB4169AC656}"/>
                </a:ext>
              </a:extLst>
            </p:cNvPr>
            <p:cNvGrpSpPr/>
            <p:nvPr/>
          </p:nvGrpSpPr>
          <p:grpSpPr>
            <a:xfrm>
              <a:off x="1700074" y="1935443"/>
              <a:ext cx="68655" cy="3447150"/>
              <a:chOff x="1058311" y="1962925"/>
              <a:chExt cx="68655" cy="3447150"/>
            </a:xfrm>
          </p:grpSpPr>
          <p:grpSp>
            <p:nvGrpSpPr>
              <p:cNvPr id="590" name="组合 589">
                <a:extLst>
                  <a:ext uri="{FF2B5EF4-FFF2-40B4-BE49-F238E27FC236}">
                    <a16:creationId xmlns:a16="http://schemas.microsoft.com/office/drawing/2014/main" id="{04A6F3F7-0E44-4747-B042-6877C158D76C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603" name="矩形 602">
                  <a:extLst>
                    <a:ext uri="{FF2B5EF4-FFF2-40B4-BE49-F238E27FC236}">
                      <a16:creationId xmlns:a16="http://schemas.microsoft.com/office/drawing/2014/main" id="{19A3142C-D82A-4D99-8C93-3C47AF5BCEBF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4" name="矩形 603">
                  <a:extLst>
                    <a:ext uri="{FF2B5EF4-FFF2-40B4-BE49-F238E27FC236}">
                      <a16:creationId xmlns:a16="http://schemas.microsoft.com/office/drawing/2014/main" id="{E199C84E-8E96-4BE3-897F-205505034BF4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5" name="矩形 604">
                  <a:extLst>
                    <a:ext uri="{FF2B5EF4-FFF2-40B4-BE49-F238E27FC236}">
                      <a16:creationId xmlns:a16="http://schemas.microsoft.com/office/drawing/2014/main" id="{F5A355AF-1DC2-4F95-9EAA-C85ED01E93CC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6" name="矩形 605">
                  <a:extLst>
                    <a:ext uri="{FF2B5EF4-FFF2-40B4-BE49-F238E27FC236}">
                      <a16:creationId xmlns:a16="http://schemas.microsoft.com/office/drawing/2014/main" id="{B849115F-ECD4-4F74-B24B-811CECC9D5FF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07" name="矩形 606">
                  <a:extLst>
                    <a:ext uri="{FF2B5EF4-FFF2-40B4-BE49-F238E27FC236}">
                      <a16:creationId xmlns:a16="http://schemas.microsoft.com/office/drawing/2014/main" id="{19D86154-A450-409A-889C-76D3255E4ADD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91" name="组合 590">
                <a:extLst>
                  <a:ext uri="{FF2B5EF4-FFF2-40B4-BE49-F238E27FC236}">
                    <a16:creationId xmlns:a16="http://schemas.microsoft.com/office/drawing/2014/main" id="{2F8A5761-BE0C-4E4D-A788-8B73341235FD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598" name="矩形 597">
                  <a:extLst>
                    <a:ext uri="{FF2B5EF4-FFF2-40B4-BE49-F238E27FC236}">
                      <a16:creationId xmlns:a16="http://schemas.microsoft.com/office/drawing/2014/main" id="{7469BBDD-3A91-4271-B285-B6010165719D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9" name="矩形 598">
                  <a:extLst>
                    <a:ext uri="{FF2B5EF4-FFF2-40B4-BE49-F238E27FC236}">
                      <a16:creationId xmlns:a16="http://schemas.microsoft.com/office/drawing/2014/main" id="{293AAFAD-1A0A-47F0-BA0A-E565BB2C6585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0" name="矩形 599">
                  <a:extLst>
                    <a:ext uri="{FF2B5EF4-FFF2-40B4-BE49-F238E27FC236}">
                      <a16:creationId xmlns:a16="http://schemas.microsoft.com/office/drawing/2014/main" id="{5DF53D15-21CA-424B-8D95-C645B0CBC6DF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1" name="矩形 600">
                  <a:extLst>
                    <a:ext uri="{FF2B5EF4-FFF2-40B4-BE49-F238E27FC236}">
                      <a16:creationId xmlns:a16="http://schemas.microsoft.com/office/drawing/2014/main" id="{A89520D2-19D4-4940-9259-D7DD9FEEBA48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02" name="矩形 601">
                  <a:extLst>
                    <a:ext uri="{FF2B5EF4-FFF2-40B4-BE49-F238E27FC236}">
                      <a16:creationId xmlns:a16="http://schemas.microsoft.com/office/drawing/2014/main" id="{43EA59DD-2DF6-41EB-B797-2130E9FB1D0E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92" name="组合 591">
                <a:extLst>
                  <a:ext uri="{FF2B5EF4-FFF2-40B4-BE49-F238E27FC236}">
                    <a16:creationId xmlns:a16="http://schemas.microsoft.com/office/drawing/2014/main" id="{BF8043D5-A4C3-4E48-9CD9-7F6F7E0631E6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593" name="矩形 592">
                  <a:extLst>
                    <a:ext uri="{FF2B5EF4-FFF2-40B4-BE49-F238E27FC236}">
                      <a16:creationId xmlns:a16="http://schemas.microsoft.com/office/drawing/2014/main" id="{8BF698F1-5845-42A2-9A81-E784007FB377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4" name="矩形 593">
                  <a:extLst>
                    <a:ext uri="{FF2B5EF4-FFF2-40B4-BE49-F238E27FC236}">
                      <a16:creationId xmlns:a16="http://schemas.microsoft.com/office/drawing/2014/main" id="{890D8618-D89B-4B53-A472-57204022E2CC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5" name="矩形 594">
                  <a:extLst>
                    <a:ext uri="{FF2B5EF4-FFF2-40B4-BE49-F238E27FC236}">
                      <a16:creationId xmlns:a16="http://schemas.microsoft.com/office/drawing/2014/main" id="{A59CCE89-E2DB-4F29-99C3-892085833A8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6" name="矩形 595">
                  <a:extLst>
                    <a:ext uri="{FF2B5EF4-FFF2-40B4-BE49-F238E27FC236}">
                      <a16:creationId xmlns:a16="http://schemas.microsoft.com/office/drawing/2014/main" id="{C2FCED15-42AD-43E6-9A76-3912357F6C8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97" name="矩形 596">
                  <a:extLst>
                    <a:ext uri="{FF2B5EF4-FFF2-40B4-BE49-F238E27FC236}">
                      <a16:creationId xmlns:a16="http://schemas.microsoft.com/office/drawing/2014/main" id="{7A89A1B6-96C0-4F78-90F8-44F2FC922ECA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13" name="组合 512">
              <a:extLst>
                <a:ext uri="{FF2B5EF4-FFF2-40B4-BE49-F238E27FC236}">
                  <a16:creationId xmlns:a16="http://schemas.microsoft.com/office/drawing/2014/main" id="{935B3579-670E-4011-8145-046DD4C0A2BF}"/>
                </a:ext>
              </a:extLst>
            </p:cNvPr>
            <p:cNvGrpSpPr/>
            <p:nvPr/>
          </p:nvGrpSpPr>
          <p:grpSpPr>
            <a:xfrm>
              <a:off x="2151037" y="1935443"/>
              <a:ext cx="68655" cy="3447150"/>
              <a:chOff x="1058311" y="1962925"/>
              <a:chExt cx="68655" cy="3447150"/>
            </a:xfrm>
          </p:grpSpPr>
          <p:grpSp>
            <p:nvGrpSpPr>
              <p:cNvPr id="572" name="组合 571">
                <a:extLst>
                  <a:ext uri="{FF2B5EF4-FFF2-40B4-BE49-F238E27FC236}">
                    <a16:creationId xmlns:a16="http://schemas.microsoft.com/office/drawing/2014/main" id="{874C75A8-5EEF-44B9-987F-7C306414A590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585" name="矩形 584">
                  <a:extLst>
                    <a:ext uri="{FF2B5EF4-FFF2-40B4-BE49-F238E27FC236}">
                      <a16:creationId xmlns:a16="http://schemas.microsoft.com/office/drawing/2014/main" id="{035C2EF5-80F3-440F-9B06-E8A2DA15E2A1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6" name="矩形 585">
                  <a:extLst>
                    <a:ext uri="{FF2B5EF4-FFF2-40B4-BE49-F238E27FC236}">
                      <a16:creationId xmlns:a16="http://schemas.microsoft.com/office/drawing/2014/main" id="{F39A12FC-3F40-4E46-9689-1816838BD8EF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7" name="矩形 586">
                  <a:extLst>
                    <a:ext uri="{FF2B5EF4-FFF2-40B4-BE49-F238E27FC236}">
                      <a16:creationId xmlns:a16="http://schemas.microsoft.com/office/drawing/2014/main" id="{B12EBCF2-3E09-445F-9083-76E5403308DA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8" name="矩形 587">
                  <a:extLst>
                    <a:ext uri="{FF2B5EF4-FFF2-40B4-BE49-F238E27FC236}">
                      <a16:creationId xmlns:a16="http://schemas.microsoft.com/office/drawing/2014/main" id="{E365E6C2-8700-4B53-83E6-3411FE58F5DB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89" name="矩形 588">
                  <a:extLst>
                    <a:ext uri="{FF2B5EF4-FFF2-40B4-BE49-F238E27FC236}">
                      <a16:creationId xmlns:a16="http://schemas.microsoft.com/office/drawing/2014/main" id="{4E41163E-2001-4D8A-B605-51D4965C9165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73" name="组合 572">
                <a:extLst>
                  <a:ext uri="{FF2B5EF4-FFF2-40B4-BE49-F238E27FC236}">
                    <a16:creationId xmlns:a16="http://schemas.microsoft.com/office/drawing/2014/main" id="{B9B409AF-4D02-410D-9A03-614D0489719D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580" name="矩形 579">
                  <a:extLst>
                    <a:ext uri="{FF2B5EF4-FFF2-40B4-BE49-F238E27FC236}">
                      <a16:creationId xmlns:a16="http://schemas.microsoft.com/office/drawing/2014/main" id="{B8A9B1B7-BDFE-49B4-A3EF-35EF3874B5F2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1" name="矩形 580">
                  <a:extLst>
                    <a:ext uri="{FF2B5EF4-FFF2-40B4-BE49-F238E27FC236}">
                      <a16:creationId xmlns:a16="http://schemas.microsoft.com/office/drawing/2014/main" id="{9860ED8C-29E5-44ED-82D0-FDCCEC2B6EF3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2" name="矩形 581">
                  <a:extLst>
                    <a:ext uri="{FF2B5EF4-FFF2-40B4-BE49-F238E27FC236}">
                      <a16:creationId xmlns:a16="http://schemas.microsoft.com/office/drawing/2014/main" id="{E0190605-F9AC-46A5-9788-1E52E8532DD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3" name="矩形 582">
                  <a:extLst>
                    <a:ext uri="{FF2B5EF4-FFF2-40B4-BE49-F238E27FC236}">
                      <a16:creationId xmlns:a16="http://schemas.microsoft.com/office/drawing/2014/main" id="{1428FA8B-C16C-4E76-B149-57105F74491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84" name="矩形 583">
                  <a:extLst>
                    <a:ext uri="{FF2B5EF4-FFF2-40B4-BE49-F238E27FC236}">
                      <a16:creationId xmlns:a16="http://schemas.microsoft.com/office/drawing/2014/main" id="{2FE28044-7219-4825-9EAD-2E50A868FD1E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74" name="组合 573">
                <a:extLst>
                  <a:ext uri="{FF2B5EF4-FFF2-40B4-BE49-F238E27FC236}">
                    <a16:creationId xmlns:a16="http://schemas.microsoft.com/office/drawing/2014/main" id="{41FA5E8D-D152-470D-B063-1AB8B1FAC35C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575" name="矩形 574">
                  <a:extLst>
                    <a:ext uri="{FF2B5EF4-FFF2-40B4-BE49-F238E27FC236}">
                      <a16:creationId xmlns:a16="http://schemas.microsoft.com/office/drawing/2014/main" id="{2DA196D1-7ABF-41CB-B9C5-83264B48CEA3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6" name="矩形 575">
                  <a:extLst>
                    <a:ext uri="{FF2B5EF4-FFF2-40B4-BE49-F238E27FC236}">
                      <a16:creationId xmlns:a16="http://schemas.microsoft.com/office/drawing/2014/main" id="{974C3C27-D541-48E0-92D0-D5DA4E70E16B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7" name="矩形 576">
                  <a:extLst>
                    <a:ext uri="{FF2B5EF4-FFF2-40B4-BE49-F238E27FC236}">
                      <a16:creationId xmlns:a16="http://schemas.microsoft.com/office/drawing/2014/main" id="{E167C0F6-7CAD-4286-9E62-B02B53A2D264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8" name="矩形 577">
                  <a:extLst>
                    <a:ext uri="{FF2B5EF4-FFF2-40B4-BE49-F238E27FC236}">
                      <a16:creationId xmlns:a16="http://schemas.microsoft.com/office/drawing/2014/main" id="{35330760-2E9D-4B37-BC4C-D304B02401C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79" name="矩形 578">
                  <a:extLst>
                    <a:ext uri="{FF2B5EF4-FFF2-40B4-BE49-F238E27FC236}">
                      <a16:creationId xmlns:a16="http://schemas.microsoft.com/office/drawing/2014/main" id="{037AB28A-263C-4E9F-BE91-859E0D384839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14" name="组合 513">
              <a:extLst>
                <a:ext uri="{FF2B5EF4-FFF2-40B4-BE49-F238E27FC236}">
                  <a16:creationId xmlns:a16="http://schemas.microsoft.com/office/drawing/2014/main" id="{A4A97BFF-19E8-4DC5-AA66-8D01248703B4}"/>
                </a:ext>
              </a:extLst>
            </p:cNvPr>
            <p:cNvGrpSpPr/>
            <p:nvPr/>
          </p:nvGrpSpPr>
          <p:grpSpPr>
            <a:xfrm>
              <a:off x="2259770" y="1935443"/>
              <a:ext cx="68655" cy="3447150"/>
              <a:chOff x="1058311" y="1962925"/>
              <a:chExt cx="68655" cy="3447150"/>
            </a:xfrm>
          </p:grpSpPr>
          <p:grpSp>
            <p:nvGrpSpPr>
              <p:cNvPr id="554" name="组合 553">
                <a:extLst>
                  <a:ext uri="{FF2B5EF4-FFF2-40B4-BE49-F238E27FC236}">
                    <a16:creationId xmlns:a16="http://schemas.microsoft.com/office/drawing/2014/main" id="{ECBF2879-7196-439B-B668-C12E0FE2A293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567" name="矩形 566">
                  <a:extLst>
                    <a:ext uri="{FF2B5EF4-FFF2-40B4-BE49-F238E27FC236}">
                      <a16:creationId xmlns:a16="http://schemas.microsoft.com/office/drawing/2014/main" id="{5119D6E1-B655-4730-9733-0750A416C5A7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8" name="矩形 567">
                  <a:extLst>
                    <a:ext uri="{FF2B5EF4-FFF2-40B4-BE49-F238E27FC236}">
                      <a16:creationId xmlns:a16="http://schemas.microsoft.com/office/drawing/2014/main" id="{434E5E49-8C20-4904-B2EE-D48AF0FAEB0A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9" name="矩形 568">
                  <a:extLst>
                    <a:ext uri="{FF2B5EF4-FFF2-40B4-BE49-F238E27FC236}">
                      <a16:creationId xmlns:a16="http://schemas.microsoft.com/office/drawing/2014/main" id="{3D91AACD-CF7F-44B3-8675-02AA012B3B8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0" name="矩形 569">
                  <a:extLst>
                    <a:ext uri="{FF2B5EF4-FFF2-40B4-BE49-F238E27FC236}">
                      <a16:creationId xmlns:a16="http://schemas.microsoft.com/office/drawing/2014/main" id="{306F7CD8-5E44-494E-BC57-C9DC646B6BA1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71" name="矩形 570">
                  <a:extLst>
                    <a:ext uri="{FF2B5EF4-FFF2-40B4-BE49-F238E27FC236}">
                      <a16:creationId xmlns:a16="http://schemas.microsoft.com/office/drawing/2014/main" id="{578F9BB0-1EB4-471C-B948-E981407593BC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55" name="组合 554">
                <a:extLst>
                  <a:ext uri="{FF2B5EF4-FFF2-40B4-BE49-F238E27FC236}">
                    <a16:creationId xmlns:a16="http://schemas.microsoft.com/office/drawing/2014/main" id="{D8B76760-DB5E-4224-8A04-8D44BE484495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562" name="矩形 561">
                  <a:extLst>
                    <a:ext uri="{FF2B5EF4-FFF2-40B4-BE49-F238E27FC236}">
                      <a16:creationId xmlns:a16="http://schemas.microsoft.com/office/drawing/2014/main" id="{38ABA810-AA19-4DD9-8B15-5962A4F45292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3" name="矩形 562">
                  <a:extLst>
                    <a:ext uri="{FF2B5EF4-FFF2-40B4-BE49-F238E27FC236}">
                      <a16:creationId xmlns:a16="http://schemas.microsoft.com/office/drawing/2014/main" id="{07F74D08-032B-41A0-93F8-BA03BF313C9D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4" name="矩形 563">
                  <a:extLst>
                    <a:ext uri="{FF2B5EF4-FFF2-40B4-BE49-F238E27FC236}">
                      <a16:creationId xmlns:a16="http://schemas.microsoft.com/office/drawing/2014/main" id="{D50AAD0B-52DF-4524-9518-5FC1E9F4E7D1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5" name="矩形 564">
                  <a:extLst>
                    <a:ext uri="{FF2B5EF4-FFF2-40B4-BE49-F238E27FC236}">
                      <a16:creationId xmlns:a16="http://schemas.microsoft.com/office/drawing/2014/main" id="{7FAFE732-F8BC-42B7-AF86-F2AACC92371E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66" name="矩形 565">
                  <a:extLst>
                    <a:ext uri="{FF2B5EF4-FFF2-40B4-BE49-F238E27FC236}">
                      <a16:creationId xmlns:a16="http://schemas.microsoft.com/office/drawing/2014/main" id="{307650BC-2D8D-44E3-9654-E118CE527B69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56" name="组合 555">
                <a:extLst>
                  <a:ext uri="{FF2B5EF4-FFF2-40B4-BE49-F238E27FC236}">
                    <a16:creationId xmlns:a16="http://schemas.microsoft.com/office/drawing/2014/main" id="{B75D37FE-8815-42BA-B090-DB85D1970F97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557" name="矩形 556">
                  <a:extLst>
                    <a:ext uri="{FF2B5EF4-FFF2-40B4-BE49-F238E27FC236}">
                      <a16:creationId xmlns:a16="http://schemas.microsoft.com/office/drawing/2014/main" id="{D6CB0B4E-81B2-40F2-9678-DDA403666C3E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8" name="矩形 557">
                  <a:extLst>
                    <a:ext uri="{FF2B5EF4-FFF2-40B4-BE49-F238E27FC236}">
                      <a16:creationId xmlns:a16="http://schemas.microsoft.com/office/drawing/2014/main" id="{CC77901F-A4C8-42DC-9F6F-E15234BD8533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9" name="矩形 558">
                  <a:extLst>
                    <a:ext uri="{FF2B5EF4-FFF2-40B4-BE49-F238E27FC236}">
                      <a16:creationId xmlns:a16="http://schemas.microsoft.com/office/drawing/2014/main" id="{FB99F973-B9B1-471D-8324-E0C69B3436D4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0" name="矩形 559">
                  <a:extLst>
                    <a:ext uri="{FF2B5EF4-FFF2-40B4-BE49-F238E27FC236}">
                      <a16:creationId xmlns:a16="http://schemas.microsoft.com/office/drawing/2014/main" id="{8F3C184F-9021-4389-ADFF-3D5D8A47A0CE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61" name="矩形 560">
                  <a:extLst>
                    <a:ext uri="{FF2B5EF4-FFF2-40B4-BE49-F238E27FC236}">
                      <a16:creationId xmlns:a16="http://schemas.microsoft.com/office/drawing/2014/main" id="{8F9EA470-9336-4A73-AB7C-A6EAA6E9FABF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15" name="组合 514">
              <a:extLst>
                <a:ext uri="{FF2B5EF4-FFF2-40B4-BE49-F238E27FC236}">
                  <a16:creationId xmlns:a16="http://schemas.microsoft.com/office/drawing/2014/main" id="{6305D6FE-A5C2-4A76-8791-0D4FACF300AF}"/>
                </a:ext>
              </a:extLst>
            </p:cNvPr>
            <p:cNvGrpSpPr/>
            <p:nvPr/>
          </p:nvGrpSpPr>
          <p:grpSpPr>
            <a:xfrm>
              <a:off x="2477237" y="1935443"/>
              <a:ext cx="68655" cy="3447150"/>
              <a:chOff x="1058311" y="1962925"/>
              <a:chExt cx="68655" cy="3447150"/>
            </a:xfrm>
          </p:grpSpPr>
          <p:grpSp>
            <p:nvGrpSpPr>
              <p:cNvPr id="536" name="组合 535">
                <a:extLst>
                  <a:ext uri="{FF2B5EF4-FFF2-40B4-BE49-F238E27FC236}">
                    <a16:creationId xmlns:a16="http://schemas.microsoft.com/office/drawing/2014/main" id="{02E5549C-9A40-442A-BE64-BB50A29DDF0C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549" name="矩形 548">
                  <a:extLst>
                    <a:ext uri="{FF2B5EF4-FFF2-40B4-BE49-F238E27FC236}">
                      <a16:creationId xmlns:a16="http://schemas.microsoft.com/office/drawing/2014/main" id="{5C48387C-45EF-4EDC-924C-157E3EB7DBD8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0" name="矩形 549">
                  <a:extLst>
                    <a:ext uri="{FF2B5EF4-FFF2-40B4-BE49-F238E27FC236}">
                      <a16:creationId xmlns:a16="http://schemas.microsoft.com/office/drawing/2014/main" id="{39BCEEFE-6389-4437-95BA-9F0A2044FD4E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1" name="矩形 550">
                  <a:extLst>
                    <a:ext uri="{FF2B5EF4-FFF2-40B4-BE49-F238E27FC236}">
                      <a16:creationId xmlns:a16="http://schemas.microsoft.com/office/drawing/2014/main" id="{CFB1FF9A-40E1-492D-AD4F-EBB7C983F64E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2" name="矩形 551">
                  <a:extLst>
                    <a:ext uri="{FF2B5EF4-FFF2-40B4-BE49-F238E27FC236}">
                      <a16:creationId xmlns:a16="http://schemas.microsoft.com/office/drawing/2014/main" id="{53A34E8E-5ABB-4EB0-AE62-575D2236C117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53" name="矩形 552">
                  <a:extLst>
                    <a:ext uri="{FF2B5EF4-FFF2-40B4-BE49-F238E27FC236}">
                      <a16:creationId xmlns:a16="http://schemas.microsoft.com/office/drawing/2014/main" id="{EB2AE34E-7728-463E-AC2F-FECD22A3D929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37" name="组合 536">
                <a:extLst>
                  <a:ext uri="{FF2B5EF4-FFF2-40B4-BE49-F238E27FC236}">
                    <a16:creationId xmlns:a16="http://schemas.microsoft.com/office/drawing/2014/main" id="{68C25880-1780-4E69-815E-8FB670088DA6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544" name="矩形 543">
                  <a:extLst>
                    <a:ext uri="{FF2B5EF4-FFF2-40B4-BE49-F238E27FC236}">
                      <a16:creationId xmlns:a16="http://schemas.microsoft.com/office/drawing/2014/main" id="{1B4A1327-488A-4F09-A72F-E62121F9A10A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5" name="矩形 544">
                  <a:extLst>
                    <a:ext uri="{FF2B5EF4-FFF2-40B4-BE49-F238E27FC236}">
                      <a16:creationId xmlns:a16="http://schemas.microsoft.com/office/drawing/2014/main" id="{14B5C6C6-9D0E-46A8-9341-38022D9D42BB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6" name="矩形 545">
                  <a:extLst>
                    <a:ext uri="{FF2B5EF4-FFF2-40B4-BE49-F238E27FC236}">
                      <a16:creationId xmlns:a16="http://schemas.microsoft.com/office/drawing/2014/main" id="{4DECD3ED-DD39-4FAC-B364-82BFE1C193D4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7" name="矩形 546">
                  <a:extLst>
                    <a:ext uri="{FF2B5EF4-FFF2-40B4-BE49-F238E27FC236}">
                      <a16:creationId xmlns:a16="http://schemas.microsoft.com/office/drawing/2014/main" id="{98B159F7-C85B-4B78-8C1A-BB7901C42190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48" name="矩形 547">
                  <a:extLst>
                    <a:ext uri="{FF2B5EF4-FFF2-40B4-BE49-F238E27FC236}">
                      <a16:creationId xmlns:a16="http://schemas.microsoft.com/office/drawing/2014/main" id="{A223BFEF-41AA-45DE-BDBA-846F6579A449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38" name="组合 537">
                <a:extLst>
                  <a:ext uri="{FF2B5EF4-FFF2-40B4-BE49-F238E27FC236}">
                    <a16:creationId xmlns:a16="http://schemas.microsoft.com/office/drawing/2014/main" id="{2F268CDB-901D-4514-B27C-543CF490E3AB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539" name="矩形 538">
                  <a:extLst>
                    <a:ext uri="{FF2B5EF4-FFF2-40B4-BE49-F238E27FC236}">
                      <a16:creationId xmlns:a16="http://schemas.microsoft.com/office/drawing/2014/main" id="{955D5D76-BA13-41BE-A27F-2B9FA146C76F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0" name="矩形 539">
                  <a:extLst>
                    <a:ext uri="{FF2B5EF4-FFF2-40B4-BE49-F238E27FC236}">
                      <a16:creationId xmlns:a16="http://schemas.microsoft.com/office/drawing/2014/main" id="{CC6CF52C-9BB2-439F-9A12-37A2E9399C60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1" name="矩形 540">
                  <a:extLst>
                    <a:ext uri="{FF2B5EF4-FFF2-40B4-BE49-F238E27FC236}">
                      <a16:creationId xmlns:a16="http://schemas.microsoft.com/office/drawing/2014/main" id="{CD525ACE-B663-4A62-B5A4-9DC6FC5360C4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2" name="矩形 541">
                  <a:extLst>
                    <a:ext uri="{FF2B5EF4-FFF2-40B4-BE49-F238E27FC236}">
                      <a16:creationId xmlns:a16="http://schemas.microsoft.com/office/drawing/2014/main" id="{50D08EC8-A5CF-4B8D-AF37-A6A40E8D2F68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43" name="矩形 542">
                  <a:extLst>
                    <a:ext uri="{FF2B5EF4-FFF2-40B4-BE49-F238E27FC236}">
                      <a16:creationId xmlns:a16="http://schemas.microsoft.com/office/drawing/2014/main" id="{C397B83C-E4E1-49BA-BC47-1F9486F1CD2D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16" name="组合 515">
              <a:extLst>
                <a:ext uri="{FF2B5EF4-FFF2-40B4-BE49-F238E27FC236}">
                  <a16:creationId xmlns:a16="http://schemas.microsoft.com/office/drawing/2014/main" id="{915D58BD-1691-4553-A6F6-0CF33F86DC38}"/>
                </a:ext>
              </a:extLst>
            </p:cNvPr>
            <p:cNvGrpSpPr/>
            <p:nvPr/>
          </p:nvGrpSpPr>
          <p:grpSpPr>
            <a:xfrm>
              <a:off x="2368503" y="1935443"/>
              <a:ext cx="68655" cy="3447150"/>
              <a:chOff x="1058311" y="1962925"/>
              <a:chExt cx="68655" cy="3447150"/>
            </a:xfrm>
          </p:grpSpPr>
          <p:grpSp>
            <p:nvGrpSpPr>
              <p:cNvPr id="518" name="组合 517">
                <a:extLst>
                  <a:ext uri="{FF2B5EF4-FFF2-40B4-BE49-F238E27FC236}">
                    <a16:creationId xmlns:a16="http://schemas.microsoft.com/office/drawing/2014/main" id="{34274BCE-9530-4D7E-BF77-517E1278E8AE}"/>
                  </a:ext>
                </a:extLst>
              </p:cNvPr>
              <p:cNvGrpSpPr/>
              <p:nvPr/>
            </p:nvGrpSpPr>
            <p:grpSpPr>
              <a:xfrm rot="5400000">
                <a:off x="506834" y="2514402"/>
                <a:ext cx="1153482" cy="50527"/>
                <a:chOff x="5767359" y="5805063"/>
                <a:chExt cx="1656196" cy="50527"/>
              </a:xfrm>
            </p:grpSpPr>
            <p:sp>
              <p:nvSpPr>
                <p:cNvPr id="531" name="矩形 530">
                  <a:extLst>
                    <a:ext uri="{FF2B5EF4-FFF2-40B4-BE49-F238E27FC236}">
                      <a16:creationId xmlns:a16="http://schemas.microsoft.com/office/drawing/2014/main" id="{0AB6B005-3C83-412A-8402-78833942E45D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2" name="矩形 531">
                  <a:extLst>
                    <a:ext uri="{FF2B5EF4-FFF2-40B4-BE49-F238E27FC236}">
                      <a16:creationId xmlns:a16="http://schemas.microsoft.com/office/drawing/2014/main" id="{72D77B70-49D3-47EC-886A-63F459B721D3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3" name="矩形 532">
                  <a:extLst>
                    <a:ext uri="{FF2B5EF4-FFF2-40B4-BE49-F238E27FC236}">
                      <a16:creationId xmlns:a16="http://schemas.microsoft.com/office/drawing/2014/main" id="{C8CE591E-784C-4D7E-961A-576B09FC7D78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4" name="矩形 533">
                  <a:extLst>
                    <a:ext uri="{FF2B5EF4-FFF2-40B4-BE49-F238E27FC236}">
                      <a16:creationId xmlns:a16="http://schemas.microsoft.com/office/drawing/2014/main" id="{BBECDC04-8B85-4C19-88AC-CEBA118F670E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35" name="矩形 534">
                  <a:extLst>
                    <a:ext uri="{FF2B5EF4-FFF2-40B4-BE49-F238E27FC236}">
                      <a16:creationId xmlns:a16="http://schemas.microsoft.com/office/drawing/2014/main" id="{50C68B27-36F7-4C64-8D41-4F1FEF8881BF}"/>
                    </a:ext>
                  </a:extLst>
                </p:cNvPr>
                <p:cNvSpPr/>
                <p:nvPr/>
              </p:nvSpPr>
              <p:spPr>
                <a:xfrm>
                  <a:off x="7113094" y="5805063"/>
                  <a:ext cx="310461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19" name="组合 518">
                <a:extLst>
                  <a:ext uri="{FF2B5EF4-FFF2-40B4-BE49-F238E27FC236}">
                    <a16:creationId xmlns:a16="http://schemas.microsoft.com/office/drawing/2014/main" id="{D965C95F-987A-45DF-8E2E-449CBE199525}"/>
                  </a:ext>
                </a:extLst>
              </p:cNvPr>
              <p:cNvGrpSpPr/>
              <p:nvPr/>
            </p:nvGrpSpPr>
            <p:grpSpPr>
              <a:xfrm rot="5400000">
                <a:off x="536685" y="4819794"/>
                <a:ext cx="1130032" cy="50530"/>
                <a:chOff x="5767359" y="5805060"/>
                <a:chExt cx="1622527" cy="50530"/>
              </a:xfrm>
            </p:grpSpPr>
            <p:sp>
              <p:nvSpPr>
                <p:cNvPr id="526" name="矩形 525">
                  <a:extLst>
                    <a:ext uri="{FF2B5EF4-FFF2-40B4-BE49-F238E27FC236}">
                      <a16:creationId xmlns:a16="http://schemas.microsoft.com/office/drawing/2014/main" id="{D1FC6674-57DB-4C01-BE8B-F3C16DB0BCA9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7" name="矩形 526">
                  <a:extLst>
                    <a:ext uri="{FF2B5EF4-FFF2-40B4-BE49-F238E27FC236}">
                      <a16:creationId xmlns:a16="http://schemas.microsoft.com/office/drawing/2014/main" id="{57B7AF13-A932-45C0-B75C-9A1867D0C713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8" name="矩形 527">
                  <a:extLst>
                    <a:ext uri="{FF2B5EF4-FFF2-40B4-BE49-F238E27FC236}">
                      <a16:creationId xmlns:a16="http://schemas.microsoft.com/office/drawing/2014/main" id="{8D96F09E-C32E-4E3C-AEE5-490A294522CB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9" name="矩形 528">
                  <a:extLst>
                    <a:ext uri="{FF2B5EF4-FFF2-40B4-BE49-F238E27FC236}">
                      <a16:creationId xmlns:a16="http://schemas.microsoft.com/office/drawing/2014/main" id="{391D6DB1-AF93-4F1D-9435-FED61A982D99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30" name="矩形 529">
                  <a:extLst>
                    <a:ext uri="{FF2B5EF4-FFF2-40B4-BE49-F238E27FC236}">
                      <a16:creationId xmlns:a16="http://schemas.microsoft.com/office/drawing/2014/main" id="{4F79FB1F-A4B6-4BF6-BDB4-3C5853FF2D15}"/>
                    </a:ext>
                  </a:extLst>
                </p:cNvPr>
                <p:cNvSpPr/>
                <p:nvPr/>
              </p:nvSpPr>
              <p:spPr>
                <a:xfrm>
                  <a:off x="7079425" y="5805060"/>
                  <a:ext cx="310461" cy="45719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20" name="组合 519">
                <a:extLst>
                  <a:ext uri="{FF2B5EF4-FFF2-40B4-BE49-F238E27FC236}">
                    <a16:creationId xmlns:a16="http://schemas.microsoft.com/office/drawing/2014/main" id="{2EE03BA3-41C9-4FAC-9E11-953677CDA131}"/>
                  </a:ext>
                </a:extLst>
              </p:cNvPr>
              <p:cNvGrpSpPr/>
              <p:nvPr/>
            </p:nvGrpSpPr>
            <p:grpSpPr>
              <a:xfrm rot="5400000">
                <a:off x="521664" y="3669795"/>
                <a:ext cx="1138889" cy="50539"/>
                <a:chOff x="5767359" y="5805051"/>
                <a:chExt cx="1635244" cy="50539"/>
              </a:xfrm>
            </p:grpSpPr>
            <p:sp>
              <p:nvSpPr>
                <p:cNvPr id="521" name="矩形 520">
                  <a:extLst>
                    <a:ext uri="{FF2B5EF4-FFF2-40B4-BE49-F238E27FC236}">
                      <a16:creationId xmlns:a16="http://schemas.microsoft.com/office/drawing/2014/main" id="{BACD5607-CE22-41A2-A16B-73BB5D0F1998}"/>
                    </a:ext>
                  </a:extLst>
                </p:cNvPr>
                <p:cNvSpPr/>
                <p:nvPr/>
              </p:nvSpPr>
              <p:spPr>
                <a:xfrm>
                  <a:off x="5767359" y="5809871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2" name="矩形 521">
                  <a:extLst>
                    <a:ext uri="{FF2B5EF4-FFF2-40B4-BE49-F238E27FC236}">
                      <a16:creationId xmlns:a16="http://schemas.microsoft.com/office/drawing/2014/main" id="{EADF2A02-7F6A-4383-966F-44EFF0605AA9}"/>
                    </a:ext>
                  </a:extLst>
                </p:cNvPr>
                <p:cNvSpPr/>
                <p:nvPr/>
              </p:nvSpPr>
              <p:spPr>
                <a:xfrm>
                  <a:off x="6096831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3" name="矩形 522">
                  <a:extLst>
                    <a:ext uri="{FF2B5EF4-FFF2-40B4-BE49-F238E27FC236}">
                      <a16:creationId xmlns:a16="http://schemas.microsoft.com/office/drawing/2014/main" id="{228A7653-B88A-42A2-AF11-84610A89A5AD}"/>
                    </a:ext>
                  </a:extLst>
                </p:cNvPr>
                <p:cNvSpPr/>
                <p:nvPr/>
              </p:nvSpPr>
              <p:spPr>
                <a:xfrm>
                  <a:off x="6430703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4" name="矩形 523">
                  <a:extLst>
                    <a:ext uri="{FF2B5EF4-FFF2-40B4-BE49-F238E27FC236}">
                      <a16:creationId xmlns:a16="http://schemas.microsoft.com/office/drawing/2014/main" id="{1C9D4B61-4952-4AF7-BC58-9F1714814370}"/>
                    </a:ext>
                  </a:extLst>
                </p:cNvPr>
                <p:cNvSpPr/>
                <p:nvPr/>
              </p:nvSpPr>
              <p:spPr>
                <a:xfrm>
                  <a:off x="6764575" y="5809870"/>
                  <a:ext cx="310461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25" name="矩形 524">
                  <a:extLst>
                    <a:ext uri="{FF2B5EF4-FFF2-40B4-BE49-F238E27FC236}">
                      <a16:creationId xmlns:a16="http://schemas.microsoft.com/office/drawing/2014/main" id="{C3D0D747-2283-4A56-B316-A5D012FF6EAB}"/>
                    </a:ext>
                  </a:extLst>
                </p:cNvPr>
                <p:cNvSpPr/>
                <p:nvPr/>
              </p:nvSpPr>
              <p:spPr>
                <a:xfrm flipH="1">
                  <a:off x="7097341" y="5805051"/>
                  <a:ext cx="305262" cy="4571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7" name="文本框 516">
                  <a:extLst>
                    <a:ext uri="{FF2B5EF4-FFF2-40B4-BE49-F238E27FC236}">
                      <a16:creationId xmlns:a16="http://schemas.microsoft.com/office/drawing/2014/main" id="{BA8EAB99-F1AD-4D71-B287-4E36CFDACC73}"/>
                    </a:ext>
                  </a:extLst>
                </p:cNvPr>
                <p:cNvSpPr txBox="1"/>
                <p:nvPr/>
              </p:nvSpPr>
              <p:spPr>
                <a:xfrm rot="5400000">
                  <a:off x="1841547" y="3281637"/>
                  <a:ext cx="5308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…</m:t>
                        </m:r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517" name="文本框 516">
                  <a:extLst>
                    <a:ext uri="{FF2B5EF4-FFF2-40B4-BE49-F238E27FC236}">
                      <a16:creationId xmlns:a16="http://schemas.microsoft.com/office/drawing/2014/main" id="{BA8EAB99-F1AD-4D71-B287-4E36CFDACC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841547" y="3281637"/>
                  <a:ext cx="530835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513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4" name="文本框 733">
                <a:extLst>
                  <a:ext uri="{FF2B5EF4-FFF2-40B4-BE49-F238E27FC236}">
                    <a16:creationId xmlns:a16="http://schemas.microsoft.com/office/drawing/2014/main" id="{5E73DB69-874B-4A14-89F7-024D9213FB99}"/>
                  </a:ext>
                </a:extLst>
              </p:cNvPr>
              <p:cNvSpPr txBox="1"/>
              <p:nvPr/>
            </p:nvSpPr>
            <p:spPr>
              <a:xfrm>
                <a:off x="8990888" y="4897110"/>
                <a:ext cx="12593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𝐷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34" name="文本框 733">
                <a:extLst>
                  <a:ext uri="{FF2B5EF4-FFF2-40B4-BE49-F238E27FC236}">
                    <a16:creationId xmlns:a16="http://schemas.microsoft.com/office/drawing/2014/main" id="{5E73DB69-874B-4A14-89F7-024D9213F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0888" y="4897110"/>
                <a:ext cx="125934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6" name="文本框 735">
                <a:extLst>
                  <a:ext uri="{FF2B5EF4-FFF2-40B4-BE49-F238E27FC236}">
                    <a16:creationId xmlns:a16="http://schemas.microsoft.com/office/drawing/2014/main" id="{F3EF1557-7E64-4DAF-BD72-D1307DDB029A}"/>
                  </a:ext>
                </a:extLst>
              </p:cNvPr>
              <p:cNvSpPr txBox="1"/>
              <p:nvPr/>
            </p:nvSpPr>
            <p:spPr>
              <a:xfrm>
                <a:off x="9307137" y="2537669"/>
                <a:ext cx="1006985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80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80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𝒑</m:t>
                          </m:r>
                        </m:sub>
                      </m:sSub>
                      <m:r>
                        <a:rPr lang="en-US" altLang="zh-CN" dirty="0" smtClean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∙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𝑬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36" name="文本框 735">
                <a:extLst>
                  <a:ext uri="{FF2B5EF4-FFF2-40B4-BE49-F238E27FC236}">
                    <a16:creationId xmlns:a16="http://schemas.microsoft.com/office/drawing/2014/main" id="{F3EF1557-7E64-4DAF-BD72-D1307DDB0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137" y="2537669"/>
                <a:ext cx="1006985" cy="394210"/>
              </a:xfrm>
              <a:prstGeom prst="rect">
                <a:avLst/>
              </a:prstGeom>
              <a:blipFill>
                <a:blip r:embed="rId1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EB9737D0-92D5-49AD-AF59-45D37E2DC9B1}"/>
              </a:ext>
            </a:extLst>
          </p:cNvPr>
          <p:cNvSpPr/>
          <p:nvPr/>
        </p:nvSpPr>
        <p:spPr>
          <a:xfrm>
            <a:off x="8918309" y="3053114"/>
            <a:ext cx="1479689" cy="45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8" name="文本框 737">
                <a:extLst>
                  <a:ext uri="{FF2B5EF4-FFF2-40B4-BE49-F238E27FC236}">
                    <a16:creationId xmlns:a16="http://schemas.microsoft.com/office/drawing/2014/main" id="{15486654-5E9E-491F-9B70-FCDD93912CBC}"/>
                  </a:ext>
                </a:extLst>
              </p:cNvPr>
              <p:cNvSpPr txBox="1"/>
              <p:nvPr/>
            </p:nvSpPr>
            <p:spPr>
              <a:xfrm>
                <a:off x="10274202" y="2839441"/>
                <a:ext cx="10069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class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38" name="文本框 737">
                <a:extLst>
                  <a:ext uri="{FF2B5EF4-FFF2-40B4-BE49-F238E27FC236}">
                    <a16:creationId xmlns:a16="http://schemas.microsoft.com/office/drawing/2014/main" id="{15486654-5E9E-491F-9B70-FCDD93912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202" y="2839441"/>
                <a:ext cx="1006985" cy="369332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31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C71B67F-2835-4F0D-BEB9-49EAC5DFE1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t="38060" r="28206" b="53880"/>
          <a:stretch/>
        </p:blipFill>
        <p:spPr>
          <a:xfrm>
            <a:off x="771836" y="1849185"/>
            <a:ext cx="8813008" cy="7056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7B68AF4-4359-413C-A4E9-122338FB6DFB}"/>
              </a:ext>
            </a:extLst>
          </p:cNvPr>
          <p:cNvSpPr txBox="1"/>
          <p:nvPr/>
        </p:nvSpPr>
        <p:spPr>
          <a:xfrm>
            <a:off x="799953" y="5493515"/>
            <a:ext cx="10478346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在将嵌入送入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Transformer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编码器前，在其中加入位置编码；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不同于原始的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Transformer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默认情况下不再使用固定位置编码，而使用一维可学习编码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DEF1C71-2DE2-4DEB-B2F1-121AE731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计算过程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613D88-BFA1-428D-90D0-C5DD8DC80093}"/>
              </a:ext>
            </a:extLst>
          </p:cNvPr>
          <p:cNvSpPr txBox="1"/>
          <p:nvPr/>
        </p:nvSpPr>
        <p:spPr>
          <a:xfrm>
            <a:off x="771836" y="1296798"/>
            <a:ext cx="270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</a:t>
            </a:r>
            <a:r>
              <a:rPr lang="zh-CN" altLang="en-US" sz="2400" b="1" dirty="0"/>
              <a:t>图像嵌入模块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BE7EC8E-0B4B-4ADA-8CFC-3F490F75A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05" y="2677299"/>
            <a:ext cx="3819066" cy="18998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62468AC-7E24-466F-BE51-D3B99021B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126" y="2645507"/>
            <a:ext cx="4236022" cy="281867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6E2E7AC-9904-4583-9597-63FD83B3521B}"/>
              </a:ext>
            </a:extLst>
          </p:cNvPr>
          <p:cNvSpPr txBox="1"/>
          <p:nvPr/>
        </p:nvSpPr>
        <p:spPr>
          <a:xfrm>
            <a:off x="3174864" y="4699653"/>
            <a:ext cx="2563276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一维及二维固定编码</a:t>
            </a:r>
            <a:endParaRPr lang="en-US" altLang="zh-CN" sz="2000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9C8C570-BD5A-4402-8EC8-F4101AE7A1C7}"/>
                  </a:ext>
                </a:extLst>
              </p:cNvPr>
              <p:cNvSpPr txBox="1"/>
              <p:nvPr/>
            </p:nvSpPr>
            <p:spPr>
              <a:xfrm>
                <a:off x="10224347" y="3568361"/>
                <a:ext cx="1149737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∈(0,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9C8C570-BD5A-4402-8EC8-F4101AE7A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347" y="3568361"/>
                <a:ext cx="1149737" cy="5167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D5BC7639-8D9C-477E-919E-1D9C2E7CE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946" y="1055877"/>
            <a:ext cx="4591050" cy="4505325"/>
          </a:xfrm>
          <a:prstGeom prst="rect">
            <a:avLst/>
          </a:prstGeom>
        </p:spPr>
      </p:pic>
      <p:sp>
        <p:nvSpPr>
          <p:cNvPr id="12" name="对话气泡: 矩形 11">
            <a:extLst>
              <a:ext uri="{FF2B5EF4-FFF2-40B4-BE49-F238E27FC236}">
                <a16:creationId xmlns:a16="http://schemas.microsoft.com/office/drawing/2014/main" id="{9AA4B188-BD7A-4ED9-A5B4-C199BAFA045F}"/>
              </a:ext>
            </a:extLst>
          </p:cNvPr>
          <p:cNvSpPr/>
          <p:nvPr/>
        </p:nvSpPr>
        <p:spPr>
          <a:xfrm>
            <a:off x="3694030" y="3522690"/>
            <a:ext cx="3175986" cy="2907019"/>
          </a:xfrm>
          <a:custGeom>
            <a:avLst/>
            <a:gdLst>
              <a:gd name="connsiteX0" fmla="*/ 0 w 3175986"/>
              <a:gd name="connsiteY0" fmla="*/ 0 h 851872"/>
              <a:gd name="connsiteX1" fmla="*/ 1852659 w 3175986"/>
              <a:gd name="connsiteY1" fmla="*/ 0 h 851872"/>
              <a:gd name="connsiteX2" fmla="*/ 1841024 w 3175986"/>
              <a:gd name="connsiteY2" fmla="*/ -1927020 h 851872"/>
              <a:gd name="connsiteX3" fmla="*/ 2646655 w 3175986"/>
              <a:gd name="connsiteY3" fmla="*/ 0 h 851872"/>
              <a:gd name="connsiteX4" fmla="*/ 3175986 w 3175986"/>
              <a:gd name="connsiteY4" fmla="*/ 0 h 851872"/>
              <a:gd name="connsiteX5" fmla="*/ 3175986 w 3175986"/>
              <a:gd name="connsiteY5" fmla="*/ 141979 h 851872"/>
              <a:gd name="connsiteX6" fmla="*/ 3175986 w 3175986"/>
              <a:gd name="connsiteY6" fmla="*/ 141979 h 851872"/>
              <a:gd name="connsiteX7" fmla="*/ 3175986 w 3175986"/>
              <a:gd name="connsiteY7" fmla="*/ 354947 h 851872"/>
              <a:gd name="connsiteX8" fmla="*/ 3175986 w 3175986"/>
              <a:gd name="connsiteY8" fmla="*/ 851872 h 851872"/>
              <a:gd name="connsiteX9" fmla="*/ 2646655 w 3175986"/>
              <a:gd name="connsiteY9" fmla="*/ 851872 h 851872"/>
              <a:gd name="connsiteX10" fmla="*/ 1852659 w 3175986"/>
              <a:gd name="connsiteY10" fmla="*/ 851872 h 851872"/>
              <a:gd name="connsiteX11" fmla="*/ 1852659 w 3175986"/>
              <a:gd name="connsiteY11" fmla="*/ 851872 h 851872"/>
              <a:gd name="connsiteX12" fmla="*/ 0 w 3175986"/>
              <a:gd name="connsiteY12" fmla="*/ 851872 h 851872"/>
              <a:gd name="connsiteX13" fmla="*/ 0 w 3175986"/>
              <a:gd name="connsiteY13" fmla="*/ 354947 h 851872"/>
              <a:gd name="connsiteX14" fmla="*/ 0 w 3175986"/>
              <a:gd name="connsiteY14" fmla="*/ 141979 h 851872"/>
              <a:gd name="connsiteX15" fmla="*/ 0 w 3175986"/>
              <a:gd name="connsiteY15" fmla="*/ 141979 h 851872"/>
              <a:gd name="connsiteX16" fmla="*/ 0 w 3175986"/>
              <a:gd name="connsiteY16" fmla="*/ 0 h 851872"/>
              <a:gd name="connsiteX0" fmla="*/ 0 w 3175986"/>
              <a:gd name="connsiteY0" fmla="*/ 1927020 h 2778892"/>
              <a:gd name="connsiteX1" fmla="*/ 1852659 w 3175986"/>
              <a:gd name="connsiteY1" fmla="*/ 1927020 h 2778892"/>
              <a:gd name="connsiteX2" fmla="*/ 1841024 w 3175986"/>
              <a:gd name="connsiteY2" fmla="*/ 0 h 2778892"/>
              <a:gd name="connsiteX3" fmla="*/ 2211940 w 3175986"/>
              <a:gd name="connsiteY3" fmla="*/ 1942011 h 2778892"/>
              <a:gd name="connsiteX4" fmla="*/ 3175986 w 3175986"/>
              <a:gd name="connsiteY4" fmla="*/ 1927020 h 2778892"/>
              <a:gd name="connsiteX5" fmla="*/ 3175986 w 3175986"/>
              <a:gd name="connsiteY5" fmla="*/ 2068999 h 2778892"/>
              <a:gd name="connsiteX6" fmla="*/ 3175986 w 3175986"/>
              <a:gd name="connsiteY6" fmla="*/ 2068999 h 2778892"/>
              <a:gd name="connsiteX7" fmla="*/ 3175986 w 3175986"/>
              <a:gd name="connsiteY7" fmla="*/ 2281967 h 2778892"/>
              <a:gd name="connsiteX8" fmla="*/ 3175986 w 3175986"/>
              <a:gd name="connsiteY8" fmla="*/ 2778892 h 2778892"/>
              <a:gd name="connsiteX9" fmla="*/ 2646655 w 3175986"/>
              <a:gd name="connsiteY9" fmla="*/ 2778892 h 2778892"/>
              <a:gd name="connsiteX10" fmla="*/ 1852659 w 3175986"/>
              <a:gd name="connsiteY10" fmla="*/ 2778892 h 2778892"/>
              <a:gd name="connsiteX11" fmla="*/ 1852659 w 3175986"/>
              <a:gd name="connsiteY11" fmla="*/ 2778892 h 2778892"/>
              <a:gd name="connsiteX12" fmla="*/ 0 w 3175986"/>
              <a:gd name="connsiteY12" fmla="*/ 2778892 h 2778892"/>
              <a:gd name="connsiteX13" fmla="*/ 0 w 3175986"/>
              <a:gd name="connsiteY13" fmla="*/ 2281967 h 2778892"/>
              <a:gd name="connsiteX14" fmla="*/ 0 w 3175986"/>
              <a:gd name="connsiteY14" fmla="*/ 2068999 h 2778892"/>
              <a:gd name="connsiteX15" fmla="*/ 0 w 3175986"/>
              <a:gd name="connsiteY15" fmla="*/ 2068999 h 2778892"/>
              <a:gd name="connsiteX16" fmla="*/ 0 w 3175986"/>
              <a:gd name="connsiteY16" fmla="*/ 1927020 h 277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5986" h="2778892">
                <a:moveTo>
                  <a:pt x="0" y="1927020"/>
                </a:moveTo>
                <a:lnTo>
                  <a:pt x="1852659" y="1927020"/>
                </a:lnTo>
                <a:cubicBezTo>
                  <a:pt x="1848781" y="1284680"/>
                  <a:pt x="1844902" y="642340"/>
                  <a:pt x="1841024" y="0"/>
                </a:cubicBezTo>
                <a:lnTo>
                  <a:pt x="2211940" y="1942011"/>
                </a:lnTo>
                <a:lnTo>
                  <a:pt x="3175986" y="1927020"/>
                </a:lnTo>
                <a:lnTo>
                  <a:pt x="3175986" y="2068999"/>
                </a:lnTo>
                <a:lnTo>
                  <a:pt x="3175986" y="2068999"/>
                </a:lnTo>
                <a:lnTo>
                  <a:pt x="3175986" y="2281967"/>
                </a:lnTo>
                <a:lnTo>
                  <a:pt x="3175986" y="2778892"/>
                </a:lnTo>
                <a:lnTo>
                  <a:pt x="2646655" y="2778892"/>
                </a:lnTo>
                <a:lnTo>
                  <a:pt x="1852659" y="2778892"/>
                </a:lnTo>
                <a:lnTo>
                  <a:pt x="1852659" y="2778892"/>
                </a:lnTo>
                <a:lnTo>
                  <a:pt x="0" y="2778892"/>
                </a:lnTo>
                <a:lnTo>
                  <a:pt x="0" y="2281967"/>
                </a:lnTo>
                <a:lnTo>
                  <a:pt x="0" y="2068999"/>
                </a:lnTo>
                <a:lnTo>
                  <a:pt x="0" y="2068999"/>
                </a:lnTo>
                <a:lnTo>
                  <a:pt x="0" y="192702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>
              <a:solidFill>
                <a:schemeClr val="tx1"/>
              </a:solidFill>
            </a:endParaRPr>
          </a:p>
          <a:p>
            <a:r>
              <a:rPr lang="en-US" altLang="zh-CN" sz="2000" dirty="0" err="1">
                <a:solidFill>
                  <a:schemeClr val="tx1"/>
                </a:solidFill>
              </a:rPr>
              <a:t>ViT</a:t>
            </a:r>
            <a:r>
              <a:rPr lang="zh-CN" altLang="en-US" sz="2000" dirty="0">
                <a:solidFill>
                  <a:schemeClr val="tx1"/>
                </a:solidFill>
              </a:rPr>
              <a:t>所学习得到的位置嵌入之间的余弦相似度分布</a:t>
            </a:r>
          </a:p>
          <a:p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1121849" y="1450593"/>
            <a:ext cx="10112188" cy="357873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/>
          <a:p>
            <a:pPr>
              <a:lnSpc>
                <a:spcPts val="4720"/>
              </a:lnSpc>
              <a:tabLst>
                <a:tab pos="425958" algn="l"/>
                <a:tab pos="426720" algn="l"/>
              </a:tabLst>
            </a:pPr>
            <a:r>
              <a:rPr lang="en-US" altLang="zh-CN" sz="3200" b="1" dirty="0">
                <a:solidFill>
                  <a:srgbClr val="C674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7.1 </a:t>
            </a:r>
            <a:r>
              <a:rPr lang="zh-CN" altLang="en-US" sz="3200" b="1" dirty="0">
                <a:solidFill>
                  <a:srgbClr val="C6740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7.2 </a:t>
            </a:r>
            <a:r>
              <a:rPr lang="en-US" altLang="zh-CN" sz="3200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 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7.4  BLIP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D532251-D2FF-4519-8A3C-299A5CEC95DB}"/>
              </a:ext>
            </a:extLst>
          </p:cNvPr>
          <p:cNvSpPr txBox="1">
            <a:spLocks/>
          </p:cNvSpPr>
          <p:nvPr/>
        </p:nvSpPr>
        <p:spPr>
          <a:xfrm>
            <a:off x="935166" y="392395"/>
            <a:ext cx="6672072" cy="613694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">
              <a:spcBef>
                <a:spcPts val="120"/>
              </a:spcBef>
            </a:pPr>
            <a:r>
              <a:rPr lang="zh-CN" altLang="en-US" sz="432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13255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C71B67F-2835-4F0D-BEB9-49EAC5DF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935" y="1000360"/>
            <a:ext cx="6353736" cy="39697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4EBAC34-F657-48FE-A847-C60110538DC9}"/>
              </a:ext>
            </a:extLst>
          </p:cNvPr>
          <p:cNvSpPr/>
          <p:nvPr/>
        </p:nvSpPr>
        <p:spPr>
          <a:xfrm>
            <a:off x="6952129" y="1126190"/>
            <a:ext cx="1331259" cy="256502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/>
              <p:nvPr/>
            </p:nvSpPr>
            <p:spPr>
              <a:xfrm>
                <a:off x="630613" y="4898116"/>
                <a:ext cx="10930773" cy="1422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ViT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堆叠若干个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Transformer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编码器以实现图像表示的提取，这里假设有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𝐿</m:t>
                    </m:r>
                    <m:r>
                      <a:rPr lang="zh-CN" altLang="en-US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个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编码器模块。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每个编码器模块由多头自注意力及多层感知机构成，同时包括残差连接及层归一化操作，与自然语言处理领域中的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Transformer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一致。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3" y="4898116"/>
                <a:ext cx="10930773" cy="1422954"/>
              </a:xfrm>
              <a:prstGeom prst="rect">
                <a:avLst/>
              </a:prstGeom>
              <a:blipFill>
                <a:blip r:embed="rId4"/>
                <a:stretch>
                  <a:fillRect l="-557" b="-6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39F17A9B-6E16-4A66-93F4-A54B556F6C33}"/>
              </a:ext>
            </a:extLst>
          </p:cNvPr>
          <p:cNvSpPr/>
          <p:nvPr/>
        </p:nvSpPr>
        <p:spPr>
          <a:xfrm>
            <a:off x="3929903" y="1869141"/>
            <a:ext cx="2874309" cy="64209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C1F5705-D2F5-4584-B7C4-BB8E16A4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计算过程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123BF5-48B9-42D5-9BFF-54F23F410338}"/>
              </a:ext>
            </a:extLst>
          </p:cNvPr>
          <p:cNvSpPr txBox="1"/>
          <p:nvPr/>
        </p:nvSpPr>
        <p:spPr>
          <a:xfrm>
            <a:off x="771837" y="1296798"/>
            <a:ext cx="134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2. </a:t>
            </a:r>
            <a:r>
              <a:rPr lang="zh-CN" altLang="en-US" sz="2400" b="1" dirty="0"/>
              <a:t>编码</a:t>
            </a:r>
          </a:p>
        </p:txBody>
      </p:sp>
    </p:spTree>
    <p:extLst>
      <p:ext uri="{BB962C8B-B14F-4D97-AF65-F5344CB8AC3E}">
        <p14:creationId xmlns:p14="http://schemas.microsoft.com/office/powerpoint/2010/main" val="1841339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C71B67F-2835-4F0D-BEB9-49EAC5DFE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488" y="981636"/>
            <a:ext cx="6353736" cy="3969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/>
              <p:nvPr/>
            </p:nvSpPr>
            <p:spPr>
              <a:xfrm>
                <a:off x="524907" y="4716765"/>
                <a:ext cx="10930773" cy="1914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ViT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以输入序列开头的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𝒙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𝑐𝑙𝑎𝑠𝑠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所对应的编码器输出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𝒛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𝐿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作为图像表示，其包含了图像的全局信息。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为实现图像分类，</a:t>
                </a:r>
                <a:r>
                  <a:rPr lang="en-US" altLang="zh-CN" sz="20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ViT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将图像表示送入分类头中。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在预训练阶段，</a:t>
                </a:r>
                <a:r>
                  <a:rPr lang="en-US" altLang="zh-CN" sz="20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ViT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使用具有一层隐藏层的多层感知机作为分类头，而在微调过程中，使用单层线性映射作为分类。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7B68AF4-4359-413C-A4E9-122338FB6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07" y="4716765"/>
                <a:ext cx="10930773" cy="1914435"/>
              </a:xfrm>
              <a:prstGeom prst="rect">
                <a:avLst/>
              </a:prstGeom>
              <a:blipFill>
                <a:blip r:embed="rId4"/>
                <a:stretch>
                  <a:fillRect l="-558" b="-47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39F17A9B-6E16-4A66-93F4-A54B556F6C33}"/>
              </a:ext>
            </a:extLst>
          </p:cNvPr>
          <p:cNvSpPr/>
          <p:nvPr/>
        </p:nvSpPr>
        <p:spPr>
          <a:xfrm>
            <a:off x="3987053" y="1344706"/>
            <a:ext cx="416859" cy="151951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5D1DE9B-9666-42F0-A40D-EA5ABB76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计算过程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676DDB6-FB5B-4940-86C2-8D8E795698C6}"/>
              </a:ext>
            </a:extLst>
          </p:cNvPr>
          <p:cNvSpPr txBox="1"/>
          <p:nvPr/>
        </p:nvSpPr>
        <p:spPr>
          <a:xfrm>
            <a:off x="771837" y="1296798"/>
            <a:ext cx="134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3. </a:t>
            </a:r>
            <a:r>
              <a:rPr lang="zh-CN" altLang="en-US" sz="2400" b="1" dirty="0"/>
              <a:t>分类</a:t>
            </a:r>
          </a:p>
        </p:txBody>
      </p:sp>
    </p:spTree>
    <p:extLst>
      <p:ext uri="{BB962C8B-B14F-4D97-AF65-F5344CB8AC3E}">
        <p14:creationId xmlns:p14="http://schemas.microsoft.com/office/powerpoint/2010/main" val="240030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27B68AF4-4359-413C-A4E9-122338FB6DFB}"/>
              </a:ext>
            </a:extLst>
          </p:cNvPr>
          <p:cNvSpPr txBox="1"/>
          <p:nvPr/>
        </p:nvSpPr>
        <p:spPr>
          <a:xfrm>
            <a:off x="505693" y="4069905"/>
            <a:ext cx="11523747" cy="234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首先在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JFT300M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（约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亿张图像）或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ImageNet21K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（约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1400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万张图像）上进行监督或自监督预训练，获得预训练模型，接着在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ImageNet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CIFAR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等下游数据集上进行微调。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在微调阶段会使用更简单的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分类头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（多层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MLP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→单层线性映射）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在微调阶段中，图像分辨率可能发生变化，导致原有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位置嵌入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失效。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根据图像块在原始图像中的位置，对预训练位置嵌入进行二维插值。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How to train and validate on Imagenet">
            <a:extLst>
              <a:ext uri="{FF2B5EF4-FFF2-40B4-BE49-F238E27FC236}">
                <a16:creationId xmlns:a16="http://schemas.microsoft.com/office/drawing/2014/main" id="{0AF50AD7-1490-4867-8350-B0FC2E10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3" y="1726378"/>
            <a:ext cx="3802716" cy="15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A98A50D-AF8B-4154-9A83-80CD7D772E16}"/>
              </a:ext>
            </a:extLst>
          </p:cNvPr>
          <p:cNvSpPr txBox="1"/>
          <p:nvPr/>
        </p:nvSpPr>
        <p:spPr>
          <a:xfrm>
            <a:off x="1752042" y="3251057"/>
            <a:ext cx="155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预训练数据集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FDDD834-AD49-4AF3-A9F1-50DE0D539171}"/>
              </a:ext>
            </a:extLst>
          </p:cNvPr>
          <p:cNvSpPr/>
          <p:nvPr/>
        </p:nvSpPr>
        <p:spPr>
          <a:xfrm>
            <a:off x="5908021" y="2131863"/>
            <a:ext cx="1089212" cy="7101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预训练模型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6BE1E002-B291-46B8-A440-030755BF31CB}"/>
              </a:ext>
            </a:extLst>
          </p:cNvPr>
          <p:cNvSpPr/>
          <p:nvPr/>
        </p:nvSpPr>
        <p:spPr>
          <a:xfrm>
            <a:off x="4661931" y="2279276"/>
            <a:ext cx="1089212" cy="44375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81228A-F0BB-4564-91DA-0DC5DDF228DD}"/>
              </a:ext>
            </a:extLst>
          </p:cNvPr>
          <p:cNvSpPr txBox="1"/>
          <p:nvPr/>
        </p:nvSpPr>
        <p:spPr>
          <a:xfrm>
            <a:off x="4659687" y="2723029"/>
            <a:ext cx="95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预训练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C04D2BD7-8898-4A78-9882-E841327F128E}"/>
              </a:ext>
            </a:extLst>
          </p:cNvPr>
          <p:cNvSpPr/>
          <p:nvPr/>
        </p:nvSpPr>
        <p:spPr>
          <a:xfrm>
            <a:off x="7383284" y="2279276"/>
            <a:ext cx="1088641" cy="443753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Picture 4" descr="Image result for CIFAR">
            <a:extLst>
              <a:ext uri="{FF2B5EF4-FFF2-40B4-BE49-F238E27FC236}">
                <a16:creationId xmlns:a16="http://schemas.microsoft.com/office/drawing/2014/main" id="{B38607EE-B176-4E98-A539-7E415DE68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 r="30392"/>
          <a:stretch/>
        </p:blipFill>
        <p:spPr bwMode="auto">
          <a:xfrm>
            <a:off x="8633289" y="1995530"/>
            <a:ext cx="1546135" cy="10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E5E6641-D2A1-4E9C-8C54-A48C9769F02D}"/>
              </a:ext>
            </a:extLst>
          </p:cNvPr>
          <p:cNvSpPr txBox="1"/>
          <p:nvPr/>
        </p:nvSpPr>
        <p:spPr>
          <a:xfrm>
            <a:off x="8816231" y="3204653"/>
            <a:ext cx="136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微调数据集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106540-CD2E-4215-90A7-EEC2F7710308}"/>
              </a:ext>
            </a:extLst>
          </p:cNvPr>
          <p:cNvSpPr txBox="1"/>
          <p:nvPr/>
        </p:nvSpPr>
        <p:spPr>
          <a:xfrm>
            <a:off x="7516906" y="2723028"/>
            <a:ext cx="76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微调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11467A98-3C23-4845-96A9-971E8D0C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80" y="22680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7.2.3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预训练与微调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267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65C147B5-ACDC-478C-B946-8544A8364291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7.2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ViT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ED35E5-ACA1-48FA-B4CB-DCC1FB60ABE0}"/>
              </a:ext>
            </a:extLst>
          </p:cNvPr>
          <p:cNvSpPr txBox="1"/>
          <p:nvPr/>
        </p:nvSpPr>
        <p:spPr>
          <a:xfrm>
            <a:off x="795401" y="1312604"/>
            <a:ext cx="116875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Try </a:t>
            </a:r>
            <a:r>
              <a:rPr lang="en-US" altLang="zh-CN" sz="2400" b="1" dirty="0" err="1"/>
              <a:t>ViT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模型：</a:t>
            </a:r>
            <a:r>
              <a:rPr lang="en-US" altLang="zh-CN" sz="2400" b="1" dirty="0">
                <a:hlinkClick r:id="rId3"/>
              </a:rPr>
              <a:t>https://huggingface.co/google/vit-base-patch16-224</a:t>
            </a:r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zh-CN" altLang="en-US" sz="2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3E10BB-92E8-4299-90D3-7ACFC9561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695" y="1873842"/>
            <a:ext cx="7243788" cy="498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86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1127229" y="1384971"/>
            <a:ext cx="10112188" cy="5272424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noAutofit/>
          </a:bodyPr>
          <a:lstStyle/>
          <a:p>
            <a:pPr>
              <a:lnSpc>
                <a:spcPts val="4720"/>
              </a:lnSpc>
              <a:tabLst>
                <a:tab pos="425958" algn="l"/>
                <a:tab pos="426720" algn="l"/>
              </a:tabLst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7.1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7.2 </a:t>
            </a:r>
            <a:r>
              <a:rPr lang="en-US" altLang="zh-CN" sz="3200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 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CLIP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7.3.1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模型架构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7.3.2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训练过程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7.3.3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CLIP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模型实现零样本分类</a:t>
            </a:r>
            <a:b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7.3.4  CLIP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模型其他应用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7.4  BLIP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D532251-D2FF-4519-8A3C-299A5CEC95DB}"/>
              </a:ext>
            </a:extLst>
          </p:cNvPr>
          <p:cNvSpPr txBox="1">
            <a:spLocks/>
          </p:cNvSpPr>
          <p:nvPr/>
        </p:nvSpPr>
        <p:spPr>
          <a:xfrm>
            <a:off x="935166" y="392395"/>
            <a:ext cx="6672072" cy="613694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">
              <a:spcBef>
                <a:spcPts val="120"/>
              </a:spcBef>
            </a:pPr>
            <a:r>
              <a:rPr lang="zh-CN" altLang="en-US" sz="432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00248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1DDF5-A6F9-01AD-310E-56659C255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C53F2441-DB81-7AE9-76DE-3F558B0399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7.3.1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48A244-A760-3DC7-EEF8-D50E77621E9E}"/>
              </a:ext>
            </a:extLst>
          </p:cNvPr>
          <p:cNvSpPr txBox="1"/>
          <p:nvPr/>
        </p:nvSpPr>
        <p:spPr>
          <a:xfrm>
            <a:off x="515492" y="1078230"/>
            <a:ext cx="10897235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定义：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CLIP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（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Contrastive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Language-Image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Pre-Training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）模型是一种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基于对比学习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的多模态模型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24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283DD6-C804-1B64-4BC8-97E96D113A70}"/>
              </a:ext>
            </a:extLst>
          </p:cNvPr>
          <p:cNvSpPr txBox="1"/>
          <p:nvPr/>
        </p:nvSpPr>
        <p:spPr>
          <a:xfrm>
            <a:off x="583565" y="2213284"/>
            <a:ext cx="839832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提问：什么是对比学习？</a:t>
            </a:r>
            <a:endParaRPr lang="en-US" altLang="zh-CN" sz="2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A55BA5-DA76-7DFA-6CFA-B07517515279}"/>
              </a:ext>
            </a:extLst>
          </p:cNvPr>
          <p:cNvSpPr txBox="1"/>
          <p:nvPr/>
        </p:nvSpPr>
        <p:spPr>
          <a:xfrm>
            <a:off x="452431" y="3177818"/>
            <a:ext cx="4613555" cy="293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对比学习是一种学习方法，侧重通过对比正反两方面的实例来提取有意义的表征。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它利用的假设是，在学习到的嵌入空间中，相似的实例应靠得更近，而不相似的实例应离得更远。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通过将学习作为一项辨别任务，对比学习允许模型捕捉数据中的相关特征和相似性。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F0406F-6B38-52EF-6D39-BDAE46C9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257" y="2354316"/>
            <a:ext cx="6200178" cy="39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7.3.1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E27BCDE-45E3-AD6D-A363-335FD3A0FBBE}"/>
              </a:ext>
            </a:extLst>
          </p:cNvPr>
          <p:cNvSpPr txBox="1"/>
          <p:nvPr/>
        </p:nvSpPr>
        <p:spPr>
          <a:xfrm>
            <a:off x="515492" y="1078230"/>
            <a:ext cx="10897235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定义：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CLIP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（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Contrastive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Language-Image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Pre-Training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）模型是一种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基于对比学习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的多模态模型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24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011F92-F92B-DF8E-F635-1E1533281DFD}"/>
              </a:ext>
            </a:extLst>
          </p:cNvPr>
          <p:cNvSpPr txBox="1"/>
          <p:nvPr/>
        </p:nvSpPr>
        <p:spPr>
          <a:xfrm>
            <a:off x="2706324" y="5272856"/>
            <a:ext cx="839832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训练数据：</a:t>
            </a:r>
            <a:r>
              <a:rPr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</a:t>
            </a:r>
            <a:r>
              <a:rPr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图像对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，即一张图像和对应的文本描述</a:t>
            </a:r>
            <a:endParaRPr lang="en-US" altLang="zh-CN" sz="24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4B938A-E528-B24F-FE4C-7AACF7C90882}"/>
              </a:ext>
            </a:extLst>
          </p:cNvPr>
          <p:cNvSpPr txBox="1"/>
          <p:nvPr/>
        </p:nvSpPr>
        <p:spPr>
          <a:xfrm>
            <a:off x="346710" y="2847943"/>
            <a:ext cx="3466041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目标：通过对比学习，模型学习到</a:t>
            </a:r>
            <a:r>
              <a:rPr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</a:t>
            </a:r>
            <a:r>
              <a:rPr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图像对的匹配关系</a:t>
            </a:r>
            <a:endParaRPr lang="en-US" altLang="zh-CN" sz="2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470C41-6824-A1CD-BB1F-5001B364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504" y="1928610"/>
            <a:ext cx="5333915" cy="3225339"/>
          </a:xfrm>
          <a:prstGeom prst="rect">
            <a:avLst/>
          </a:prstGeom>
        </p:spPr>
      </p:pic>
      <p:sp>
        <p:nvSpPr>
          <p:cNvPr id="10" name="椭圆形标注 9">
            <a:extLst>
              <a:ext uri="{FF2B5EF4-FFF2-40B4-BE49-F238E27FC236}">
                <a16:creationId xmlns:a16="http://schemas.microsoft.com/office/drawing/2014/main" id="{8BB5885B-202D-E574-E936-178568EC3E07}"/>
              </a:ext>
            </a:extLst>
          </p:cNvPr>
          <p:cNvSpPr/>
          <p:nvPr/>
        </p:nvSpPr>
        <p:spPr>
          <a:xfrm rot="20468542">
            <a:off x="4245724" y="2070199"/>
            <a:ext cx="2286000" cy="2692400"/>
          </a:xfrm>
          <a:prstGeom prst="wedgeEllipseCallou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280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1B2DED6-57A7-8A6A-4ECB-8093532CD805}"/>
              </a:ext>
            </a:extLst>
          </p:cNvPr>
          <p:cNvSpPr/>
          <p:nvPr/>
        </p:nvSpPr>
        <p:spPr>
          <a:xfrm>
            <a:off x="6107874" y="2546955"/>
            <a:ext cx="4184875" cy="16456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D86C130-D61E-1B9D-C755-D982EE2223C2}"/>
              </a:ext>
            </a:extLst>
          </p:cNvPr>
          <p:cNvSpPr/>
          <p:nvPr/>
        </p:nvSpPr>
        <p:spPr>
          <a:xfrm>
            <a:off x="1242145" y="1977773"/>
            <a:ext cx="4184875" cy="58105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文本编码器</a:t>
            </a:r>
            <a:endParaRPr lang="en-US" altLang="zh-CN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B94B46-C6C3-0842-AC26-EFB50FD1DFC9}"/>
              </a:ext>
            </a:extLst>
          </p:cNvPr>
          <p:cNvSpPr/>
          <p:nvPr/>
        </p:nvSpPr>
        <p:spPr>
          <a:xfrm>
            <a:off x="1242146" y="2581309"/>
            <a:ext cx="4184875" cy="16456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7.3.1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2615CA1-E0A4-2ACA-12DD-193012995A4A}"/>
              </a:ext>
            </a:extLst>
          </p:cNvPr>
          <p:cNvSpPr txBox="1"/>
          <p:nvPr/>
        </p:nvSpPr>
        <p:spPr>
          <a:xfrm>
            <a:off x="813405" y="1078230"/>
            <a:ext cx="1089723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组成部分：文本编码器和图像编码器</a:t>
            </a:r>
            <a:endParaRPr lang="en-US" altLang="zh-CN" sz="24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7FC345-4503-8A2B-FBB9-126A428B27D9}"/>
              </a:ext>
            </a:extLst>
          </p:cNvPr>
          <p:cNvSpPr txBox="1"/>
          <p:nvPr/>
        </p:nvSpPr>
        <p:spPr>
          <a:xfrm>
            <a:off x="1330889" y="2535165"/>
            <a:ext cx="3739874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用于提取文本特征；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采用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NLP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中常用的面向文本的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Transformer 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</a:t>
            </a:r>
            <a:endParaRPr lang="en-US" altLang="zh-CN" sz="2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3F756E-C409-CCCB-69C9-8EED5B5EFC2F}"/>
              </a:ext>
            </a:extLst>
          </p:cNvPr>
          <p:cNvSpPr txBox="1"/>
          <p:nvPr/>
        </p:nvSpPr>
        <p:spPr>
          <a:xfrm>
            <a:off x="6246898" y="2573085"/>
            <a:ext cx="4045851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用于提取图像特征；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采用常用的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CNN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模型或者</a:t>
            </a: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</a:t>
            </a:r>
            <a:endParaRPr lang="en-US" altLang="zh-CN" sz="2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C930FB-BB88-1C80-5B41-00A54FF29CCA}"/>
              </a:ext>
            </a:extLst>
          </p:cNvPr>
          <p:cNvSpPr txBox="1"/>
          <p:nvPr/>
        </p:nvSpPr>
        <p:spPr>
          <a:xfrm>
            <a:off x="2602028" y="49179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CLIP</a:t>
            </a: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核心思想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996EA7-4613-B653-7917-4592AE53BCDE}"/>
              </a:ext>
            </a:extLst>
          </p:cNvPr>
          <p:cNvSpPr txBox="1"/>
          <p:nvPr/>
        </p:nvSpPr>
        <p:spPr>
          <a:xfrm>
            <a:off x="1053495" y="5343767"/>
            <a:ext cx="10175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使用海量的</a:t>
            </a:r>
            <a:r>
              <a:rPr kumimoji="1"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弱监督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文本通过</a:t>
            </a:r>
            <a:r>
              <a:rPr kumimoji="1"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对比学习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，将图像和文本映射到一个共享的向量空间，理解图像与文本之间的语义关系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: 圆角 25">
            <a:extLst>
              <a:ext uri="{FF2B5EF4-FFF2-40B4-BE49-F238E27FC236}">
                <a16:creationId xmlns:a16="http://schemas.microsoft.com/office/drawing/2014/main" id="{15C9EC08-698E-2FE9-3128-3852DF7BD4E4}"/>
              </a:ext>
            </a:extLst>
          </p:cNvPr>
          <p:cNvSpPr/>
          <p:nvPr/>
        </p:nvSpPr>
        <p:spPr>
          <a:xfrm>
            <a:off x="813405" y="4907393"/>
            <a:ext cx="10325100" cy="1309417"/>
          </a:xfrm>
          <a:prstGeom prst="round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047BBBC-F4D6-4E59-0EC6-5E2540FE877B}"/>
              </a:ext>
            </a:extLst>
          </p:cNvPr>
          <p:cNvSpPr/>
          <p:nvPr/>
        </p:nvSpPr>
        <p:spPr>
          <a:xfrm>
            <a:off x="6107875" y="1965898"/>
            <a:ext cx="4184875" cy="58105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图像编码器</a:t>
            </a:r>
            <a:endParaRPr lang="en-US" altLang="zh-CN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5433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7.3.1</a:t>
            </a:r>
            <a:r>
              <a:rPr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模型架构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7FC345-4503-8A2B-FBB9-126A428B27D9}"/>
              </a:ext>
            </a:extLst>
          </p:cNvPr>
          <p:cNvSpPr txBox="1"/>
          <p:nvPr/>
        </p:nvSpPr>
        <p:spPr>
          <a:xfrm>
            <a:off x="745670" y="1078230"/>
            <a:ext cx="1063352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文本编码器细节：</a:t>
            </a:r>
            <a:endParaRPr lang="en-US" altLang="zh-CN" sz="24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8ED2B7-13FC-7775-53FE-BCAA42EBFBE2}"/>
              </a:ext>
            </a:extLst>
          </p:cNvPr>
          <p:cNvSpPr txBox="1"/>
          <p:nvPr/>
        </p:nvSpPr>
        <p:spPr>
          <a:xfrm>
            <a:off x="1431086" y="1758632"/>
            <a:ext cx="9262696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标准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Transformer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模型，每一层隐藏状态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512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维度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编码器包含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层网络结构，每层配备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个注意力头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大致流程：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7D26F39-34CE-52A3-7F6D-0F9E7F93EED4}"/>
              </a:ext>
            </a:extLst>
          </p:cNvPr>
          <p:cNvSpPr/>
          <p:nvPr/>
        </p:nvSpPr>
        <p:spPr>
          <a:xfrm>
            <a:off x="876466" y="3974495"/>
            <a:ext cx="1329047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文本数据</a:t>
            </a:r>
          </a:p>
        </p:txBody>
      </p:sp>
      <p:sp>
        <p:nvSpPr>
          <p:cNvPr id="5" name="右箭头 4">
            <a:extLst>
              <a:ext uri="{FF2B5EF4-FFF2-40B4-BE49-F238E27FC236}">
                <a16:creationId xmlns:a16="http://schemas.microsoft.com/office/drawing/2014/main" id="{63AF0579-3569-9967-DB92-096449AC5F32}"/>
              </a:ext>
            </a:extLst>
          </p:cNvPr>
          <p:cNvSpPr/>
          <p:nvPr/>
        </p:nvSpPr>
        <p:spPr>
          <a:xfrm>
            <a:off x="2324045" y="4160762"/>
            <a:ext cx="762000" cy="2709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17110AEB-236F-147A-DA8B-2C9E3D2F2477}"/>
              </a:ext>
            </a:extLst>
          </p:cNvPr>
          <p:cNvSpPr/>
          <p:nvPr/>
        </p:nvSpPr>
        <p:spPr>
          <a:xfrm>
            <a:off x="3331115" y="3720492"/>
            <a:ext cx="1973199" cy="6011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分词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42B6897A-E0FB-D12D-832B-2227074227A0}"/>
              </a:ext>
            </a:extLst>
          </p:cNvPr>
          <p:cNvSpPr/>
          <p:nvPr/>
        </p:nvSpPr>
        <p:spPr>
          <a:xfrm>
            <a:off x="3314182" y="4397829"/>
            <a:ext cx="1973199" cy="533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词嵌入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42B6D2-D0D9-A2EB-3655-77702224E61D}"/>
              </a:ext>
            </a:extLst>
          </p:cNvPr>
          <p:cNvSpPr/>
          <p:nvPr/>
        </p:nvSpPr>
        <p:spPr>
          <a:xfrm>
            <a:off x="3199926" y="3646045"/>
            <a:ext cx="2191161" cy="1369850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EA1BC086-6D8D-1B7A-F505-B8F792EF03F5}"/>
              </a:ext>
            </a:extLst>
          </p:cNvPr>
          <p:cNvSpPr/>
          <p:nvPr/>
        </p:nvSpPr>
        <p:spPr>
          <a:xfrm>
            <a:off x="5548995" y="4143829"/>
            <a:ext cx="762000" cy="2709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2FCC8496-144C-9835-CBFE-C9E1781C0B4E}"/>
              </a:ext>
            </a:extLst>
          </p:cNvPr>
          <p:cNvSpPr/>
          <p:nvPr/>
        </p:nvSpPr>
        <p:spPr>
          <a:xfrm>
            <a:off x="6504035" y="3830560"/>
            <a:ext cx="2016536" cy="516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自注意力机制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026A0CA-3F84-E16A-0507-B2879499714E}"/>
              </a:ext>
            </a:extLst>
          </p:cNvPr>
          <p:cNvSpPr/>
          <p:nvPr/>
        </p:nvSpPr>
        <p:spPr>
          <a:xfrm>
            <a:off x="6528801" y="4414763"/>
            <a:ext cx="1991770" cy="516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前馈网络等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F58327-6396-A756-9643-E7F8F5385CBB}"/>
              </a:ext>
            </a:extLst>
          </p:cNvPr>
          <p:cNvSpPr/>
          <p:nvPr/>
        </p:nvSpPr>
        <p:spPr>
          <a:xfrm>
            <a:off x="6390153" y="3646045"/>
            <a:ext cx="2269068" cy="1369850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右箭头 21">
            <a:extLst>
              <a:ext uri="{FF2B5EF4-FFF2-40B4-BE49-F238E27FC236}">
                <a16:creationId xmlns:a16="http://schemas.microsoft.com/office/drawing/2014/main" id="{1CB5CD1F-EE28-DE4E-9D76-3B381FD2B20D}"/>
              </a:ext>
            </a:extLst>
          </p:cNvPr>
          <p:cNvSpPr/>
          <p:nvPr/>
        </p:nvSpPr>
        <p:spPr>
          <a:xfrm>
            <a:off x="8789178" y="4126896"/>
            <a:ext cx="762000" cy="2709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CC592279-5A86-A8F9-5042-234E95B56008}"/>
              </a:ext>
            </a:extLst>
          </p:cNvPr>
          <p:cNvSpPr/>
          <p:nvPr/>
        </p:nvSpPr>
        <p:spPr>
          <a:xfrm>
            <a:off x="9682042" y="3972070"/>
            <a:ext cx="1691226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文本特征向量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F80EC18-DB58-9FD5-D909-8BEC85E83423}"/>
              </a:ext>
            </a:extLst>
          </p:cNvPr>
          <p:cNvSpPr txBox="1"/>
          <p:nvPr/>
        </p:nvSpPr>
        <p:spPr>
          <a:xfrm>
            <a:off x="6390153" y="3078748"/>
            <a:ext cx="2269068" cy="499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文本编码器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1770AB9-1730-6499-AFBD-45B2305E1F37}"/>
              </a:ext>
            </a:extLst>
          </p:cNvPr>
          <p:cNvSpPr/>
          <p:nvPr/>
        </p:nvSpPr>
        <p:spPr>
          <a:xfrm>
            <a:off x="6310995" y="2984938"/>
            <a:ext cx="2478183" cy="220717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90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7.3.1</a:t>
            </a:r>
            <a:r>
              <a:rPr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模型架构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7FC345-4503-8A2B-FBB9-126A428B27D9}"/>
              </a:ext>
            </a:extLst>
          </p:cNvPr>
          <p:cNvSpPr txBox="1"/>
          <p:nvPr/>
        </p:nvSpPr>
        <p:spPr>
          <a:xfrm>
            <a:off x="745670" y="1078230"/>
            <a:ext cx="1063352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图像编码器细节：</a:t>
            </a:r>
            <a:endParaRPr lang="en-US" altLang="zh-CN" sz="24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8ED2B7-13FC-7775-53FE-BCAA42EBFBE2}"/>
              </a:ext>
            </a:extLst>
          </p:cNvPr>
          <p:cNvSpPr txBox="1"/>
          <p:nvPr/>
        </p:nvSpPr>
        <p:spPr>
          <a:xfrm>
            <a:off x="1159854" y="1725153"/>
            <a:ext cx="9262696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将图像转化为高维空间中的特征向量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CNN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en-US" altLang="zh-CN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ResNet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或者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Transformer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en-US" altLang="zh-CN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ViT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大致流程：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7D26F39-34CE-52A3-7F6D-0F9E7F93EED4}"/>
              </a:ext>
            </a:extLst>
          </p:cNvPr>
          <p:cNvSpPr/>
          <p:nvPr/>
        </p:nvSpPr>
        <p:spPr>
          <a:xfrm>
            <a:off x="876466" y="3998246"/>
            <a:ext cx="1329047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图像</a:t>
            </a:r>
          </a:p>
        </p:txBody>
      </p:sp>
      <p:sp>
        <p:nvSpPr>
          <p:cNvPr id="5" name="右箭头 4">
            <a:extLst>
              <a:ext uri="{FF2B5EF4-FFF2-40B4-BE49-F238E27FC236}">
                <a16:creationId xmlns:a16="http://schemas.microsoft.com/office/drawing/2014/main" id="{63AF0579-3569-9967-DB92-096449AC5F32}"/>
              </a:ext>
            </a:extLst>
          </p:cNvPr>
          <p:cNvSpPr/>
          <p:nvPr/>
        </p:nvSpPr>
        <p:spPr>
          <a:xfrm>
            <a:off x="2324045" y="4184513"/>
            <a:ext cx="762000" cy="2709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17110AEB-236F-147A-DA8B-2C9E3D2F2477}"/>
              </a:ext>
            </a:extLst>
          </p:cNvPr>
          <p:cNvSpPr/>
          <p:nvPr/>
        </p:nvSpPr>
        <p:spPr>
          <a:xfrm>
            <a:off x="3331115" y="3744243"/>
            <a:ext cx="1973199" cy="6011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缩放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42B6897A-E0FB-D12D-832B-2227074227A0}"/>
              </a:ext>
            </a:extLst>
          </p:cNvPr>
          <p:cNvSpPr/>
          <p:nvPr/>
        </p:nvSpPr>
        <p:spPr>
          <a:xfrm>
            <a:off x="3314182" y="4421580"/>
            <a:ext cx="1973199" cy="533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剪裁等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42B6D2-D0D9-A2EB-3655-77702224E61D}"/>
              </a:ext>
            </a:extLst>
          </p:cNvPr>
          <p:cNvSpPr/>
          <p:nvPr/>
        </p:nvSpPr>
        <p:spPr>
          <a:xfrm>
            <a:off x="3199926" y="3669796"/>
            <a:ext cx="2191161" cy="1369850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EA1BC086-6D8D-1B7A-F505-B8F792EF03F5}"/>
              </a:ext>
            </a:extLst>
          </p:cNvPr>
          <p:cNvSpPr/>
          <p:nvPr/>
        </p:nvSpPr>
        <p:spPr>
          <a:xfrm>
            <a:off x="5548995" y="4167580"/>
            <a:ext cx="762000" cy="2709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2FCC8496-144C-9835-CBFE-C9E1781C0B4E}"/>
              </a:ext>
            </a:extLst>
          </p:cNvPr>
          <p:cNvSpPr/>
          <p:nvPr/>
        </p:nvSpPr>
        <p:spPr>
          <a:xfrm>
            <a:off x="6504035" y="3744243"/>
            <a:ext cx="1991770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卷积层、池化层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026A0CA-3F84-E16A-0507-B2879499714E}"/>
              </a:ext>
            </a:extLst>
          </p:cNvPr>
          <p:cNvSpPr/>
          <p:nvPr/>
        </p:nvSpPr>
        <p:spPr>
          <a:xfrm>
            <a:off x="6528801" y="4438514"/>
            <a:ext cx="1991770" cy="5164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注意力层等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F58327-6396-A756-9643-E7F8F5385CBB}"/>
              </a:ext>
            </a:extLst>
          </p:cNvPr>
          <p:cNvSpPr/>
          <p:nvPr/>
        </p:nvSpPr>
        <p:spPr>
          <a:xfrm>
            <a:off x="6390153" y="3669796"/>
            <a:ext cx="2269068" cy="1369850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右箭头 21">
            <a:extLst>
              <a:ext uri="{FF2B5EF4-FFF2-40B4-BE49-F238E27FC236}">
                <a16:creationId xmlns:a16="http://schemas.microsoft.com/office/drawing/2014/main" id="{1CB5CD1F-EE28-DE4E-9D76-3B381FD2B20D}"/>
              </a:ext>
            </a:extLst>
          </p:cNvPr>
          <p:cNvSpPr/>
          <p:nvPr/>
        </p:nvSpPr>
        <p:spPr>
          <a:xfrm>
            <a:off x="8789178" y="4150647"/>
            <a:ext cx="762000" cy="2709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CC592279-5A86-A8F9-5042-234E95B56008}"/>
              </a:ext>
            </a:extLst>
          </p:cNvPr>
          <p:cNvSpPr/>
          <p:nvPr/>
        </p:nvSpPr>
        <p:spPr>
          <a:xfrm>
            <a:off x="9693916" y="3995820"/>
            <a:ext cx="1843626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图像特征向量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F80EC18-DB58-9FD5-D909-8BEC85E83423}"/>
              </a:ext>
            </a:extLst>
          </p:cNvPr>
          <p:cNvSpPr txBox="1"/>
          <p:nvPr/>
        </p:nvSpPr>
        <p:spPr>
          <a:xfrm>
            <a:off x="6390154" y="3004073"/>
            <a:ext cx="2269067" cy="5810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图像编码器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83CF011-324D-D82F-03C2-2987F63814F1}"/>
              </a:ext>
            </a:extLst>
          </p:cNvPr>
          <p:cNvSpPr/>
          <p:nvPr/>
        </p:nvSpPr>
        <p:spPr>
          <a:xfrm>
            <a:off x="6310995" y="2911366"/>
            <a:ext cx="2478183" cy="228074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2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表, 图示, 饼图&#10;&#10;描述已自动生成">
            <a:extLst>
              <a:ext uri="{FF2B5EF4-FFF2-40B4-BE49-F238E27FC236}">
                <a16:creationId xmlns:a16="http://schemas.microsoft.com/office/drawing/2014/main" id="{A9A9627B-A654-5E4F-BE10-DFC853211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22" y="2110684"/>
            <a:ext cx="4044003" cy="324852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F535FE-88F1-BE43-887F-FAE21E149B82}"/>
              </a:ext>
            </a:extLst>
          </p:cNvPr>
          <p:cNvSpPr txBox="1"/>
          <p:nvPr/>
        </p:nvSpPr>
        <p:spPr>
          <a:xfrm>
            <a:off x="8609665" y="571247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多种感官模态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4C44C79-8ED7-4D53-B7C0-A7A5BE40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多模态是什么？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7AC84F-05CB-48DE-98A6-884A0EAE05CA}"/>
              </a:ext>
            </a:extLst>
          </p:cNvPr>
          <p:cNvSpPr txBox="1"/>
          <p:nvPr/>
        </p:nvSpPr>
        <p:spPr>
          <a:xfrm>
            <a:off x="797280" y="3429000"/>
            <a:ext cx="6020623" cy="1688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0" dirty="0">
                <a:solidFill>
                  <a:srgbClr val="161616"/>
                </a:solidFill>
                <a:effectLst/>
                <a:latin typeface="IBM Plex Sans" panose="020B0503050203000203" pitchFamily="34" charset="0"/>
              </a:rPr>
              <a:t>多模态</a:t>
            </a:r>
            <a:r>
              <a:rPr lang="zh-CN" altLang="en-US" sz="2400" b="0" i="0" dirty="0">
                <a:solidFill>
                  <a:srgbClr val="161616"/>
                </a:solidFill>
                <a:effectLst/>
                <a:latin typeface="IBM Plex Sans" panose="020B0503050203000203" pitchFamily="34" charset="0"/>
              </a:rPr>
              <a:t>：处理和整合多种模态或数据类型的信息。这些模态可以包括文本、图像、音频、视频和其他形式的感官输入。</a:t>
            </a:r>
            <a:endParaRPr lang="zh-CN" altLang="en-US" sz="2400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C07EBCE-85FB-403A-90D9-A17F74B5A2BF}"/>
              </a:ext>
            </a:extLst>
          </p:cNvPr>
          <p:cNvSpPr txBox="1">
            <a:spLocks/>
          </p:cNvSpPr>
          <p:nvPr/>
        </p:nvSpPr>
        <p:spPr>
          <a:xfrm>
            <a:off x="425520" y="1049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模态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(Modality)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: 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指信息呈现和存储的不同类型和格式。它是理解事物发生方式和经验过程的关键元素。</a:t>
            </a:r>
          </a:p>
        </p:txBody>
      </p:sp>
    </p:spTree>
    <p:extLst>
      <p:ext uri="{BB962C8B-B14F-4D97-AF65-F5344CB8AC3E}">
        <p14:creationId xmlns:p14="http://schemas.microsoft.com/office/powerpoint/2010/main" val="1070513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训练过程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78C54F-B1C8-1706-0886-542F2678ADB8}"/>
              </a:ext>
            </a:extLst>
          </p:cNvPr>
          <p:cNvSpPr txBox="1"/>
          <p:nvPr/>
        </p:nvSpPr>
        <p:spPr>
          <a:xfrm>
            <a:off x="354443" y="972088"/>
            <a:ext cx="10080477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CLIP 模型采用对比学习的方式进行训练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CLIP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模型在文本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图像对数据集上的训练过程可细分为以下三个阶段：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A709D4F-A806-4381-0C3E-057F52A05312}"/>
              </a:ext>
            </a:extLst>
          </p:cNvPr>
          <p:cNvSpPr/>
          <p:nvPr/>
        </p:nvSpPr>
        <p:spPr>
          <a:xfrm>
            <a:off x="2029523" y="2585485"/>
            <a:ext cx="2021113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数据特征提取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72B9A866-579C-29E8-E273-BE52D2316F8A}"/>
              </a:ext>
            </a:extLst>
          </p:cNvPr>
          <p:cNvSpPr/>
          <p:nvPr/>
        </p:nvSpPr>
        <p:spPr>
          <a:xfrm>
            <a:off x="2029522" y="3429000"/>
            <a:ext cx="2021113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相似度计算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7FCF8AA7-F094-8E1E-CB3A-4ADDBFE83265}"/>
              </a:ext>
            </a:extLst>
          </p:cNvPr>
          <p:cNvSpPr/>
          <p:nvPr/>
        </p:nvSpPr>
        <p:spPr>
          <a:xfrm>
            <a:off x="2029521" y="4250787"/>
            <a:ext cx="2021113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对比学习</a:t>
            </a: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D766B40D-2443-42E3-43A5-89A3C8723EB9}"/>
              </a:ext>
            </a:extLst>
          </p:cNvPr>
          <p:cNvSpPr/>
          <p:nvPr/>
        </p:nvSpPr>
        <p:spPr>
          <a:xfrm>
            <a:off x="354443" y="3445111"/>
            <a:ext cx="1329047" cy="626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训练过程</a:t>
            </a: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184DEA47-467F-7DF9-A3FC-3DB3E980D17B}"/>
              </a:ext>
            </a:extLst>
          </p:cNvPr>
          <p:cNvSpPr/>
          <p:nvPr/>
        </p:nvSpPr>
        <p:spPr>
          <a:xfrm>
            <a:off x="1683491" y="2767282"/>
            <a:ext cx="228436" cy="200659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9AFC151-17CF-0B93-8430-E8F538BDB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30" y="2228585"/>
            <a:ext cx="5333915" cy="3225339"/>
          </a:xfrm>
          <a:prstGeom prst="rect">
            <a:avLst/>
          </a:prstGeom>
        </p:spPr>
      </p:pic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EB78F22-F684-8556-3704-95E0CF1125D2}"/>
              </a:ext>
            </a:extLst>
          </p:cNvPr>
          <p:cNvCxnSpPr/>
          <p:nvPr/>
        </p:nvCxnSpPr>
        <p:spPr>
          <a:xfrm flipH="1">
            <a:off x="4899406" y="2898752"/>
            <a:ext cx="1311388" cy="264702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14AD2DB5-663E-E830-D4A2-BC08A35E4D79}"/>
              </a:ext>
            </a:extLst>
          </p:cNvPr>
          <p:cNvCxnSpPr>
            <a:cxnSpLocks/>
          </p:cNvCxnSpPr>
          <p:nvPr/>
        </p:nvCxnSpPr>
        <p:spPr>
          <a:xfrm flipH="1">
            <a:off x="5035136" y="4353734"/>
            <a:ext cx="1078677" cy="11920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B52C3BC3-6535-62C8-CB31-26859FD898AB}"/>
              </a:ext>
            </a:extLst>
          </p:cNvPr>
          <p:cNvSpPr/>
          <p:nvPr/>
        </p:nvSpPr>
        <p:spPr>
          <a:xfrm>
            <a:off x="2898414" y="5545777"/>
            <a:ext cx="4001984" cy="47852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模型接收大量图像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文本对作为输入</a:t>
            </a:r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C93C782D-8184-2531-A9B8-030FA09AFD4E}"/>
              </a:ext>
            </a:extLst>
          </p:cNvPr>
          <p:cNvCxnSpPr>
            <a:cxnSpLocks/>
          </p:cNvCxnSpPr>
          <p:nvPr/>
        </p:nvCxnSpPr>
        <p:spPr>
          <a:xfrm>
            <a:off x="7944591" y="5336928"/>
            <a:ext cx="742537" cy="44284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1DB860E9-C25C-7B35-4F86-33568DC6688B}"/>
              </a:ext>
            </a:extLst>
          </p:cNvPr>
          <p:cNvSpPr/>
          <p:nvPr/>
        </p:nvSpPr>
        <p:spPr>
          <a:xfrm>
            <a:off x="7386451" y="3429000"/>
            <a:ext cx="558140" cy="202492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7A5C1A2-9248-DACD-0D73-02346EDFDD54}"/>
              </a:ext>
            </a:extLst>
          </p:cNvPr>
          <p:cNvSpPr/>
          <p:nvPr/>
        </p:nvSpPr>
        <p:spPr>
          <a:xfrm rot="16200000">
            <a:off x="8625527" y="2145543"/>
            <a:ext cx="558140" cy="202492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C5C61FD9-2E25-3B14-3E54-E7834991360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8709714" y="3158005"/>
            <a:ext cx="1207345" cy="256239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0E55B68A-58C8-E840-203E-0755E542667F}"/>
              </a:ext>
            </a:extLst>
          </p:cNvPr>
          <p:cNvSpPr/>
          <p:nvPr/>
        </p:nvSpPr>
        <p:spPr>
          <a:xfrm>
            <a:off x="7152584" y="5819577"/>
            <a:ext cx="4282004" cy="47852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图片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文本编码器提取图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文本特征向量</a:t>
            </a:r>
          </a:p>
        </p:txBody>
      </p:sp>
    </p:spTree>
    <p:extLst>
      <p:ext uri="{BB962C8B-B14F-4D97-AF65-F5344CB8AC3E}">
        <p14:creationId xmlns:p14="http://schemas.microsoft.com/office/powerpoint/2010/main" val="9052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训练过程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8DF917-9BEC-FB47-ECF1-96C9497CF8BE}"/>
              </a:ext>
            </a:extLst>
          </p:cNvPr>
          <p:cNvSpPr txBox="1"/>
          <p:nvPr/>
        </p:nvSpPr>
        <p:spPr>
          <a:xfrm>
            <a:off x="583565" y="1573047"/>
            <a:ext cx="11256819" cy="2346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文本编码器对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个文本进行文本编码，</a:t>
            </a:r>
            <a:r>
              <a:rPr lang="zh-CN" altLang="en-US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将每个文本描述转换为一个固定长度的特征向量（维度为 </a:t>
            </a:r>
            <a:r>
              <a:rPr lang="en-US" altLang="zh-CN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r>
              <a:rPr lang="zh-CN" altLang="en-US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，则该训练批次文本数据输出的特征矩阵为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其中，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1CCBC1-9983-2AFB-1D66-8A34C73412F2}"/>
              </a:ext>
            </a:extLst>
          </p:cNvPr>
          <p:cNvSpPr txBox="1"/>
          <p:nvPr/>
        </p:nvSpPr>
        <p:spPr>
          <a:xfrm>
            <a:off x="346710" y="978885"/>
            <a:ext cx="1008047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数据特征提取：假设一个训练批次包含 N 个文本-图像对</a:t>
            </a:r>
            <a:endParaRPr lang="en-US" altLang="zh-CN" sz="2400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D1446B-BE02-C0CA-C0B3-CBF617356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13" y="2716907"/>
            <a:ext cx="3336036" cy="5776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148E77-FF24-557B-7D54-DDEA3A550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" b="59602"/>
          <a:stretch/>
        </p:blipFill>
        <p:spPr>
          <a:xfrm>
            <a:off x="6916431" y="3016833"/>
            <a:ext cx="4772989" cy="11672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8E1D8F-5A71-9495-6C6B-EFAF5D615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532" y="3525972"/>
            <a:ext cx="5448300" cy="4064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29DF919-68CF-7EC4-DD40-42BBEF587CBF}"/>
              </a:ext>
            </a:extLst>
          </p:cNvPr>
          <p:cNvSpPr txBox="1"/>
          <p:nvPr/>
        </p:nvSpPr>
        <p:spPr>
          <a:xfrm>
            <a:off x="583564" y="4305787"/>
            <a:ext cx="11256819" cy="280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图像编码器对这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个图像进行图像编码，</a:t>
            </a:r>
            <a:r>
              <a:rPr lang="zh-CN" altLang="en-US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将每张图像转换为一个 固定长度的特征向量（维度为 </a:t>
            </a:r>
            <a:r>
              <a:rPr lang="en-US" altLang="zh-CN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r>
              <a:rPr lang="zh-CN" altLang="en-US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，与文本特征向量长度一致）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，则该训练批次图像数据输出的特征矩阵为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其中，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B2CE677-B474-CD11-CAD8-9EF27059C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117" y="5399803"/>
            <a:ext cx="2882900" cy="457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B0A8A-8F07-8A47-19CF-47DE24681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532" y="6246012"/>
            <a:ext cx="5245100" cy="419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7BAF242-413D-9FA4-3645-05F6A83EA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056" y="5274378"/>
            <a:ext cx="3446369" cy="15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0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训练过程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92A97A-55EB-9254-6AAC-B1E063F25916}"/>
              </a:ext>
            </a:extLst>
          </p:cNvPr>
          <p:cNvSpPr txBox="1"/>
          <p:nvPr/>
        </p:nvSpPr>
        <p:spPr>
          <a:xfrm>
            <a:off x="346710" y="978885"/>
            <a:ext cx="1008047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相似度计算：计算每对特征之间的相似度</a:t>
            </a:r>
            <a:endParaRPr lang="en-US" altLang="zh-CN" sz="2400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FD686CE-47F1-BDCA-DE02-922687A76732}"/>
                  </a:ext>
                </a:extLst>
              </p:cNvPr>
              <p:cNvSpPr txBox="1"/>
              <p:nvPr/>
            </p:nvSpPr>
            <p:spPr>
              <a:xfrm>
                <a:off x="346710" y="1691990"/>
                <a:ext cx="11256819" cy="2807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每个图像特征向量与每个文本特征向量进行组合，形成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个特征对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在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𝑁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个特征对中，将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𝑁</m:t>
                    </m:r>
                  </m:oMath>
                </a14:m>
                <a:r>
                  <a:rPr lang="zh-CN" altLang="en-US" sz="2000" dirty="0">
                    <a:solidFill>
                      <a:schemeClr val="accen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个完全匹配的文本-图像对记为正样本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，其余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𝑁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r>
                      <a:rPr lang="en-US" altLang="zh-CN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𝑁</m:t>
                    </m:r>
                  </m:oMath>
                </a14:m>
                <a:r>
                  <a:rPr lang="zh-CN" altLang="en-US" sz="2000" dirty="0">
                    <a:solidFill>
                      <a:schemeClr val="accen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个不匹配的文本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-</a:t>
                </a:r>
                <a:r>
                  <a:rPr lang="zh-CN" altLang="en-US" sz="2000" dirty="0">
                    <a:solidFill>
                      <a:schemeClr val="accen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图像对记为负样本</a:t>
                </a:r>
                <a:endParaRPr lang="en-US" altLang="zh-CN" sz="2000" dirty="0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FD686CE-47F1-BDCA-DE02-922687A76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" y="1691990"/>
                <a:ext cx="11256819" cy="2807885"/>
              </a:xfrm>
              <a:prstGeom prst="rect">
                <a:avLst/>
              </a:prstGeom>
              <a:blipFill>
                <a:blip r:embed="rId3"/>
                <a:stretch>
                  <a:fillRect l="-4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5EE2FC4-1284-BBE8-2F98-D2AE1B4D1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25" t="8378"/>
          <a:stretch/>
        </p:blipFill>
        <p:spPr>
          <a:xfrm>
            <a:off x="534391" y="3154359"/>
            <a:ext cx="2766949" cy="295512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946EF5-3F89-213B-4786-A083B42B1821}"/>
              </a:ext>
            </a:extLst>
          </p:cNvPr>
          <p:cNvSpPr/>
          <p:nvPr/>
        </p:nvSpPr>
        <p:spPr>
          <a:xfrm rot="18756523">
            <a:off x="2016509" y="3850238"/>
            <a:ext cx="313351" cy="235792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F725962F-A090-CA70-80B4-DC9A381A4D88}"/>
              </a:ext>
            </a:extLst>
          </p:cNvPr>
          <p:cNvCxnSpPr>
            <a:cxnSpLocks/>
          </p:cNvCxnSpPr>
          <p:nvPr/>
        </p:nvCxnSpPr>
        <p:spPr>
          <a:xfrm>
            <a:off x="2755076" y="5379522"/>
            <a:ext cx="54626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56D8CB22-9BBC-E297-B52B-3A690975461B}"/>
              </a:ext>
            </a:extLst>
          </p:cNvPr>
          <p:cNvSpPr/>
          <p:nvPr/>
        </p:nvSpPr>
        <p:spPr>
          <a:xfrm>
            <a:off x="3301340" y="5183701"/>
            <a:ext cx="967654" cy="3698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正样本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6C4407BC-07E0-A038-AD85-332D85C39E05}"/>
              </a:ext>
            </a:extLst>
          </p:cNvPr>
          <p:cNvSpPr/>
          <p:nvPr/>
        </p:nvSpPr>
        <p:spPr>
          <a:xfrm>
            <a:off x="3919601" y="3175204"/>
            <a:ext cx="6507586" cy="50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正负样本可作为正负标签，用来训练文本编码器和图像编码器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1181619-7962-5FF3-46CF-6A6C06D80AB1}"/>
              </a:ext>
            </a:extLst>
          </p:cNvPr>
          <p:cNvSpPr/>
          <p:nvPr/>
        </p:nvSpPr>
        <p:spPr>
          <a:xfrm>
            <a:off x="2653579" y="4163536"/>
            <a:ext cx="416007" cy="46754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F31B0F96-95BE-D048-0697-25F252ADC39A}"/>
              </a:ext>
            </a:extLst>
          </p:cNvPr>
          <p:cNvCxnSpPr>
            <a:cxnSpLocks/>
          </p:cNvCxnSpPr>
          <p:nvPr/>
        </p:nvCxnSpPr>
        <p:spPr>
          <a:xfrm>
            <a:off x="3146961" y="4397309"/>
            <a:ext cx="308758" cy="0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243F72BB-9084-9DAE-6B4E-D86F56172578}"/>
              </a:ext>
            </a:extLst>
          </p:cNvPr>
          <p:cNvSpPr/>
          <p:nvPr/>
        </p:nvSpPr>
        <p:spPr>
          <a:xfrm>
            <a:off x="3449967" y="4193978"/>
            <a:ext cx="967654" cy="3698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负样本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31F3475-5A05-D6E1-490C-34F4DAA39152}"/>
                  </a:ext>
                </a:extLst>
              </p:cNvPr>
              <p:cNvSpPr txBox="1"/>
              <p:nvPr/>
            </p:nvSpPr>
            <p:spPr>
              <a:xfrm>
                <a:off x="4465771" y="4761555"/>
                <a:ext cx="7492681" cy="101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使用余弦相似度（</a:t>
                </a:r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Cosine Similarity</a:t>
                </a:r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）来计算</a:t>
                </a:r>
                <a:r>
                  <a:rPr lang="zh-CN" altLang="en-US" sz="2000" dirty="0">
                    <a:solidFill>
                      <a:schemeClr val="accen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每对特征之间的相似度，即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accen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accent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的余弦相似度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31F3475-5A05-D6E1-490C-34F4DAA39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771" y="4761555"/>
                <a:ext cx="7492681" cy="1011174"/>
              </a:xfrm>
              <a:prstGeom prst="rect">
                <a:avLst/>
              </a:prstGeom>
              <a:blipFill>
                <a:blip r:embed="rId5"/>
                <a:stretch>
                  <a:fillRect l="-677"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下箭头 26">
            <a:extLst>
              <a:ext uri="{FF2B5EF4-FFF2-40B4-BE49-F238E27FC236}">
                <a16:creationId xmlns:a16="http://schemas.microsoft.com/office/drawing/2014/main" id="{227F2D60-28F9-1081-FC7E-2D9D8AB81FDF}"/>
              </a:ext>
            </a:extLst>
          </p:cNvPr>
          <p:cNvSpPr/>
          <p:nvPr/>
        </p:nvSpPr>
        <p:spPr>
          <a:xfrm>
            <a:off x="6923314" y="2660073"/>
            <a:ext cx="332323" cy="49428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176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5" grpId="0" animBg="1"/>
      <p:bldP spid="16" grpId="0" animBg="1"/>
      <p:bldP spid="19" grpId="0" animBg="1"/>
      <p:bldP spid="21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7.3.2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训练过程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92A97A-55EB-9254-6AAC-B1E063F25916}"/>
              </a:ext>
            </a:extLst>
          </p:cNvPr>
          <p:cNvSpPr txBox="1"/>
          <p:nvPr/>
        </p:nvSpPr>
        <p:spPr>
          <a:xfrm>
            <a:off x="346710" y="978885"/>
            <a:ext cx="1008047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对比学习</a:t>
            </a:r>
            <a:endParaRPr lang="en-US" altLang="zh-CN" sz="2400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FCEBEA-8DB6-EAEA-002E-0C1FE8DD8F64}"/>
              </a:ext>
            </a:extLst>
          </p:cNvPr>
          <p:cNvSpPr txBox="1"/>
          <p:nvPr/>
        </p:nvSpPr>
        <p:spPr>
          <a:xfrm>
            <a:off x="596240" y="1656605"/>
            <a:ext cx="10999519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在得到正负样本之间的相似度之后，再使用对比损失函数（如 InfoNCE） 来计算损失，优化模型参数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0A738D-6801-8504-2EFE-9AE7B6ED310F}"/>
              </a:ext>
            </a:extLst>
          </p:cNvPr>
          <p:cNvSpPr txBox="1"/>
          <p:nvPr/>
        </p:nvSpPr>
        <p:spPr>
          <a:xfrm>
            <a:off x="583565" y="2275913"/>
            <a:ext cx="7798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损失函数鼓励模型将正样本的相似度提高，将负样本的相似度降低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7AF1CDF-EDEE-5F28-5BAE-C30A8ACAC5C7}"/>
              </a:ext>
            </a:extLst>
          </p:cNvPr>
          <p:cNvSpPr txBox="1"/>
          <p:nvPr/>
        </p:nvSpPr>
        <p:spPr>
          <a:xfrm>
            <a:off x="617744" y="2836641"/>
            <a:ext cx="9215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优化目标即为</a:t>
            </a:r>
            <a:r>
              <a:rPr lang="zh-CN" altLang="en-US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最大化对角线中的数值，最小化其它非</a:t>
            </a:r>
            <a:r>
              <a:rPr lang="zh-CN" altLang="en-US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对角线的数值，目标函数写为：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CC70B25-F877-F931-54FC-BACCFAB8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37" y="4256564"/>
            <a:ext cx="6108700" cy="1485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D830F2C-0FBB-9C73-5756-E0D4D95C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25" t="14394"/>
          <a:stretch/>
        </p:blipFill>
        <p:spPr>
          <a:xfrm>
            <a:off x="7255637" y="3361216"/>
            <a:ext cx="3408405" cy="34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57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7.3.3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模型零样本分类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972A19-EB28-F2E5-A4E0-466FA857F72E}"/>
              </a:ext>
            </a:extLst>
          </p:cNvPr>
          <p:cNvSpPr txBox="1"/>
          <p:nvPr/>
        </p:nvSpPr>
        <p:spPr>
          <a:xfrm>
            <a:off x="489214" y="1078230"/>
            <a:ext cx="10982350" cy="114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零样本（</a:t>
            </a:r>
            <a:r>
              <a:rPr lang="en-US" altLang="zh-CN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Zero-Short</a:t>
            </a: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）分类</a:t>
            </a:r>
            <a:endParaRPr lang="en-US" altLang="zh-CN" sz="2400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endParaRPr lang="zh-CN" altLang="en-US" sz="2400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3586566-D380-D88C-778B-E41919C8B52B}"/>
              </a:ext>
            </a:extLst>
          </p:cNvPr>
          <p:cNvSpPr txBox="1"/>
          <p:nvPr/>
        </p:nvSpPr>
        <p:spPr>
          <a:xfrm>
            <a:off x="875804" y="1949251"/>
            <a:ext cx="9728860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指模型在没有见过任何特定类别训练样本的情况下，能够对这些类别进行分类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通常通过利用</a:t>
            </a:r>
            <a:r>
              <a:rPr lang="zh-CN" altLang="en-US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模型在训练过程中学到的通用知识和类别描述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来实现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42B2065-C2D7-731C-DFC0-207E618F77B7}"/>
              </a:ext>
            </a:extLst>
          </p:cNvPr>
          <p:cNvSpPr txBox="1"/>
          <p:nvPr/>
        </p:nvSpPr>
        <p:spPr>
          <a:xfrm>
            <a:off x="875804" y="3228945"/>
            <a:ext cx="6872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思考：CLIP 模型非常适合用于零样本分类任务的原因？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B1D54E-9626-613D-A338-A909D70FEAEC}"/>
              </a:ext>
            </a:extLst>
          </p:cNvPr>
          <p:cNvSpPr txBox="1"/>
          <p:nvPr/>
        </p:nvSpPr>
        <p:spPr>
          <a:xfrm>
            <a:off x="1651039" y="4199776"/>
            <a:ext cx="4963517" cy="1422890"/>
          </a:xfrm>
          <a:prstGeom prst="rect">
            <a:avLst/>
          </a:prstGeom>
          <a:noFill/>
          <a:ln w="25400" cmpd="dbl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CLIP 模型通过对比学习在大量图像-文本对数据上进行训练，能够</a:t>
            </a:r>
            <a:r>
              <a:rPr lang="zh-CN" altLang="en-US" sz="20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学习到图像和文本之间的丰富语义关系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2E5C72A-D073-8492-B29D-8A9259535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59" b="6187"/>
          <a:stretch/>
        </p:blipFill>
        <p:spPr>
          <a:xfrm>
            <a:off x="7255637" y="3228945"/>
            <a:ext cx="4496068" cy="32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7.3.3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模型零样本分类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2730DD-9788-0C0A-8840-53935C7C5131}"/>
              </a:ext>
            </a:extLst>
          </p:cNvPr>
          <p:cNvSpPr txBox="1"/>
          <p:nvPr/>
        </p:nvSpPr>
        <p:spPr>
          <a:xfrm>
            <a:off x="489214" y="1078230"/>
            <a:ext cx="10982350" cy="114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利用</a:t>
            </a:r>
            <a:r>
              <a:rPr lang="en-US" altLang="zh-CN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CLIP</a:t>
            </a: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模型做零样本图像分类步骤：</a:t>
            </a:r>
            <a:endParaRPr lang="en-US" altLang="zh-CN" sz="2400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endParaRPr lang="zh-CN" altLang="en-US" sz="2400" b="1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DA0AFF-D069-79C7-AB9C-568C6534269E}"/>
              </a:ext>
            </a:extLst>
          </p:cNvPr>
          <p:cNvSpPr txBox="1"/>
          <p:nvPr/>
        </p:nvSpPr>
        <p:spPr>
          <a:xfrm>
            <a:off x="720435" y="1822151"/>
            <a:ext cx="10656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分类标签转换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：根据任务的分类标签构建每个类别的描述文本：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photo of {label}/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某个物品的图片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FD523C-435B-4176-4B47-E1FDC53210B9}"/>
              </a:ext>
            </a:extLst>
          </p:cNvPr>
          <p:cNvSpPr txBox="1"/>
          <p:nvPr/>
        </p:nvSpPr>
        <p:spPr>
          <a:xfrm>
            <a:off x="916074" y="3036809"/>
            <a:ext cx="4263148" cy="1705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例如：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对于事物分类任务，标签集可以是 [“树”, “草”, · · · , “农夫”]：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为每个标签生成文本描述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，如“树的图片” 和“草的图片” 等。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33837F-429A-9284-1D60-04DF34FC4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160" y="2762587"/>
            <a:ext cx="5061461" cy="363051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1D2FCE73-5138-1858-FACE-24E9779B5316}"/>
              </a:ext>
            </a:extLst>
          </p:cNvPr>
          <p:cNvSpPr/>
          <p:nvPr/>
        </p:nvSpPr>
        <p:spPr>
          <a:xfrm>
            <a:off x="5410443" y="2483870"/>
            <a:ext cx="2747905" cy="2041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7358F4-1D1E-ADAF-A6A4-5196AB6CC5C0}"/>
              </a:ext>
            </a:extLst>
          </p:cNvPr>
          <p:cNvSpPr txBox="1"/>
          <p:nvPr/>
        </p:nvSpPr>
        <p:spPr>
          <a:xfrm>
            <a:off x="489214" y="5654838"/>
            <a:ext cx="6097978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特征抽取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：将这些文本送入文本编码器，如果类别数目为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，将得到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个类别特征</a:t>
            </a:r>
          </a:p>
        </p:txBody>
      </p:sp>
      <p:sp>
        <p:nvSpPr>
          <p:cNvPr id="12" name="环形箭头 11">
            <a:extLst>
              <a:ext uri="{FF2B5EF4-FFF2-40B4-BE49-F238E27FC236}">
                <a16:creationId xmlns:a16="http://schemas.microsoft.com/office/drawing/2014/main" id="{C01D57FF-3CAA-653C-55BE-35D06C8E58C7}"/>
              </a:ext>
            </a:extLst>
          </p:cNvPr>
          <p:cNvSpPr/>
          <p:nvPr/>
        </p:nvSpPr>
        <p:spPr>
          <a:xfrm rot="21320543">
            <a:off x="4786545" y="2498463"/>
            <a:ext cx="785352" cy="807523"/>
          </a:xfrm>
          <a:prstGeom prst="circular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AD051E68-282C-0649-76B8-641AB8FB3006}"/>
              </a:ext>
            </a:extLst>
          </p:cNvPr>
          <p:cNvSpPr/>
          <p:nvPr/>
        </p:nvSpPr>
        <p:spPr>
          <a:xfrm>
            <a:off x="8277890" y="3145590"/>
            <a:ext cx="2530731" cy="192517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右箭头 18">
            <a:extLst>
              <a:ext uri="{FF2B5EF4-FFF2-40B4-BE49-F238E27FC236}">
                <a16:creationId xmlns:a16="http://schemas.microsoft.com/office/drawing/2014/main" id="{7606F0A7-5C95-D8BC-2EEC-49682B65FCD6}"/>
              </a:ext>
            </a:extLst>
          </p:cNvPr>
          <p:cNvSpPr/>
          <p:nvPr/>
        </p:nvSpPr>
        <p:spPr>
          <a:xfrm rot="19943529">
            <a:off x="6644561" y="5580102"/>
            <a:ext cx="2292058" cy="294827"/>
          </a:xfrm>
          <a:prstGeom prst="rightArrow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091F7B-EE02-34EC-868E-3D8216132A90}"/>
              </a:ext>
            </a:extLst>
          </p:cNvPr>
          <p:cNvSpPr/>
          <p:nvPr/>
        </p:nvSpPr>
        <p:spPr>
          <a:xfrm>
            <a:off x="9343697" y="5779770"/>
            <a:ext cx="846082" cy="4318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农夫</a:t>
            </a:r>
          </a:p>
        </p:txBody>
      </p:sp>
    </p:spTree>
    <p:extLst>
      <p:ext uri="{BB962C8B-B14F-4D97-AF65-F5344CB8AC3E}">
        <p14:creationId xmlns:p14="http://schemas.microsoft.com/office/powerpoint/2010/main" val="298803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10" grpId="0"/>
      <p:bldP spid="12" grpId="0" animBg="1"/>
      <p:bldP spid="14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7.3.3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模型零样本分类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712DAA6-589E-1B12-6673-E156621291D3}"/>
              </a:ext>
            </a:extLst>
          </p:cNvPr>
          <p:cNvSpPr txBox="1"/>
          <p:nvPr/>
        </p:nvSpPr>
        <p:spPr>
          <a:xfrm>
            <a:off x="583565" y="1128156"/>
            <a:ext cx="106561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应用零样本预测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409C5E-151E-535F-737F-88F066CC8B3A}"/>
                  </a:ext>
                </a:extLst>
              </p:cNvPr>
              <p:cNvSpPr txBox="1"/>
              <p:nvPr/>
            </p:nvSpPr>
            <p:spPr>
              <a:xfrm>
                <a:off x="952310" y="1760476"/>
                <a:ext cx="10494225" cy="458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n"/>
                </a:pPr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首先，将需要分类的图像（单张图像）输入图像编码器中，从而得到这张图像编码后的</a:t>
                </a:r>
                <a:r>
                  <a:rPr lang="zh-CN" altLang="en-US" b="1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特征向量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𝑰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𝟏</m:t>
                        </m:r>
                      </m:sub>
                    </m:sSub>
                  </m:oMath>
                </a14:m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409C5E-151E-535F-737F-88F066CC8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10" y="1760476"/>
                <a:ext cx="10494225" cy="458908"/>
              </a:xfrm>
              <a:prstGeom prst="rect">
                <a:avLst/>
              </a:prstGeom>
              <a:blipFill>
                <a:blip r:embed="rId3"/>
                <a:stretch>
                  <a:fillRect l="-242" b="-18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C66F7F8-97CC-8D8A-B0DD-97EDD3554EAB}"/>
                  </a:ext>
                </a:extLst>
              </p:cNvPr>
              <p:cNvSpPr txBox="1"/>
              <p:nvPr/>
            </p:nvSpPr>
            <p:spPr>
              <a:xfrm>
                <a:off x="952309" y="2219384"/>
                <a:ext cx="9925487" cy="464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n"/>
                </a:pPr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𝑰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与得到的 N 个文本特征分别计算余弦相似度，找出 </a:t>
                </a:r>
                <a:r>
                  <a:rPr lang="zh-CN" altLang="en-US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 个相似度中最大的那一个</a:t>
                </a:r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（图中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𝑻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𝟑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C66F7F8-97CC-8D8A-B0DD-97EDD3554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09" y="2219384"/>
                <a:ext cx="9925487" cy="464101"/>
              </a:xfrm>
              <a:prstGeom prst="rect">
                <a:avLst/>
              </a:prstGeom>
              <a:blipFill>
                <a:blip r:embed="rId4"/>
                <a:stretch>
                  <a:fillRect l="-255" r="-2810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D3C8D048-1B3E-59ED-E1E1-313FC2DBEE57}"/>
              </a:ext>
            </a:extLst>
          </p:cNvPr>
          <p:cNvSpPr txBox="1"/>
          <p:nvPr/>
        </p:nvSpPr>
        <p:spPr>
          <a:xfrm>
            <a:off x="952309" y="2802605"/>
            <a:ext cx="7717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选择</a:t>
            </a:r>
            <a:r>
              <a:rPr lang="zh-CN" altLang="en-US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相似度最高的文本对应的类别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作为图像分类的预测结果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0633F69-FEA1-28DD-7E39-47093BF2586F}"/>
              </a:ext>
            </a:extLst>
          </p:cNvPr>
          <p:cNvSpPr txBox="1"/>
          <p:nvPr/>
        </p:nvSpPr>
        <p:spPr>
          <a:xfrm>
            <a:off x="6869000" y="4507243"/>
            <a:ext cx="267937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评定要分类的图片与第 3 个文本标签最匹配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5068A99-BCAD-46FB-EC50-081A22CCC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792" y="3884433"/>
            <a:ext cx="3922639" cy="2813654"/>
          </a:xfrm>
          <a:prstGeom prst="rect">
            <a:avLst/>
          </a:prstGeom>
        </p:spPr>
      </p:pic>
      <p:sp>
        <p:nvSpPr>
          <p:cNvPr id="18" name="椭圆形标注 17">
            <a:extLst>
              <a:ext uri="{FF2B5EF4-FFF2-40B4-BE49-F238E27FC236}">
                <a16:creationId xmlns:a16="http://schemas.microsoft.com/office/drawing/2014/main" id="{C4CE62CB-3159-01D8-C951-284F54BB2C82}"/>
              </a:ext>
            </a:extLst>
          </p:cNvPr>
          <p:cNvSpPr/>
          <p:nvPr/>
        </p:nvSpPr>
        <p:spPr>
          <a:xfrm rot="12873937">
            <a:off x="3568914" y="5636716"/>
            <a:ext cx="1578674" cy="1109540"/>
          </a:xfrm>
          <a:prstGeom prst="wedgeEllipseCallout">
            <a:avLst>
              <a:gd name="adj1" fmla="val -78878"/>
              <a:gd name="adj2" fmla="val 214281"/>
            </a:avLst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19C67E5-88E4-071C-34E1-B5C53BE0DF50}"/>
              </a:ext>
            </a:extLst>
          </p:cNvPr>
          <p:cNvSpPr/>
          <p:nvPr/>
        </p:nvSpPr>
        <p:spPr>
          <a:xfrm>
            <a:off x="3964381" y="6217053"/>
            <a:ext cx="846571" cy="3520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农夫</a:t>
            </a:r>
          </a:p>
        </p:txBody>
      </p:sp>
    </p:spTree>
    <p:extLst>
      <p:ext uri="{BB962C8B-B14F-4D97-AF65-F5344CB8AC3E}">
        <p14:creationId xmlns:p14="http://schemas.microsoft.com/office/powerpoint/2010/main" val="4353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633D316F-1A02-F15A-B3F8-4F7A0590E261}"/>
              </a:ext>
            </a:extLst>
          </p:cNvPr>
          <p:cNvSpPr/>
          <p:nvPr/>
        </p:nvSpPr>
        <p:spPr>
          <a:xfrm>
            <a:off x="720435" y="3429000"/>
            <a:ext cx="10323617" cy="1356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7.3.4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模型其他应用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E95E31-F06A-7E27-60DC-86C13E3DEF6E}"/>
              </a:ext>
            </a:extLst>
          </p:cNvPr>
          <p:cNvSpPr txBox="1"/>
          <p:nvPr/>
        </p:nvSpPr>
        <p:spPr>
          <a:xfrm>
            <a:off x="489214" y="1078230"/>
            <a:ext cx="1098235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CLIP</a:t>
            </a: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模型核心特点：具备多模态嵌入空间的构建能力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907AC2F-05FB-2D27-3DAC-7FF461A98DAD}"/>
              </a:ext>
            </a:extLst>
          </p:cNvPr>
          <p:cNvSpPr txBox="1"/>
          <p:nvPr/>
        </p:nvSpPr>
        <p:spPr>
          <a:xfrm>
            <a:off x="720435" y="1822151"/>
            <a:ext cx="10656125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CLIP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模型能够将图像和文本嵌入到一个</a:t>
            </a:r>
            <a:r>
              <a:rPr lang="zh-CN" altLang="en-US" sz="2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共享的表示空间</a:t>
            </a:r>
            <a:endParaRPr lang="en-US" altLang="zh-CN" sz="20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图像和文本之间可以直接进行比较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CLIP 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模型可在多个领域中得到广泛的应用，如</a:t>
            </a:r>
            <a:r>
              <a:rPr lang="zh-CN" altLang="en-US" sz="2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零样本检测、图像检索视频理解及文生图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D5D67D-D92B-8E26-9BEE-72D30C1FD4B7}"/>
              </a:ext>
            </a:extLst>
          </p:cNvPr>
          <p:cNvSpPr txBox="1"/>
          <p:nvPr/>
        </p:nvSpPr>
        <p:spPr>
          <a:xfrm>
            <a:off x="720435" y="3429000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零样本目标检测：用于目标检测任务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33F673-795D-2EE4-24C4-2FB1D1629790}"/>
              </a:ext>
            </a:extLst>
          </p:cNvPr>
          <p:cNvSpPr txBox="1"/>
          <p:nvPr/>
        </p:nvSpPr>
        <p:spPr>
          <a:xfrm>
            <a:off x="720435" y="3798332"/>
            <a:ext cx="1020906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将类别描述文本和图像区域特征转换到同一嵌入空间，并计算它们之间的相似度，来实现无需训练新类别的零样本检测。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C1F240-718F-C329-025B-ABD0E10F1363}"/>
              </a:ext>
            </a:extLst>
          </p:cNvPr>
          <p:cNvSpPr/>
          <p:nvPr/>
        </p:nvSpPr>
        <p:spPr>
          <a:xfrm>
            <a:off x="720435" y="5034921"/>
            <a:ext cx="10323617" cy="1356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447974-0655-E4B2-02CD-330390680053}"/>
              </a:ext>
            </a:extLst>
          </p:cNvPr>
          <p:cNvSpPr txBox="1"/>
          <p:nvPr/>
        </p:nvSpPr>
        <p:spPr>
          <a:xfrm>
            <a:off x="720435" y="503492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图像检索：用于搜索图像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9E24C24-9C0D-8BEB-4104-7AB39FB0F995}"/>
              </a:ext>
            </a:extLst>
          </p:cNvPr>
          <p:cNvSpPr txBox="1"/>
          <p:nvPr/>
        </p:nvSpPr>
        <p:spPr>
          <a:xfrm>
            <a:off x="720435" y="5404253"/>
            <a:ext cx="1020906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将用户的文本查询和图像库中的图像分别编码成向量，并计算它 们的相似性。根据相似性得分排序，返回最匹配的图像。</a:t>
            </a:r>
          </a:p>
        </p:txBody>
      </p:sp>
    </p:spTree>
    <p:extLst>
      <p:ext uri="{BB962C8B-B14F-4D97-AF65-F5344CB8AC3E}">
        <p14:creationId xmlns:p14="http://schemas.microsoft.com/office/powerpoint/2010/main" val="2785543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633D316F-1A02-F15A-B3F8-4F7A0590E261}"/>
              </a:ext>
            </a:extLst>
          </p:cNvPr>
          <p:cNvSpPr/>
          <p:nvPr/>
        </p:nvSpPr>
        <p:spPr>
          <a:xfrm>
            <a:off x="720434" y="1948580"/>
            <a:ext cx="10323617" cy="1804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64898"/>
            <a:ext cx="6672072" cy="5139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模型其他应用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E95E31-F06A-7E27-60DC-86C13E3DEF6E}"/>
              </a:ext>
            </a:extLst>
          </p:cNvPr>
          <p:cNvSpPr txBox="1"/>
          <p:nvPr/>
        </p:nvSpPr>
        <p:spPr>
          <a:xfrm>
            <a:off x="489214" y="1078230"/>
            <a:ext cx="1098235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CLIP</a:t>
            </a:r>
            <a:r>
              <a:rPr lang="zh-CN" altLang="en-US" sz="2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模型核心特点：具备多模态嵌入空间的构建能力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D5D67D-D92B-8E26-9BEE-72D30C1FD4B7}"/>
              </a:ext>
            </a:extLst>
          </p:cNvPr>
          <p:cNvSpPr txBox="1"/>
          <p:nvPr/>
        </p:nvSpPr>
        <p:spPr>
          <a:xfrm>
            <a:off x="720435" y="198717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视频理解：实现一些零样本视频理解任务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33F673-795D-2EE4-24C4-2FB1D1629790}"/>
              </a:ext>
            </a:extLst>
          </p:cNvPr>
          <p:cNvSpPr txBox="1"/>
          <p:nvPr/>
        </p:nvSpPr>
        <p:spPr>
          <a:xfrm>
            <a:off x="720433" y="2346892"/>
            <a:ext cx="10209066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利用视觉编码器对视频中的关键帧进行编码，生成帧的向量表示； 利用文本编码器将文本查询或视频描述编码为向量表示，最终通过计算文本向量 与帧向量之间的相似性，识别与查询或描述最相关的帧或视频片段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C1F240-718F-C329-025B-ABD0E10F1363}"/>
              </a:ext>
            </a:extLst>
          </p:cNvPr>
          <p:cNvSpPr/>
          <p:nvPr/>
        </p:nvSpPr>
        <p:spPr>
          <a:xfrm>
            <a:off x="720433" y="4035109"/>
            <a:ext cx="10323617" cy="1356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447974-0655-E4B2-02CD-330390680053}"/>
              </a:ext>
            </a:extLst>
          </p:cNvPr>
          <p:cNvSpPr txBox="1"/>
          <p:nvPr/>
        </p:nvSpPr>
        <p:spPr>
          <a:xfrm>
            <a:off x="720435" y="404189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文生图：文本编码器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9E24C24-9C0D-8BEB-4104-7AB39FB0F995}"/>
              </a:ext>
            </a:extLst>
          </p:cNvPr>
          <p:cNvSpPr txBox="1"/>
          <p:nvPr/>
        </p:nvSpPr>
        <p:spPr>
          <a:xfrm>
            <a:off x="777708" y="4418015"/>
            <a:ext cx="1020906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输入的文本描述转换为向量表示。该类向量表示包含了文本描述中的关键信息和语义特征，可以作为生成图像时的指导信号。</a:t>
            </a:r>
          </a:p>
        </p:txBody>
      </p:sp>
    </p:spTree>
    <p:extLst>
      <p:ext uri="{BB962C8B-B14F-4D97-AF65-F5344CB8AC3E}">
        <p14:creationId xmlns:p14="http://schemas.microsoft.com/office/powerpoint/2010/main" val="1849856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65C147B5-ACDC-478C-B946-8544A8364291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7.3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ED35E5-ACA1-48FA-B4CB-DCC1FB60ABE0}"/>
              </a:ext>
            </a:extLst>
          </p:cNvPr>
          <p:cNvSpPr txBox="1"/>
          <p:nvPr/>
        </p:nvSpPr>
        <p:spPr>
          <a:xfrm>
            <a:off x="795401" y="1312604"/>
            <a:ext cx="116875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Try Clip </a:t>
            </a:r>
            <a:r>
              <a:rPr lang="zh-CN" altLang="en-US" sz="2400" b="1" dirty="0"/>
              <a:t>模型：</a:t>
            </a:r>
            <a:r>
              <a:rPr lang="en-US" altLang="zh-CN" sz="2400" b="1" dirty="0">
                <a:hlinkClick r:id="rId3"/>
              </a:rPr>
              <a:t>https://huggingface.co/openai/clip-vit-large-patch14</a:t>
            </a:r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zh-CN" altLang="en-US" sz="24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1D7B08-ED16-4514-A95C-5A83B4A5D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213" y="1713914"/>
            <a:ext cx="6442308" cy="51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92948-1B63-AD41-9AA0-02F0AC01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多模态是什么？ </a:t>
            </a:r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C1CA6B7-DFFC-4DBC-964D-D0521EE42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4" y="1924983"/>
            <a:ext cx="3008033" cy="3008033"/>
          </a:xfrm>
          <a:prstGeom prst="rect">
            <a:avLst/>
          </a:prstGeom>
        </p:spPr>
      </p:pic>
      <p:pic>
        <p:nvPicPr>
          <p:cNvPr id="3" name="t904m-jwdr6">
            <a:hlinkClick r:id="" action="ppaction://media"/>
            <a:extLst>
              <a:ext uri="{FF2B5EF4-FFF2-40B4-BE49-F238E27FC236}">
                <a16:creationId xmlns:a16="http://schemas.microsoft.com/office/drawing/2014/main" id="{4067C0EA-A1CD-4ACE-883E-CD79FCD90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7455" y="3541858"/>
            <a:ext cx="406400" cy="4064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49FD283-7B73-43EA-A3A9-F33B3A6EF768}"/>
              </a:ext>
            </a:extLst>
          </p:cNvPr>
          <p:cNvSpPr txBox="1"/>
          <p:nvPr/>
        </p:nvSpPr>
        <p:spPr>
          <a:xfrm>
            <a:off x="3997036" y="58340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effectLst/>
                <a:latin typeface="Arial" panose="020B0604020202020204" pitchFamily="34" charset="0"/>
              </a:rPr>
              <a:t>描述同一对象的多模态信息形式</a:t>
            </a:r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9C6845A-B0A4-4321-B5A0-87FE2D4C62FE}"/>
              </a:ext>
            </a:extLst>
          </p:cNvPr>
          <p:cNvSpPr txBox="1"/>
          <p:nvPr/>
        </p:nvSpPr>
        <p:spPr>
          <a:xfrm>
            <a:off x="4142508" y="1566069"/>
            <a:ext cx="4343401" cy="33669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一条宁静的城市街道被白雪覆盖的冬季夜晚。雪花轻轻飘落，覆盖了地面、建筑和停放的车辆。人行道上有脚印，显示有人曾在新雪中走过。街灯透过飘落的雪花发出柔和温暖的光芒，营造出一种平静祥和的氛围。街道两旁的建筑物也被白雪悄然覆盖，整体场景宁静安详，完美展现了小镇冬夜的静谧之美。</a:t>
            </a:r>
          </a:p>
        </p:txBody>
      </p:sp>
    </p:spTree>
    <p:extLst>
      <p:ext uri="{BB962C8B-B14F-4D97-AF65-F5344CB8AC3E}">
        <p14:creationId xmlns:p14="http://schemas.microsoft.com/office/powerpoint/2010/main" val="21600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1127229" y="1384971"/>
            <a:ext cx="10112188" cy="5272424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noAutofit/>
          </a:bodyPr>
          <a:lstStyle/>
          <a:p>
            <a:pPr>
              <a:lnSpc>
                <a:spcPts val="4720"/>
              </a:lnSpc>
              <a:tabLst>
                <a:tab pos="425958" algn="l"/>
                <a:tab pos="426720" algn="l"/>
              </a:tabLst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7.1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7.2 </a:t>
            </a:r>
            <a:r>
              <a:rPr lang="en-US" altLang="zh-CN" sz="3200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 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7.4  BLIP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7.4.1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模型架构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7.4.2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预训练目标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7.4.3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CapFilt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D532251-D2FF-4519-8A3C-299A5CEC95DB}"/>
              </a:ext>
            </a:extLst>
          </p:cNvPr>
          <p:cNvSpPr txBox="1">
            <a:spLocks/>
          </p:cNvSpPr>
          <p:nvPr/>
        </p:nvSpPr>
        <p:spPr>
          <a:xfrm>
            <a:off x="935166" y="392395"/>
            <a:ext cx="6672072" cy="613694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">
              <a:spcBef>
                <a:spcPts val="120"/>
              </a:spcBef>
            </a:pPr>
            <a:r>
              <a:rPr lang="zh-CN" altLang="en-US" sz="432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023753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CC02A3-B053-419B-BCCC-2014870F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669" y="3444843"/>
            <a:ext cx="3558805" cy="31826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661295" y="1244381"/>
            <a:ext cx="10138324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b="1" dirty="0">
                <a:latin typeface="+mn-ea"/>
              </a:rPr>
              <a:t>BLIP</a:t>
            </a:r>
            <a:r>
              <a:rPr lang="zh-CN" altLang="en-US" sz="2000" dirty="0">
                <a:latin typeface="+mn-ea"/>
              </a:rPr>
              <a:t>是</a:t>
            </a:r>
            <a:r>
              <a:rPr lang="en-US" altLang="zh-CN" sz="2000" b="1" dirty="0">
                <a:latin typeface="+mn-ea"/>
              </a:rPr>
              <a:t>Salesforce</a:t>
            </a:r>
            <a:r>
              <a:rPr lang="zh-CN" altLang="en-US" sz="2000" dirty="0">
                <a:latin typeface="+mn-ea"/>
              </a:rPr>
              <a:t>在</a:t>
            </a:r>
            <a:r>
              <a:rPr lang="en-US" altLang="zh-CN" sz="2000" dirty="0">
                <a:latin typeface="+mn-ea"/>
              </a:rPr>
              <a:t>2022</a:t>
            </a:r>
            <a:r>
              <a:rPr lang="zh-CN" altLang="en-US" sz="2000" dirty="0">
                <a:latin typeface="+mn-ea"/>
              </a:rPr>
              <a:t>年提出的多模态框架，是理解和生成的统一，引入了跨模态的编码器和解码器，实现了跨模态信息流动，在多项视觉和语言任务取得</a:t>
            </a:r>
            <a:r>
              <a:rPr lang="en-US" altLang="zh-CN" sz="2000" dirty="0">
                <a:latin typeface="+mn-ea"/>
              </a:rPr>
              <a:t>SOTA</a:t>
            </a:r>
            <a:r>
              <a:rPr lang="zh-CN" altLang="en-US" sz="2000" dirty="0">
                <a:latin typeface="+mn-ea"/>
              </a:rPr>
              <a:t>。</a:t>
            </a:r>
            <a:endParaRPr lang="en-US" altLang="zh-CN" sz="2000" dirty="0">
              <a:latin typeface="+mn-ea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65C147B5-ACDC-478C-B946-8544A8364291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D859E5-2877-4093-8777-2061CE1E09B6}"/>
              </a:ext>
            </a:extLst>
          </p:cNvPr>
          <p:cNvGrpSpPr/>
          <p:nvPr/>
        </p:nvGrpSpPr>
        <p:grpSpPr>
          <a:xfrm>
            <a:off x="583565" y="2849097"/>
            <a:ext cx="9998657" cy="587984"/>
            <a:chOff x="392252" y="1168017"/>
            <a:chExt cx="9998657" cy="58798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939898D-97DC-471E-A465-53BD889E4D78}"/>
                </a:ext>
              </a:extLst>
            </p:cNvPr>
            <p:cNvSpPr txBox="1"/>
            <p:nvPr/>
          </p:nvSpPr>
          <p:spPr>
            <a:xfrm>
              <a:off x="392252" y="1168017"/>
              <a:ext cx="9998657" cy="581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2400" b="1" dirty="0">
                  <a:latin typeface="+mn-ea"/>
                </a:rPr>
                <a:t>BLIP</a:t>
              </a:r>
              <a:r>
                <a:rPr lang="zh-CN" altLang="en-US" sz="2400" b="1" dirty="0">
                  <a:latin typeface="+mn-ea"/>
                </a:rPr>
                <a:t>： </a:t>
              </a:r>
              <a:r>
                <a:rPr lang="en-US" altLang="zh-CN" sz="2400" b="1" dirty="0">
                  <a:latin typeface="+mn-ea"/>
                </a:rPr>
                <a:t>Bootstrapping</a:t>
              </a:r>
              <a:r>
                <a:rPr lang="zh-CN" altLang="en-US" sz="2400" b="1" dirty="0">
                  <a:latin typeface="+mn-ea"/>
                </a:rPr>
                <a:t> </a:t>
              </a:r>
              <a:r>
                <a:rPr lang="en-US" altLang="zh-CN" sz="2400" b="1" dirty="0">
                  <a:latin typeface="+mn-ea"/>
                </a:rPr>
                <a:t>Language-Image</a:t>
              </a:r>
              <a:r>
                <a:rPr lang="zh-CN" altLang="en-US" sz="2400" b="1" dirty="0">
                  <a:latin typeface="+mn-ea"/>
                </a:rPr>
                <a:t> </a:t>
              </a:r>
              <a:r>
                <a:rPr lang="en-US" altLang="zh-CN" sz="2400" b="1" dirty="0">
                  <a:latin typeface="+mn-ea"/>
                </a:rPr>
                <a:t>Pre-training</a:t>
              </a:r>
              <a:endParaRPr lang="zh-CN" altLang="en-US" sz="2400" b="1" dirty="0">
                <a:latin typeface="+mn-ea"/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B6B77FE-FF2A-4D5E-BCC1-A9A6AD69C10E}"/>
                </a:ext>
              </a:extLst>
            </p:cNvPr>
            <p:cNvCxnSpPr/>
            <p:nvPr/>
          </p:nvCxnSpPr>
          <p:spPr>
            <a:xfrm>
              <a:off x="1607121" y="1747373"/>
              <a:ext cx="209203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2B22F1C-AB7C-4424-BC2A-38406CCDF75E}"/>
                </a:ext>
              </a:extLst>
            </p:cNvPr>
            <p:cNvCxnSpPr>
              <a:cxnSpLocks/>
            </p:cNvCxnSpPr>
            <p:nvPr/>
          </p:nvCxnSpPr>
          <p:spPr>
            <a:xfrm>
              <a:off x="3952608" y="1747373"/>
              <a:ext cx="243433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57CB6C7-B4D8-4671-A800-74ABD12E51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4972" y="1747373"/>
              <a:ext cx="1790094" cy="862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E39B7F5-0DB8-411D-9D3C-EA6C86B9C8B4}"/>
              </a:ext>
            </a:extLst>
          </p:cNvPr>
          <p:cNvGrpSpPr/>
          <p:nvPr/>
        </p:nvGrpSpPr>
        <p:grpSpPr>
          <a:xfrm>
            <a:off x="573759" y="3444843"/>
            <a:ext cx="7607716" cy="1735474"/>
            <a:chOff x="460389" y="3813401"/>
            <a:chExt cx="7607716" cy="173547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C440ED0-1BE4-4988-9CBE-AE6FF08CA5BE}"/>
                </a:ext>
              </a:extLst>
            </p:cNvPr>
            <p:cNvSpPr txBox="1"/>
            <p:nvPr/>
          </p:nvSpPr>
          <p:spPr>
            <a:xfrm>
              <a:off x="460389" y="4225436"/>
              <a:ext cx="3509919" cy="132343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20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自举</a:t>
              </a:r>
              <a:r>
                <a:rPr lang="zh-CN" altLang="en-US" sz="2000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rPr>
                <a:t>：</a:t>
              </a:r>
              <a:r>
                <a:rPr lang="zh-CN" altLang="en-US" sz="2000" i="0" dirty="0">
                  <a:solidFill>
                    <a:srgbClr val="191B1F"/>
                  </a:solidFill>
                  <a:effectLst/>
                  <a:latin typeface="-apple-system"/>
                </a:rPr>
                <a:t>通过反复从样本集中抽取（有放回地选取），产生大量虚拟的“重新样本化”数据集。</a:t>
              </a:r>
              <a:endParaRPr lang="zh-CN" altLang="en-US" sz="20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DB6837F-67AC-4E20-A32D-5708000ADAE3}"/>
                </a:ext>
              </a:extLst>
            </p:cNvPr>
            <p:cNvSpPr txBox="1"/>
            <p:nvPr/>
          </p:nvSpPr>
          <p:spPr>
            <a:xfrm>
              <a:off x="4463297" y="4286991"/>
              <a:ext cx="1491982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i="0" dirty="0">
                  <a:solidFill>
                    <a:srgbClr val="00B0F0"/>
                  </a:solidFill>
                  <a:effectLst/>
                  <a:latin typeface="Arial" panose="020B0604020202020204" pitchFamily="34" charset="0"/>
                </a:rPr>
                <a:t>文本</a:t>
              </a:r>
              <a:r>
                <a:rPr lang="en-US" altLang="zh-CN" sz="2000" i="0" dirty="0">
                  <a:solidFill>
                    <a:srgbClr val="00B0F0"/>
                  </a:solidFill>
                  <a:effectLst/>
                  <a:latin typeface="Arial" panose="020B0604020202020204" pitchFamily="34" charset="0"/>
                </a:rPr>
                <a:t>-</a:t>
              </a:r>
              <a:r>
                <a:rPr lang="zh-CN" altLang="en-US" sz="2000" i="0" dirty="0">
                  <a:solidFill>
                    <a:srgbClr val="00B0F0"/>
                  </a:solidFill>
                  <a:effectLst/>
                  <a:latin typeface="Arial" panose="020B0604020202020204" pitchFamily="34" charset="0"/>
                </a:rPr>
                <a:t>图像</a:t>
              </a:r>
              <a:endParaRPr lang="zh-CN" altLang="en-US" sz="2000" dirty="0">
                <a:solidFill>
                  <a:srgbClr val="00B0F0"/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D41DA28-3DF4-4BFB-87C4-9E279DB31258}"/>
                </a:ext>
              </a:extLst>
            </p:cNvPr>
            <p:cNvSpPr txBox="1"/>
            <p:nvPr/>
          </p:nvSpPr>
          <p:spPr>
            <a:xfrm>
              <a:off x="6576123" y="4278237"/>
              <a:ext cx="1491982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i="0" dirty="0">
                  <a:solidFill>
                    <a:schemeClr val="accent3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预训练</a:t>
              </a:r>
              <a:endParaRPr lang="zh-CN" alt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0DBBFD68-186A-4702-9E13-05E1A6C108A4}"/>
                </a:ext>
              </a:extLst>
            </p:cNvPr>
            <p:cNvCxnSpPr>
              <a:endCxn id="23" idx="0"/>
            </p:cNvCxnSpPr>
            <p:nvPr/>
          </p:nvCxnSpPr>
          <p:spPr>
            <a:xfrm flipH="1">
              <a:off x="2215349" y="3813401"/>
              <a:ext cx="320012" cy="41203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03A8C2A8-7364-4F34-AB0E-844B7E28698F}"/>
                </a:ext>
              </a:extLst>
            </p:cNvPr>
            <p:cNvCxnSpPr>
              <a:cxnSpLocks/>
            </p:cNvCxnSpPr>
            <p:nvPr/>
          </p:nvCxnSpPr>
          <p:spPr>
            <a:xfrm>
              <a:off x="5178508" y="3913878"/>
              <a:ext cx="0" cy="412035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C48A2217-011C-40EF-9C47-1B9235F96033}"/>
                </a:ext>
              </a:extLst>
            </p:cNvPr>
            <p:cNvCxnSpPr>
              <a:cxnSpLocks/>
            </p:cNvCxnSpPr>
            <p:nvPr/>
          </p:nvCxnSpPr>
          <p:spPr>
            <a:xfrm>
              <a:off x="7278284" y="3832874"/>
              <a:ext cx="0" cy="44353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12AD31F5-5670-4D3B-884B-77B323836FC0}"/>
              </a:ext>
            </a:extLst>
          </p:cNvPr>
          <p:cNvSpPr txBox="1"/>
          <p:nvPr/>
        </p:nvSpPr>
        <p:spPr>
          <a:xfrm>
            <a:off x="346925" y="5641982"/>
            <a:ext cx="7688711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dirty="0">
                <a:latin typeface="+mn-ea"/>
              </a:rPr>
              <a:t>因为训练数据来自网络图文对，包含大量噪声，所以</a:t>
            </a:r>
            <a:r>
              <a:rPr lang="zh-CN" altLang="en-US" sz="2000" b="1" dirty="0">
                <a:latin typeface="+mn-ea"/>
              </a:rPr>
              <a:t>增加了一个在线数据打标签和清理的任务</a:t>
            </a:r>
            <a:r>
              <a:rPr lang="zh-CN" altLang="en-US" sz="2000" dirty="0">
                <a:latin typeface="+mn-ea"/>
              </a:rPr>
              <a:t>，把处理好的数据继续用来迭代原模型。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6E2559E7-0FBE-453F-989F-63E96DD7003D}"/>
              </a:ext>
            </a:extLst>
          </p:cNvPr>
          <p:cNvSpPr/>
          <p:nvPr/>
        </p:nvSpPr>
        <p:spPr>
          <a:xfrm rot="5400000">
            <a:off x="2265217" y="5200917"/>
            <a:ext cx="383513" cy="342314"/>
          </a:xfrm>
          <a:prstGeom prst="rightArrow">
            <a:avLst>
              <a:gd name="adj1" fmla="val 50000"/>
              <a:gd name="adj2" fmla="val 31787"/>
            </a:avLst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01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65C147B5-ACDC-478C-B946-8544A8364291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ED35E5-ACA1-48FA-B4CB-DCC1FB60ABE0}"/>
              </a:ext>
            </a:extLst>
          </p:cNvPr>
          <p:cNvSpPr txBox="1"/>
          <p:nvPr/>
        </p:nvSpPr>
        <p:spPr>
          <a:xfrm>
            <a:off x="733673" y="1097859"/>
            <a:ext cx="10142763" cy="5471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/>
              <a:t>BLIP </a:t>
            </a:r>
            <a:r>
              <a:rPr lang="zh-CN" altLang="en-US" sz="2400" b="1" dirty="0"/>
              <a:t>模型在模型设计和数据处理上实现了双重突破：</a:t>
            </a:r>
            <a:endParaRPr lang="en-US" altLang="zh-CN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/>
              <a:t>多模态编码器</a:t>
            </a:r>
            <a:r>
              <a:rPr lang="en-US" altLang="zh-CN" sz="2000" b="1" dirty="0"/>
              <a:t>-</a:t>
            </a:r>
            <a:r>
              <a:rPr lang="zh-CN" altLang="en-US" sz="2000" b="1" dirty="0"/>
              <a:t>解码器混合（</a:t>
            </a:r>
            <a:r>
              <a:rPr lang="en-US" altLang="zh-CN" sz="2000" b="1" dirty="0"/>
              <a:t>MED</a:t>
            </a:r>
            <a:r>
              <a:rPr lang="zh-CN" altLang="en-US" sz="2000" b="1" dirty="0"/>
              <a:t>）</a:t>
            </a:r>
            <a:r>
              <a:rPr lang="zh-CN" altLang="en-US" sz="2000" dirty="0"/>
              <a:t>：适用于多任务预训练迁移学习的新模型架构。该模型与三个视觉语言任务联合预训练：图像文本对比学习、图像文本匹配和基于图像的语言建模。 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/>
              <a:t>标题生成和过滤（</a:t>
            </a:r>
            <a:r>
              <a:rPr lang="en-US" altLang="zh-CN" sz="2000" b="1" dirty="0" err="1"/>
              <a:t>CapFilt</a:t>
            </a:r>
            <a:r>
              <a:rPr lang="zh-CN" altLang="en-US" sz="2000" b="1" dirty="0"/>
              <a:t>）</a:t>
            </a:r>
            <a:r>
              <a:rPr lang="zh-CN" altLang="en-US" sz="2000" dirty="0"/>
              <a:t>：一种从嘈杂的图像文本对中学习的新数据集引导方法。该方法将预训练的 </a:t>
            </a:r>
            <a:r>
              <a:rPr lang="en-US" altLang="zh-CN" sz="2000" dirty="0"/>
              <a:t>MED </a:t>
            </a:r>
            <a:r>
              <a:rPr lang="zh-CN" altLang="en-US" sz="2000" dirty="0"/>
              <a:t>模型进一步细化为两个协同工作的模块：标题生成器（</a:t>
            </a:r>
            <a:r>
              <a:rPr lang="en-US" altLang="zh-CN" sz="2000" dirty="0"/>
              <a:t>Cap</a:t>
            </a:r>
            <a:r>
              <a:rPr lang="zh-CN" altLang="en-US" sz="2000" dirty="0"/>
              <a:t>）负责根据网络 图像自动生成高质量的合成标题，而过滤器（</a:t>
            </a:r>
            <a:r>
              <a:rPr lang="en-US" altLang="zh-CN" sz="2000" dirty="0" err="1"/>
              <a:t>Filt</a:t>
            </a:r>
            <a:r>
              <a:rPr lang="zh-CN" altLang="en-US" sz="2000" dirty="0"/>
              <a:t>）则负责从原始网络文 本和合成文本中移除噪声标题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endParaRPr lang="en-US" altLang="zh-CN" sz="2400" b="1" dirty="0"/>
          </a:p>
          <a:p>
            <a:pPr>
              <a:lnSpc>
                <a:spcPct val="150000"/>
              </a:lnSpc>
            </a:pPr>
            <a:endParaRPr lang="en-US" altLang="zh-CN" sz="2400" b="1" dirty="0"/>
          </a:p>
          <a:p>
            <a:pPr>
              <a:lnSpc>
                <a:spcPct val="150000"/>
              </a:lnSpc>
            </a:pPr>
            <a:endParaRPr lang="zh-CN" altLang="en-US" sz="2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1CD93D-E8EE-46AA-AAC8-429B6212D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382" y="4875011"/>
            <a:ext cx="6771600" cy="205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1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583565" y="1242443"/>
            <a:ext cx="430841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+mn-ea"/>
              </a:rPr>
              <a:t>MED </a:t>
            </a:r>
            <a:r>
              <a:rPr lang="zh-CN" altLang="en-US" sz="2400" b="1" dirty="0">
                <a:latin typeface="+mn-ea"/>
              </a:rPr>
              <a:t>主要包括四个关键组件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79CB852-AEE8-4C98-90EF-61C166AFBC7E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7.4.1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38D634-C82F-420B-BCE4-C807874B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00" y="1960137"/>
            <a:ext cx="8966673" cy="405093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E0B55D5-4115-49D4-A983-EA2BBB318B98}"/>
              </a:ext>
            </a:extLst>
          </p:cNvPr>
          <p:cNvSpPr txBox="1"/>
          <p:nvPr/>
        </p:nvSpPr>
        <p:spPr>
          <a:xfrm>
            <a:off x="1821824" y="5430891"/>
            <a:ext cx="1382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视觉编码器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3BFB85-B368-41AB-AD38-E9500A9B9037}"/>
              </a:ext>
            </a:extLst>
          </p:cNvPr>
          <p:cNvSpPr txBox="1"/>
          <p:nvPr/>
        </p:nvSpPr>
        <p:spPr>
          <a:xfrm>
            <a:off x="1645921" y="5800223"/>
            <a:ext cx="84601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</a:rPr>
              <a:t>提取图片特征</a:t>
            </a:r>
            <a:r>
              <a:rPr lang="zh-CN" altLang="en-US" sz="2000" b="1" i="0" dirty="0">
                <a:effectLst/>
                <a:latin typeface="Arial" panose="020B0604020202020204" pitchFamily="34" charset="0"/>
              </a:rPr>
              <a:t>：</a:t>
            </a:r>
            <a:r>
              <a:rPr lang="zh-CN" altLang="en-US" dirty="0"/>
              <a:t>将输入图像分割成 </a:t>
            </a:r>
            <a:r>
              <a:rPr lang="en-US" altLang="zh-CN" dirty="0"/>
              <a:t>Patch </a:t>
            </a:r>
            <a:r>
              <a:rPr lang="zh-CN" altLang="en-US" dirty="0"/>
              <a:t>并将它们编码为一系列图片嵌入，并使用额外的 </a:t>
            </a:r>
            <a:r>
              <a:rPr lang="en-US" altLang="zh-CN" dirty="0"/>
              <a:t>[CLS] </a:t>
            </a:r>
            <a:r>
              <a:rPr lang="zh-CN" altLang="en-US" dirty="0"/>
              <a:t>词元来表示全局的图像特征</a:t>
            </a:r>
            <a:r>
              <a:rPr lang="zh-CN" altLang="en-US" sz="2000" dirty="0"/>
              <a:t> </a:t>
            </a:r>
            <a:r>
              <a:rPr lang="zh-CN" altLang="en-US" sz="2000" i="0" dirty="0">
                <a:solidFill>
                  <a:srgbClr val="191B1F"/>
                </a:solidFill>
                <a:effectLst/>
                <a:latin typeface="-apple-system"/>
              </a:rPr>
              <a:t>。</a:t>
            </a:r>
            <a:endParaRPr lang="zh-CN" altLang="en-US" sz="20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893E3E2-B09E-450A-AB95-CB3F40432136}"/>
              </a:ext>
            </a:extLst>
          </p:cNvPr>
          <p:cNvSpPr/>
          <p:nvPr/>
        </p:nvSpPr>
        <p:spPr>
          <a:xfrm>
            <a:off x="1491020" y="1960137"/>
            <a:ext cx="1729498" cy="34707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0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583565" y="1242443"/>
            <a:ext cx="430841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+mn-ea"/>
              </a:rPr>
              <a:t>MED </a:t>
            </a:r>
            <a:r>
              <a:rPr lang="zh-CN" altLang="en-US" sz="2400" b="1" dirty="0">
                <a:latin typeface="+mn-ea"/>
              </a:rPr>
              <a:t>主要包括四个关键组件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79CB852-AEE8-4C98-90EF-61C166AFBC7E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7.4.1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38D634-C82F-420B-BCE4-C807874B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00" y="1960137"/>
            <a:ext cx="8966673" cy="405093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61F5FA4-97DB-4206-A861-537B2D834FDD}"/>
              </a:ext>
            </a:extLst>
          </p:cNvPr>
          <p:cNvSpPr txBox="1"/>
          <p:nvPr/>
        </p:nvSpPr>
        <p:spPr>
          <a:xfrm>
            <a:off x="4200646" y="5773356"/>
            <a:ext cx="1382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文本编码器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B26AB61-9D92-4F84-86E2-D0B0BB41930A}"/>
              </a:ext>
            </a:extLst>
          </p:cNvPr>
          <p:cNvSpPr/>
          <p:nvPr/>
        </p:nvSpPr>
        <p:spPr>
          <a:xfrm>
            <a:off x="3872285" y="2041736"/>
            <a:ext cx="1776814" cy="34707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B107162-F9D3-4D52-A2AF-D9829CFDD7BB}"/>
              </a:ext>
            </a:extLst>
          </p:cNvPr>
          <p:cNvSpPr txBox="1"/>
          <p:nvPr/>
        </p:nvSpPr>
        <p:spPr>
          <a:xfrm>
            <a:off x="1744141" y="6135446"/>
            <a:ext cx="8624359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</a:rPr>
              <a:t>提取文本特征</a:t>
            </a:r>
            <a:r>
              <a:rPr lang="zh-CN" altLang="en-US" sz="2000" b="1" i="0" dirty="0">
                <a:effectLst/>
                <a:latin typeface="Arial" panose="020B0604020202020204" pitchFamily="34" charset="0"/>
              </a:rPr>
              <a:t>：</a:t>
            </a:r>
            <a:r>
              <a:rPr lang="en-US" altLang="zh-CN" dirty="0"/>
              <a:t>[CLS]</a:t>
            </a:r>
            <a:r>
              <a:rPr lang="zh-CN" altLang="en-US" dirty="0"/>
              <a:t>作为词元附加到文本输入的开头以总结句子，其作用是提取文本特征做对比学习。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58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583565" y="1242443"/>
            <a:ext cx="430841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+mn-ea"/>
              </a:rPr>
              <a:t>MED </a:t>
            </a:r>
            <a:r>
              <a:rPr lang="zh-CN" altLang="en-US" sz="2400" b="1" dirty="0">
                <a:latin typeface="+mn-ea"/>
              </a:rPr>
              <a:t>主要包括四个关键组件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79CB852-AEE8-4C98-90EF-61C166AFBC7E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7.4.1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38D634-C82F-420B-BCE4-C807874B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00" y="1960137"/>
            <a:ext cx="8966673" cy="405093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FFD9EE06-70ED-4C3D-B721-A4238DA1069D}"/>
              </a:ext>
            </a:extLst>
          </p:cNvPr>
          <p:cNvSpPr txBox="1"/>
          <p:nvPr/>
        </p:nvSpPr>
        <p:spPr>
          <a:xfrm>
            <a:off x="6036258" y="1618616"/>
            <a:ext cx="1905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视觉文本编码器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5CB17E1-409C-47E6-81DB-335ACC447B3B}"/>
              </a:ext>
            </a:extLst>
          </p:cNvPr>
          <p:cNvSpPr/>
          <p:nvPr/>
        </p:nvSpPr>
        <p:spPr>
          <a:xfrm>
            <a:off x="5724939" y="2033785"/>
            <a:ext cx="2357260" cy="34707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20B131-DD59-44CB-A94B-9E1601BD28ED}"/>
              </a:ext>
            </a:extLst>
          </p:cNvPr>
          <p:cNvSpPr txBox="1"/>
          <p:nvPr/>
        </p:nvSpPr>
        <p:spPr>
          <a:xfrm>
            <a:off x="2022359" y="6011070"/>
            <a:ext cx="896667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</a:rPr>
              <a:t>进行特征融合</a:t>
            </a:r>
            <a:r>
              <a:rPr lang="zh-CN" altLang="en-US" sz="2000" b="1" i="0" dirty="0">
                <a:effectLst/>
                <a:latin typeface="Arial" panose="020B0604020202020204" pitchFamily="34" charset="0"/>
              </a:rPr>
              <a:t>：</a:t>
            </a:r>
            <a:r>
              <a:rPr lang="zh-CN" altLang="en-US" dirty="0"/>
              <a:t>根据 </a:t>
            </a:r>
            <a:r>
              <a:rPr lang="en-US" altLang="zh-CN" dirty="0" err="1"/>
              <a:t>ViT</a:t>
            </a:r>
            <a:r>
              <a:rPr lang="en-US" altLang="zh-CN" dirty="0"/>
              <a:t> </a:t>
            </a:r>
            <a:r>
              <a:rPr lang="zh-CN" altLang="en-US" dirty="0"/>
              <a:t>模型给的图片特征和文本输入做二分类 ，添加</a:t>
            </a:r>
            <a:r>
              <a:rPr lang="en-US" altLang="zh-CN" dirty="0"/>
              <a:t>[Encode] </a:t>
            </a:r>
            <a:r>
              <a:rPr lang="zh-CN" altLang="en-US" dirty="0"/>
              <a:t>词元作为图像文本的联合表征，即</a:t>
            </a:r>
            <a:r>
              <a:rPr lang="en-US" altLang="zh-CN" dirty="0"/>
              <a:t> [Encode]</a:t>
            </a:r>
            <a:r>
              <a:rPr lang="zh-CN" altLang="en-US" dirty="0"/>
              <a:t>的输出被用作图像</a:t>
            </a:r>
            <a:r>
              <a:rPr lang="en-US" altLang="zh-CN" dirty="0"/>
              <a:t>-</a:t>
            </a:r>
            <a:r>
              <a:rPr lang="zh-CN" altLang="en-US" dirty="0"/>
              <a:t>文本对的多模态表示。</a:t>
            </a:r>
            <a:r>
              <a:rPr lang="zh-CN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236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583565" y="1242443"/>
            <a:ext cx="430841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latin typeface="+mn-ea"/>
              </a:rPr>
              <a:t>MED </a:t>
            </a:r>
            <a:r>
              <a:rPr lang="zh-CN" altLang="en-US" sz="2400" b="1" dirty="0">
                <a:latin typeface="+mn-ea"/>
              </a:rPr>
              <a:t>主要包括四个关键组件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79CB852-AEE8-4C98-90EF-61C166AFBC7E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7.4.1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38D634-C82F-420B-BCE4-C807874B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00" y="1960137"/>
            <a:ext cx="8966673" cy="405093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86E80B9-2D7A-40F7-A647-5509BE65FCFD}"/>
              </a:ext>
            </a:extLst>
          </p:cNvPr>
          <p:cNvSpPr txBox="1"/>
          <p:nvPr/>
        </p:nvSpPr>
        <p:spPr>
          <a:xfrm>
            <a:off x="8326150" y="1590805"/>
            <a:ext cx="190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视觉文本解码器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7E0B1B0-73E6-48F1-9679-DF377FE16032}"/>
              </a:ext>
            </a:extLst>
          </p:cNvPr>
          <p:cNvSpPr/>
          <p:nvPr/>
        </p:nvSpPr>
        <p:spPr>
          <a:xfrm>
            <a:off x="8100313" y="1960137"/>
            <a:ext cx="2357260" cy="34707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62F5857-502F-42CA-B31D-4A97EBF77A66}"/>
              </a:ext>
            </a:extLst>
          </p:cNvPr>
          <p:cNvSpPr txBox="1"/>
          <p:nvPr/>
        </p:nvSpPr>
        <p:spPr>
          <a:xfrm>
            <a:off x="2047355" y="6026459"/>
            <a:ext cx="896667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</a:rPr>
              <a:t>生成新的文本描述</a:t>
            </a:r>
            <a:r>
              <a:rPr lang="zh-CN" altLang="en-US" sz="2000" b="1" i="0" dirty="0">
                <a:effectLst/>
                <a:latin typeface="Arial" panose="020B0604020202020204" pitchFamily="34" charset="0"/>
              </a:rPr>
              <a:t>：</a:t>
            </a:r>
            <a:r>
              <a:rPr lang="zh-CN" altLang="en-US" dirty="0"/>
              <a:t>根据 </a:t>
            </a:r>
            <a:r>
              <a:rPr lang="en-US" altLang="zh-CN" dirty="0" err="1"/>
              <a:t>ViT</a:t>
            </a:r>
            <a:r>
              <a:rPr lang="en-US" altLang="zh-CN" dirty="0"/>
              <a:t> </a:t>
            </a:r>
            <a:r>
              <a:rPr lang="zh-CN" altLang="en-US" dirty="0"/>
              <a:t>给的图片特征和文本输入做文本生成任务 ，添加解码词元 </a:t>
            </a:r>
            <a:r>
              <a:rPr lang="en-US" altLang="zh-CN" dirty="0"/>
              <a:t>[Decode] </a:t>
            </a:r>
            <a:r>
              <a:rPr lang="zh-CN" altLang="en-US" dirty="0"/>
              <a:t>和结束词元 </a:t>
            </a:r>
            <a:r>
              <a:rPr lang="en-US" altLang="zh-CN" dirty="0"/>
              <a:t>[EOS]</a:t>
            </a:r>
            <a:r>
              <a:rPr lang="zh-CN" altLang="en-US" dirty="0"/>
              <a:t>，作为生成结果的起点和终点 。</a:t>
            </a:r>
            <a:r>
              <a:rPr lang="zh-CN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503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310514" y="1377577"/>
            <a:ext cx="5322571" cy="2873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图文对比目标函数 </a:t>
            </a:r>
            <a:r>
              <a:rPr lang="en-US" altLang="zh-CN" sz="2400" b="1" dirty="0">
                <a:latin typeface="+mn-ea"/>
              </a:rPr>
              <a:t>ITC</a:t>
            </a: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Image-Text Contrastive Loss</a:t>
            </a:r>
            <a:r>
              <a:rPr lang="zh-CN" altLang="en-US" sz="2400" dirty="0">
                <a:latin typeface="+mn-ea"/>
              </a:rPr>
              <a:t>）：</a:t>
            </a:r>
            <a:endParaRPr lang="en-US" altLang="zh-CN" sz="2400" dirty="0">
              <a:latin typeface="+mn-ea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dirty="0">
                <a:latin typeface="+mn-ea"/>
              </a:rPr>
              <a:t>针对图像编码器和文本编码器，通过正负图文对的对比学习，</a:t>
            </a:r>
            <a:r>
              <a:rPr lang="zh-CN" altLang="en-US" sz="2400" b="1" dirty="0">
                <a:latin typeface="+mn-ea"/>
              </a:rPr>
              <a:t>来对齐图像和文本的潜在特征空间。</a:t>
            </a:r>
            <a:endParaRPr lang="en-US" altLang="zh-CN" sz="2400" dirty="0">
              <a:latin typeface="+mn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357BE69-F2CD-4D64-A86C-E4CD0B54376E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7.4.2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预训练目标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88EDFAC-5FF9-415F-BFC9-27444D17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0" r="52207" b="9703"/>
          <a:stretch/>
        </p:blipFill>
        <p:spPr>
          <a:xfrm>
            <a:off x="6524454" y="2960631"/>
            <a:ext cx="4472485" cy="35786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6907B4-2D87-4069-962F-E858E00A9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636" y="6323378"/>
            <a:ext cx="2171812" cy="4318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E75E8B-1973-4F58-A57F-EDC4F10A9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957" y="6329728"/>
            <a:ext cx="2267067" cy="4191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771250-415C-4AB8-9364-BE8D2EF06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695" y="1931877"/>
            <a:ext cx="6915505" cy="73663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9F0E328-AB25-4FB2-8C12-094D573BABBD}"/>
              </a:ext>
            </a:extLst>
          </p:cNvPr>
          <p:cNvCxnSpPr>
            <a:stCxn id="12" idx="0"/>
            <a:endCxn id="14" idx="2"/>
          </p:cNvCxnSpPr>
          <p:nvPr/>
        </p:nvCxnSpPr>
        <p:spPr>
          <a:xfrm flipH="1" flipV="1">
            <a:off x="8609448" y="2668515"/>
            <a:ext cx="151249" cy="2921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F3F2C6CE-093C-42D3-B86B-518DBF18D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446" y="102800"/>
            <a:ext cx="4121362" cy="86364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305ED4-ECA1-4A5D-8A9E-2F32FCCF6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8000" y="1030039"/>
            <a:ext cx="4038808" cy="83824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3F1F218-04C6-4318-8C7B-A4C98CA1EDC5}"/>
              </a:ext>
            </a:extLst>
          </p:cNvPr>
          <p:cNvSpPr txBox="1"/>
          <p:nvPr/>
        </p:nvSpPr>
        <p:spPr>
          <a:xfrm>
            <a:off x="428454" y="4505781"/>
            <a:ext cx="5239093" cy="1422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最大化正样本图文对的相似性，最小化负样本图文对的相似性，达到对齐视觉和文本的特征空间的目的。</a:t>
            </a:r>
          </a:p>
        </p:txBody>
      </p:sp>
    </p:spTree>
    <p:extLst>
      <p:ext uri="{BB962C8B-B14F-4D97-AF65-F5344CB8AC3E}">
        <p14:creationId xmlns:p14="http://schemas.microsoft.com/office/powerpoint/2010/main" val="5185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625013" y="1474559"/>
            <a:ext cx="5322571" cy="3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图文匹配目标函数 </a:t>
            </a:r>
            <a:r>
              <a:rPr lang="en-US" altLang="zh-CN" sz="2400" b="1" dirty="0">
                <a:latin typeface="+mn-ea"/>
              </a:rPr>
              <a:t>ITM</a:t>
            </a: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Image-Text Matching Loss</a:t>
            </a:r>
            <a:r>
              <a:rPr lang="zh-CN" altLang="en-US" sz="2400" dirty="0">
                <a:latin typeface="+mn-ea"/>
              </a:rPr>
              <a:t>）：</a:t>
            </a:r>
            <a:endParaRPr lang="en-US" altLang="zh-CN" sz="2400" dirty="0">
              <a:latin typeface="+mn-ea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ITM </a:t>
            </a:r>
            <a:r>
              <a:rPr lang="zh-CN" altLang="en-US" sz="2400" dirty="0">
                <a:latin typeface="+mn-ea"/>
              </a:rPr>
              <a:t>是一个二分类任务，使用一个分类头来预测图像文本对是正样本还是负样本，</a:t>
            </a:r>
            <a:r>
              <a:rPr lang="zh-CN" altLang="en-US" sz="2400" b="1" dirty="0">
                <a:latin typeface="+mn-ea"/>
              </a:rPr>
              <a:t>建模图文多模态信息的相关性。</a:t>
            </a:r>
            <a:endParaRPr lang="en-US" altLang="zh-CN" sz="3200" dirty="0">
              <a:latin typeface="+mn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357BE69-F2CD-4D64-A86C-E4CD0B54376E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7.4.2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预训练目标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88EDFAC-5FF9-415F-BFC9-27444D17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63" t="3001" r="26325" b="554"/>
          <a:stretch/>
        </p:blipFill>
        <p:spPr>
          <a:xfrm>
            <a:off x="7665202" y="2422582"/>
            <a:ext cx="2481001" cy="4077478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9F0E328-AB25-4FB2-8C12-094D573BABBD}"/>
              </a:ext>
            </a:extLst>
          </p:cNvPr>
          <p:cNvCxnSpPr>
            <a:cxnSpLocks/>
            <a:stCxn id="12" idx="0"/>
            <a:endCxn id="5" idx="2"/>
          </p:cNvCxnSpPr>
          <p:nvPr/>
        </p:nvCxnSpPr>
        <p:spPr>
          <a:xfrm flipH="1" flipV="1">
            <a:off x="8905702" y="2173792"/>
            <a:ext cx="1" cy="24879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3F1F218-04C6-4318-8C7B-A4C98CA1EDC5}"/>
              </a:ext>
            </a:extLst>
          </p:cNvPr>
          <p:cNvSpPr txBox="1"/>
          <p:nvPr/>
        </p:nvSpPr>
        <p:spPr>
          <a:xfrm>
            <a:off x="5860474" y="437198"/>
            <a:ext cx="5947874" cy="960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目标是最小化模型预测与真实标签之间的差异，从而提高模型在图像文本匹配任务上的性能。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97354A-5CD1-4ED2-B03D-F8EB5B6B2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613" y="1570511"/>
            <a:ext cx="4426177" cy="60328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430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663CA04-8423-974F-AD9C-910B4A9A892C}"/>
              </a:ext>
            </a:extLst>
          </p:cNvPr>
          <p:cNvSpPr txBox="1"/>
          <p:nvPr/>
        </p:nvSpPr>
        <p:spPr>
          <a:xfrm>
            <a:off x="625013" y="1474559"/>
            <a:ext cx="5322571" cy="2873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语言建模目标函数 </a:t>
            </a:r>
            <a:r>
              <a:rPr lang="en-US" altLang="zh-CN" sz="2400" b="1" dirty="0">
                <a:latin typeface="+mn-ea"/>
              </a:rPr>
              <a:t>LM</a:t>
            </a: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Language Modeling Loss </a:t>
            </a:r>
            <a:r>
              <a:rPr lang="zh-CN" altLang="en-US" sz="2400" dirty="0">
                <a:latin typeface="+mn-ea"/>
              </a:rPr>
              <a:t>）：</a:t>
            </a:r>
            <a:endParaRPr lang="en-US" altLang="zh-CN" sz="2400" dirty="0">
              <a:latin typeface="+mn-ea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dirty="0">
                <a:latin typeface="+mn-ea"/>
              </a:rPr>
              <a:t>针对以图像为基础的文本解码器，通过交叉熵损失进行优化，</a:t>
            </a:r>
            <a:r>
              <a:rPr lang="zh-CN" altLang="en-US" sz="2400" b="1" dirty="0">
                <a:latin typeface="+mn-ea"/>
              </a:rPr>
              <a:t>训练模型以自回归的方式来生成相应的文本描述。</a:t>
            </a:r>
            <a:endParaRPr lang="en-US" altLang="zh-CN" sz="4000" dirty="0">
              <a:latin typeface="+mn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357BE69-F2CD-4D64-A86C-E4CD0B54376E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7.4.2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预训练目标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88EDFAC-5FF9-415F-BFC9-27444D17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56" t="364" r="-768" b="3191"/>
          <a:stretch/>
        </p:blipFill>
        <p:spPr>
          <a:xfrm>
            <a:off x="7699839" y="2630597"/>
            <a:ext cx="2481001" cy="4077478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9F0E328-AB25-4FB2-8C12-094D573BABBD}"/>
              </a:ext>
            </a:extLst>
          </p:cNvPr>
          <p:cNvCxnSpPr>
            <a:cxnSpLocks/>
          </p:cNvCxnSpPr>
          <p:nvPr/>
        </p:nvCxnSpPr>
        <p:spPr>
          <a:xfrm flipH="1" flipV="1">
            <a:off x="8940340" y="2381807"/>
            <a:ext cx="189805" cy="49301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37585AD-76E7-47F2-B137-462A074C2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616" y="1410441"/>
            <a:ext cx="4775445" cy="9588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6432AA-8D23-44B6-9627-8413775E64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3" b="-1490"/>
          <a:stretch/>
        </p:blipFill>
        <p:spPr>
          <a:xfrm>
            <a:off x="6813755" y="2530308"/>
            <a:ext cx="798192" cy="49301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145DBD-AD99-4192-9588-E885316A0542}"/>
              </a:ext>
            </a:extLst>
          </p:cNvPr>
          <p:cNvGrpSpPr/>
          <p:nvPr/>
        </p:nvGrpSpPr>
        <p:grpSpPr>
          <a:xfrm>
            <a:off x="8794154" y="6339442"/>
            <a:ext cx="4109884" cy="369332"/>
            <a:chOff x="8882644" y="6463121"/>
            <a:chExt cx="4109884" cy="3693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FEBE7A3-1FA9-403C-AF2B-5039898C6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6058" y="6500149"/>
              <a:ext cx="1339935" cy="332304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7CB68D0-4351-4FDB-9B7A-F0A351ADAE66}"/>
                </a:ext>
              </a:extLst>
            </p:cNvPr>
            <p:cNvSpPr/>
            <p:nvPr/>
          </p:nvSpPr>
          <p:spPr>
            <a:xfrm>
              <a:off x="8882644" y="6463121"/>
              <a:ext cx="41098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000000"/>
                  </a:solidFill>
                  <a:latin typeface="FandolSong-Regular-Identity-H"/>
                </a:rPr>
                <a:t>前</a:t>
              </a:r>
              <a:r>
                <a: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CN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i="1" dirty="0">
                  <a:solidFill>
                    <a:srgbClr val="000000"/>
                  </a:solidFill>
                  <a:latin typeface="CMSY10"/>
                </a:rPr>
                <a:t>- </a:t>
              </a:r>
              <a:r>
                <a:rPr lang="en-US" altLang="zh-CN" dirty="0">
                  <a:solidFill>
                    <a:srgbClr val="000000"/>
                  </a:solidFill>
                  <a:latin typeface="CMR10"/>
                </a:rPr>
                <a:t>1 </a:t>
              </a:r>
              <a:r>
                <a:rPr lang="zh-CN" altLang="en-US" dirty="0">
                  <a:solidFill>
                    <a:srgbClr val="000000"/>
                  </a:solidFill>
                  <a:latin typeface="FandolSong-Regular-Identity-H"/>
                </a:rPr>
                <a:t>个词元</a:t>
              </a:r>
              <a:r>
                <a:rPr lang="zh-CN" alt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54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92948-1B63-AD41-9AA0-02F0AC01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多模态是什么？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3B9ED7-9C9B-8745-95E1-59B4FADA7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00" y="1159475"/>
            <a:ext cx="10969200" cy="475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常见模态类型</a:t>
            </a:r>
            <a:endParaRPr kumimoji="1"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自然语言：口语、书写等</a:t>
            </a:r>
            <a:endParaRPr kumimoji="1"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视觉：图片、视频等</a:t>
            </a:r>
            <a:endParaRPr kumimoji="1"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听觉：声音、音乐等</a:t>
            </a:r>
            <a:endParaRPr kumimoji="1"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触觉</a:t>
            </a:r>
            <a:endParaRPr kumimoji="1"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嗅觉、味觉</a:t>
            </a:r>
            <a:endParaRPr kumimoji="1"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生理信号：心电图、皮肤电导信号</a:t>
            </a:r>
            <a:endParaRPr kumimoji="1"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其他模态：红外线、深度成像、</a:t>
            </a:r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fMRI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6297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5CEA84BE-A5DB-4C1F-8EBE-D016F176D597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7.4.3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CapFilt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算法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4024586-5511-4B9F-952F-067808E876F5}"/>
                  </a:ext>
                </a:extLst>
              </p:cNvPr>
              <p:cNvSpPr txBox="1"/>
              <p:nvPr/>
            </p:nvSpPr>
            <p:spPr>
              <a:xfrm>
                <a:off x="824345" y="1233054"/>
                <a:ext cx="10820399" cy="13849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C00000"/>
                    </a:solidFill>
                    <a:latin typeface="+mn-ea"/>
                  </a:rPr>
                  <a:t>问题</a:t>
                </a:r>
                <a:endParaRPr lang="en-US" altLang="zh-CN" sz="2400" b="1" dirty="0">
                  <a:solidFill>
                    <a:srgbClr val="C00000"/>
                  </a:solidFill>
                  <a:latin typeface="+mn-ea"/>
                </a:endParaRPr>
              </a:p>
              <a:p>
                <a:r>
                  <a:rPr lang="en-US" altLang="zh-CN" sz="2000" dirty="0">
                    <a:latin typeface="+mn-ea"/>
                  </a:rPr>
                  <a:t>COCO</a:t>
                </a:r>
                <a:r>
                  <a:rPr lang="zh-CN" altLang="en-US" sz="2000" dirty="0">
                    <a:latin typeface="+mn-ea"/>
                  </a:rPr>
                  <a:t>数据集的高质量人工注释图像</a:t>
                </a:r>
                <a:r>
                  <a:rPr lang="en-US" altLang="zh-CN" sz="2000" dirty="0">
                    <a:latin typeface="+mn-ea"/>
                  </a:rPr>
                  <a:t>-</a:t>
                </a:r>
                <a:r>
                  <a:rPr lang="zh-CN" altLang="en-US" sz="2000" dirty="0">
                    <a:latin typeface="+mn-ea"/>
                  </a:rPr>
                  <a:t>文本对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zh-CN" altLang="en-US" sz="2000" dirty="0">
                    <a:latin typeface="+mn-ea"/>
                  </a:rPr>
                  <a:t>数量有限，因此</a:t>
                </a:r>
                <a:r>
                  <a:rPr lang="en-US" altLang="zh-CN" sz="2000" dirty="0">
                    <a:latin typeface="+mn-ea"/>
                  </a:rPr>
                  <a:t>CLIP</a:t>
                </a:r>
                <a:r>
                  <a:rPr lang="zh-CN" altLang="en-US" sz="2000" dirty="0">
                    <a:latin typeface="+mn-ea"/>
                  </a:rPr>
                  <a:t>等模型会从网络中收集大量图像</a:t>
                </a:r>
                <a:r>
                  <a:rPr lang="en-US" altLang="zh-CN" sz="2000" dirty="0">
                    <a:latin typeface="+mn-ea"/>
                  </a:rPr>
                  <a:t>-</a:t>
                </a:r>
                <a:r>
                  <a:rPr lang="zh-CN" altLang="en-US" sz="2000" dirty="0">
                    <a:latin typeface="+mn-ea"/>
                  </a:rPr>
                  <a:t>文本对。但是这些图文对通常包含许多不准确甚至错误的信息，难以精准地描述图像内容，存在大量噪声。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4024586-5511-4B9F-952F-067808E87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45" y="1233054"/>
                <a:ext cx="10820399" cy="1384995"/>
              </a:xfrm>
              <a:prstGeom prst="rect">
                <a:avLst/>
              </a:prstGeom>
              <a:blipFill>
                <a:blip r:embed="rId3"/>
                <a:stretch>
                  <a:fillRect l="-563" t="-3524" b="-70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BB3D33B4-EF1A-4D2A-8A32-FC92090C8AA5}"/>
              </a:ext>
            </a:extLst>
          </p:cNvPr>
          <p:cNvGrpSpPr/>
          <p:nvPr/>
        </p:nvGrpSpPr>
        <p:grpSpPr>
          <a:xfrm>
            <a:off x="1104844" y="3089563"/>
            <a:ext cx="9729411" cy="1643319"/>
            <a:chOff x="1049426" y="2398435"/>
            <a:chExt cx="9729411" cy="164331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CD14A07-B326-4A1E-BC30-F790B399EC04}"/>
                </a:ext>
              </a:extLst>
            </p:cNvPr>
            <p:cNvSpPr txBox="1"/>
            <p:nvPr/>
          </p:nvSpPr>
          <p:spPr>
            <a:xfrm>
              <a:off x="2838049" y="2409026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7200" algn="ctr"/>
              <a:r>
                <a:rPr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CapFilt</a:t>
              </a:r>
              <a:r>
                <a:rPr lang="zh-CN" altLang="en-US" sz="2400" b="1" dirty="0">
                  <a:solidFill>
                    <a:srgbClr val="0070C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核心思想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FC4C10-3FE0-44A6-9D4E-FFB508B0B20B}"/>
                </a:ext>
              </a:extLst>
            </p:cNvPr>
            <p:cNvSpPr txBox="1"/>
            <p:nvPr/>
          </p:nvSpPr>
          <p:spPr>
            <a:xfrm>
              <a:off x="1289516" y="2834809"/>
              <a:ext cx="94893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通过</a:t>
              </a:r>
              <a:r>
                <a:rPr lang="zh-CN" altLang="en-US" sz="2400" b="1" dirty="0"/>
                <a:t>提升文本语料库的质量，从而增强 </a:t>
              </a:r>
              <a:r>
                <a:rPr lang="en-US" altLang="zh-CN" sz="2400" b="1" dirty="0"/>
                <a:t>BLIP </a:t>
              </a:r>
              <a:r>
                <a:rPr lang="zh-CN" altLang="en-US" sz="2400" b="1" dirty="0"/>
                <a:t>模型在视觉语言任务上的性能。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从噪声图文对中学习，然后</a:t>
              </a:r>
              <a:r>
                <a:rPr kumimoji="1" lang="zh-CN" altLang="en-US" sz="2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生成和过滤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产生新的数据集，再去迭代优化原模型。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矩形: 圆角 25">
              <a:extLst>
                <a:ext uri="{FF2B5EF4-FFF2-40B4-BE49-F238E27FC236}">
                  <a16:creationId xmlns:a16="http://schemas.microsoft.com/office/drawing/2014/main" id="{F20819D9-8DC9-41D7-AE57-1776889FCA6A}"/>
                </a:ext>
              </a:extLst>
            </p:cNvPr>
            <p:cNvSpPr/>
            <p:nvPr/>
          </p:nvSpPr>
          <p:spPr>
            <a:xfrm>
              <a:off x="1049426" y="2398435"/>
              <a:ext cx="9729411" cy="1643319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DBCBE2E-B129-45C6-B3A6-1A823CE85F48}"/>
              </a:ext>
            </a:extLst>
          </p:cNvPr>
          <p:cNvGrpSpPr/>
          <p:nvPr/>
        </p:nvGrpSpPr>
        <p:grpSpPr>
          <a:xfrm>
            <a:off x="583565" y="5340979"/>
            <a:ext cx="4653454" cy="1309417"/>
            <a:chOff x="126364" y="4961714"/>
            <a:chExt cx="4653454" cy="1309417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52E7FAE-17B9-43CC-A190-FEEAD2C69C52}"/>
                </a:ext>
              </a:extLst>
            </p:cNvPr>
            <p:cNvSpPr/>
            <p:nvPr/>
          </p:nvSpPr>
          <p:spPr>
            <a:xfrm>
              <a:off x="126364" y="4961714"/>
              <a:ext cx="4653454" cy="130941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负责为给定的网络图像生成文本描述，接收一张网络图片并生成相应的标题。</a:t>
              </a:r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6BA48F7-5CF9-4318-BDD6-DD5327EFD2F5}"/>
                </a:ext>
              </a:extLst>
            </p:cNvPr>
            <p:cNvSpPr txBox="1"/>
            <p:nvPr/>
          </p:nvSpPr>
          <p:spPr>
            <a:xfrm>
              <a:off x="367144" y="4979904"/>
              <a:ext cx="37384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7200" algn="ctr"/>
              <a:r>
                <a:rPr lang="zh-CN" altLang="en-US" sz="2400" b="1" dirty="0">
                  <a:latin typeface="+mn-ea"/>
                </a:rPr>
                <a:t>标题生成器</a:t>
              </a:r>
              <a:r>
                <a:rPr lang="en-US" altLang="zh-CN" sz="2400" b="1" dirty="0">
                  <a:latin typeface="+mn-ea"/>
                </a:rPr>
                <a:t>Captioner</a:t>
              </a:r>
              <a:endPara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B7152BD-4045-47E9-A4F7-F1622EDF547F}"/>
              </a:ext>
            </a:extLst>
          </p:cNvPr>
          <p:cNvGrpSpPr/>
          <p:nvPr/>
        </p:nvGrpSpPr>
        <p:grpSpPr>
          <a:xfrm>
            <a:off x="5941467" y="5336591"/>
            <a:ext cx="4892788" cy="1309417"/>
            <a:chOff x="1344934" y="4961714"/>
            <a:chExt cx="3612187" cy="1309417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7FFBA0F8-EED0-45B5-B185-27251F17BB81}"/>
                </a:ext>
              </a:extLst>
            </p:cNvPr>
            <p:cNvSpPr/>
            <p:nvPr/>
          </p:nvSpPr>
          <p:spPr>
            <a:xfrm>
              <a:off x="1344934" y="4961714"/>
              <a:ext cx="3612187" cy="130941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  </a:t>
              </a:r>
              <a:r>
                <a:rPr lang="zh-CN" altLang="en-US" dirty="0">
                  <a:solidFill>
                    <a:schemeClr val="tx1"/>
                  </a:solidFill>
                </a:rPr>
                <a:t>负责从原始网络文本和合成文本中去除噪声字幕，保留与图像内容匹配的高质量文本。</a:t>
              </a:r>
              <a:r>
                <a:rPr lang="zh-CN" altLang="en-US" dirty="0"/>
                <a:t>。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446E68-1000-4944-9571-AC068E750C8A}"/>
                </a:ext>
              </a:extLst>
            </p:cNvPr>
            <p:cNvSpPr txBox="1"/>
            <p:nvPr/>
          </p:nvSpPr>
          <p:spPr>
            <a:xfrm>
              <a:off x="1820948" y="4984293"/>
              <a:ext cx="24804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7200" algn="ctr"/>
              <a:r>
                <a:rPr lang="zh-CN" altLang="en-US" sz="2400" b="1" dirty="0">
                  <a:latin typeface="+mn-ea"/>
                </a:rPr>
                <a:t>过滤器</a:t>
              </a:r>
              <a:r>
                <a:rPr lang="en-US" altLang="zh-CN" sz="2400" b="1" dirty="0">
                  <a:latin typeface="+mn-ea"/>
                </a:rPr>
                <a:t>Filter</a:t>
              </a:r>
              <a:endPara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DDF6916-A83F-461F-9961-1702230DF690}"/>
              </a:ext>
            </a:extLst>
          </p:cNvPr>
          <p:cNvGrpSpPr/>
          <p:nvPr/>
        </p:nvGrpSpPr>
        <p:grpSpPr>
          <a:xfrm>
            <a:off x="3364248" y="4732882"/>
            <a:ext cx="5336406" cy="601055"/>
            <a:chOff x="3364248" y="4732882"/>
            <a:chExt cx="5336406" cy="601055"/>
          </a:xfrm>
        </p:grpSpPr>
        <p:sp>
          <p:nvSpPr>
            <p:cNvPr id="9" name="左中括号 8">
              <a:extLst>
                <a:ext uri="{FF2B5EF4-FFF2-40B4-BE49-F238E27FC236}">
                  <a16:creationId xmlns:a16="http://schemas.microsoft.com/office/drawing/2014/main" id="{3E2180F3-9894-41EF-8C07-5734C96917CA}"/>
                </a:ext>
              </a:extLst>
            </p:cNvPr>
            <p:cNvSpPr/>
            <p:nvPr/>
          </p:nvSpPr>
          <p:spPr>
            <a:xfrm rot="5400000">
              <a:off x="5893905" y="2527189"/>
              <a:ext cx="277091" cy="5336406"/>
            </a:xfrm>
            <a:prstGeom prst="leftBracke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箭头: 下 18">
              <a:extLst>
                <a:ext uri="{FF2B5EF4-FFF2-40B4-BE49-F238E27FC236}">
                  <a16:creationId xmlns:a16="http://schemas.microsoft.com/office/drawing/2014/main" id="{81188543-CC44-4C6A-80D2-E3E53D78304C}"/>
                </a:ext>
              </a:extLst>
            </p:cNvPr>
            <p:cNvSpPr/>
            <p:nvPr/>
          </p:nvSpPr>
          <p:spPr>
            <a:xfrm>
              <a:off x="5555673" y="4732882"/>
              <a:ext cx="385794" cy="31692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9B3AAE43-3A4D-214C-B2C8-6572E694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0" y="2011143"/>
            <a:ext cx="11049800" cy="3642406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7807549F-4890-4B01-A145-55BF7F83E432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7.4.3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CapFilt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算法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DA9E24-E15E-4DF0-9565-78ED418ECE7A}"/>
              </a:ext>
            </a:extLst>
          </p:cNvPr>
          <p:cNvSpPr/>
          <p:nvPr/>
        </p:nvSpPr>
        <p:spPr>
          <a:xfrm>
            <a:off x="796413" y="2297338"/>
            <a:ext cx="2389240" cy="77032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120FE68B-08F7-4C43-9D1E-EA4847AEBA0D}"/>
              </a:ext>
            </a:extLst>
          </p:cNvPr>
          <p:cNvSpPr/>
          <p:nvPr/>
        </p:nvSpPr>
        <p:spPr>
          <a:xfrm>
            <a:off x="2497395" y="1514168"/>
            <a:ext cx="5712540" cy="373626"/>
          </a:xfrm>
          <a:prstGeom prst="wedgeRoundRectCallout">
            <a:avLst>
              <a:gd name="adj1" fmla="val -41601"/>
              <a:gd name="adj2" fmla="val 15480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数据集由</a:t>
            </a:r>
            <a:r>
              <a:rPr lang="en-US" altLang="zh-CN" sz="2000" dirty="0">
                <a:solidFill>
                  <a:srgbClr val="0070C0"/>
                </a:solidFill>
              </a:rPr>
              <a:t>web</a:t>
            </a:r>
            <a:r>
              <a:rPr lang="zh-CN" altLang="en-US" sz="2000" dirty="0">
                <a:solidFill>
                  <a:srgbClr val="0070C0"/>
                </a:solidFill>
              </a:rPr>
              <a:t>图文对</a:t>
            </a:r>
            <a:r>
              <a:rPr lang="zh-CN" altLang="en-US" sz="2000" dirty="0">
                <a:solidFill>
                  <a:schemeClr val="tx1"/>
                </a:solidFill>
              </a:rPr>
              <a:t>和</a:t>
            </a:r>
            <a:r>
              <a:rPr lang="zh-CN" altLang="en-US" sz="2000" dirty="0">
                <a:solidFill>
                  <a:srgbClr val="0070C0"/>
                </a:solidFill>
              </a:rPr>
              <a:t>人工标注图文对</a:t>
            </a:r>
            <a:r>
              <a:rPr lang="zh-CN" altLang="en-US" sz="2000" dirty="0">
                <a:solidFill>
                  <a:schemeClr val="tx1"/>
                </a:solidFill>
              </a:rPr>
              <a:t>组成</a:t>
            </a: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73EC8BAA-FE80-4774-AEFD-014D15A421DC}"/>
              </a:ext>
            </a:extLst>
          </p:cNvPr>
          <p:cNvSpPr/>
          <p:nvPr/>
        </p:nvSpPr>
        <p:spPr>
          <a:xfrm>
            <a:off x="1907458" y="3067665"/>
            <a:ext cx="285136" cy="44245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B589A9-D624-498B-BE29-B62738372939}"/>
              </a:ext>
            </a:extLst>
          </p:cNvPr>
          <p:cNvSpPr/>
          <p:nvPr/>
        </p:nvSpPr>
        <p:spPr>
          <a:xfrm>
            <a:off x="796413" y="3506260"/>
            <a:ext cx="2389240" cy="9084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465213A2-1A9E-469B-8A9B-A0748ECE6F66}"/>
              </a:ext>
            </a:extLst>
          </p:cNvPr>
          <p:cNvSpPr/>
          <p:nvPr/>
        </p:nvSpPr>
        <p:spPr>
          <a:xfrm>
            <a:off x="2625213" y="5776898"/>
            <a:ext cx="5712540" cy="373626"/>
          </a:xfrm>
          <a:prstGeom prst="wedgeRoundRectCallout">
            <a:avLst>
              <a:gd name="adj1" fmla="val -41429"/>
              <a:gd name="adj2" fmla="val -4057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</a:rPr>
              <a:t>多模态编码器</a:t>
            </a:r>
            <a:r>
              <a:rPr lang="en-US" altLang="zh-CN" sz="2000" b="1" dirty="0">
                <a:solidFill>
                  <a:srgbClr val="0070C0"/>
                </a:solidFill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</a:rPr>
              <a:t>解码器混合（</a:t>
            </a:r>
            <a:r>
              <a:rPr lang="en-US" altLang="zh-CN" sz="2000" b="1" dirty="0">
                <a:solidFill>
                  <a:srgbClr val="0070C0"/>
                </a:solidFill>
              </a:rPr>
              <a:t>MED</a:t>
            </a:r>
            <a:r>
              <a:rPr lang="zh-CN" altLang="en-US" sz="2000" b="1" dirty="0">
                <a:solidFill>
                  <a:srgbClr val="0070C0"/>
                </a:solidFill>
              </a:rPr>
              <a:t>）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8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9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9B3AAE43-3A4D-214C-B2C8-6572E694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0" y="2011143"/>
            <a:ext cx="11049800" cy="3642406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7807549F-4890-4B01-A145-55BF7F83E432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7.4.3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CapFilt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算法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DA9E24-E15E-4DF0-9565-78ED418ECE7A}"/>
              </a:ext>
            </a:extLst>
          </p:cNvPr>
          <p:cNvSpPr/>
          <p:nvPr/>
        </p:nvSpPr>
        <p:spPr>
          <a:xfrm>
            <a:off x="4234094" y="2297338"/>
            <a:ext cx="1576397" cy="8972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120FE68B-08F7-4C43-9D1E-EA4847AEBA0D}"/>
              </a:ext>
            </a:extLst>
          </p:cNvPr>
          <p:cNvSpPr/>
          <p:nvPr/>
        </p:nvSpPr>
        <p:spPr>
          <a:xfrm>
            <a:off x="3919601" y="1004223"/>
            <a:ext cx="6972176" cy="749521"/>
          </a:xfrm>
          <a:prstGeom prst="wedgeRoundRectCallout">
            <a:avLst>
              <a:gd name="adj1" fmla="val -37942"/>
              <a:gd name="adj2" fmla="val 1157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Filter</a:t>
            </a:r>
            <a:r>
              <a:rPr lang="zh-CN" altLang="en-US" sz="2000" dirty="0">
                <a:solidFill>
                  <a:schemeClr val="tx1"/>
                </a:solidFill>
              </a:rPr>
              <a:t>是一个以图像为基础的文本编码器，根据</a:t>
            </a:r>
            <a:r>
              <a:rPr lang="en-US" altLang="zh-CN" sz="2000" dirty="0">
                <a:solidFill>
                  <a:schemeClr val="tx1"/>
                </a:solidFill>
              </a:rPr>
              <a:t>ITC</a:t>
            </a:r>
            <a:r>
              <a:rPr lang="zh-CN" altLang="en-US" sz="2000" dirty="0">
                <a:solidFill>
                  <a:schemeClr val="tx1"/>
                </a:solidFill>
              </a:rPr>
              <a:t>和</a:t>
            </a:r>
            <a:r>
              <a:rPr lang="en-US" altLang="zh-CN" sz="2000" dirty="0">
                <a:solidFill>
                  <a:schemeClr val="tx1"/>
                </a:solidFill>
              </a:rPr>
              <a:t>ITM</a:t>
            </a:r>
            <a:r>
              <a:rPr lang="zh-CN" altLang="en-US" sz="2000" dirty="0">
                <a:solidFill>
                  <a:schemeClr val="tx1"/>
                </a:solidFill>
              </a:rPr>
              <a:t>的目标进行微调，学习文本是否与图像匹配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B589A9-D624-498B-BE29-B62738372939}"/>
              </a:ext>
            </a:extLst>
          </p:cNvPr>
          <p:cNvSpPr/>
          <p:nvPr/>
        </p:nvSpPr>
        <p:spPr>
          <a:xfrm>
            <a:off x="4234094" y="4487727"/>
            <a:ext cx="1576397" cy="9084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465213A2-1A9E-469B-8A9B-A0748ECE6F66}"/>
              </a:ext>
            </a:extLst>
          </p:cNvPr>
          <p:cNvSpPr/>
          <p:nvPr/>
        </p:nvSpPr>
        <p:spPr>
          <a:xfrm>
            <a:off x="4234094" y="6047175"/>
            <a:ext cx="6947050" cy="642089"/>
          </a:xfrm>
          <a:prstGeom prst="wedgeRoundRectCallout">
            <a:avLst>
              <a:gd name="adj1" fmla="val -37895"/>
              <a:gd name="adj2" fmla="val -1501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Captioner</a:t>
            </a:r>
            <a:r>
              <a:rPr lang="zh-CN" altLang="en-US" sz="2000" dirty="0">
                <a:solidFill>
                  <a:schemeClr val="tx1"/>
                </a:solidFill>
              </a:rPr>
              <a:t>是一个以图像为基础的文本解码器，以</a:t>
            </a:r>
            <a:r>
              <a:rPr lang="en-US" altLang="zh-CN" sz="2000" dirty="0">
                <a:solidFill>
                  <a:schemeClr val="tx1"/>
                </a:solidFill>
              </a:rPr>
              <a:t>LM</a:t>
            </a:r>
            <a:r>
              <a:rPr lang="zh-CN" altLang="en-US" sz="2000" dirty="0">
                <a:solidFill>
                  <a:schemeClr val="tx1"/>
                </a:solidFill>
              </a:rPr>
              <a:t>为目标进行微调，对给定的图像进行文本解码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575E47D-3D34-49D6-9974-8F5CF7EF71A0}"/>
              </a:ext>
            </a:extLst>
          </p:cNvPr>
          <p:cNvSpPr/>
          <p:nvPr/>
        </p:nvSpPr>
        <p:spPr>
          <a:xfrm rot="10800000">
            <a:off x="4879724" y="3170201"/>
            <a:ext cx="285136" cy="44245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70E333DE-4165-4330-87F0-8CA05A018CCA}"/>
              </a:ext>
            </a:extLst>
          </p:cNvPr>
          <p:cNvSpPr/>
          <p:nvPr/>
        </p:nvSpPr>
        <p:spPr>
          <a:xfrm>
            <a:off x="4879724" y="4067476"/>
            <a:ext cx="285136" cy="44245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 animBg="1"/>
      <p:bldP spid="12" grpId="0" animBg="1"/>
      <p:bldP spid="10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9B3AAE43-3A4D-214C-B2C8-6572E694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0" y="2011143"/>
            <a:ext cx="11049800" cy="3642406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7807549F-4890-4B01-A145-55BF7F83E432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7.4.3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CapFilt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算法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DA9E24-E15E-4DF0-9565-78ED418ECE7A}"/>
              </a:ext>
            </a:extLst>
          </p:cNvPr>
          <p:cNvSpPr/>
          <p:nvPr/>
        </p:nvSpPr>
        <p:spPr>
          <a:xfrm>
            <a:off x="6853209" y="4622635"/>
            <a:ext cx="890254" cy="53416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575E47D-3D34-49D6-9974-8F5CF7EF71A0}"/>
              </a:ext>
            </a:extLst>
          </p:cNvPr>
          <p:cNvSpPr/>
          <p:nvPr/>
        </p:nvSpPr>
        <p:spPr>
          <a:xfrm rot="16200000">
            <a:off x="6192114" y="4400498"/>
            <a:ext cx="285136" cy="97843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E6F3458-1B95-472C-92C5-C68227BE7628}"/>
              </a:ext>
            </a:extLst>
          </p:cNvPr>
          <p:cNvSpPr/>
          <p:nvPr/>
        </p:nvSpPr>
        <p:spPr>
          <a:xfrm>
            <a:off x="5874775" y="3981191"/>
            <a:ext cx="978434" cy="53416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61BCE74D-198E-4DD4-B195-67463B2B4188}"/>
              </a:ext>
            </a:extLst>
          </p:cNvPr>
          <p:cNvSpPr/>
          <p:nvPr/>
        </p:nvSpPr>
        <p:spPr>
          <a:xfrm>
            <a:off x="1963479" y="5748487"/>
            <a:ext cx="3912244" cy="672315"/>
          </a:xfrm>
          <a:prstGeom prst="wedgeRoundRectCallout">
            <a:avLst>
              <a:gd name="adj1" fmla="val 54564"/>
              <a:gd name="adj2" fmla="val -1275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为每个</a:t>
            </a:r>
            <a:r>
              <a:rPr lang="en-US" altLang="zh-CN" sz="2000" dirty="0">
                <a:solidFill>
                  <a:schemeClr val="tx1"/>
                </a:solidFill>
              </a:rPr>
              <a:t>web</a:t>
            </a:r>
            <a:r>
              <a:rPr lang="zh-CN" altLang="en-US" sz="2000" dirty="0">
                <a:solidFill>
                  <a:schemeClr val="tx1"/>
                </a:solidFill>
              </a:rPr>
              <a:t>图像生成文本描述</a:t>
            </a:r>
            <a:r>
              <a:rPr lang="en-US" altLang="zh-CN" sz="2000" dirty="0">
                <a:solidFill>
                  <a:schemeClr val="tx1"/>
                </a:solidFill>
              </a:rPr>
              <a:t>Ts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6" name="对话气泡: 圆角矩形 15">
            <a:extLst>
              <a:ext uri="{FF2B5EF4-FFF2-40B4-BE49-F238E27FC236}">
                <a16:creationId xmlns:a16="http://schemas.microsoft.com/office/drawing/2014/main" id="{13690DD5-3F79-44BC-9B34-4A836696BBA1}"/>
              </a:ext>
            </a:extLst>
          </p:cNvPr>
          <p:cNvSpPr/>
          <p:nvPr/>
        </p:nvSpPr>
        <p:spPr>
          <a:xfrm>
            <a:off x="7298336" y="5575972"/>
            <a:ext cx="2129743" cy="504541"/>
          </a:xfrm>
          <a:prstGeom prst="wedgeRoundRectCallout">
            <a:avLst>
              <a:gd name="adj1" fmla="val -40606"/>
              <a:gd name="adj2" fmla="val -1219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组成合成文本对</a:t>
            </a:r>
          </a:p>
        </p:txBody>
      </p:sp>
    </p:spTree>
    <p:extLst>
      <p:ext uri="{BB962C8B-B14F-4D97-AF65-F5344CB8AC3E}">
        <p14:creationId xmlns:p14="http://schemas.microsoft.com/office/powerpoint/2010/main" val="21057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9B3AAE43-3A4D-214C-B2C8-6572E694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0" y="2011143"/>
            <a:ext cx="11049800" cy="3642406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7807549F-4890-4B01-A145-55BF7F83E432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7.4.3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CapFilt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算法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DA9E24-E15E-4DF0-9565-78ED418ECE7A}"/>
              </a:ext>
            </a:extLst>
          </p:cNvPr>
          <p:cNvSpPr/>
          <p:nvPr/>
        </p:nvSpPr>
        <p:spPr>
          <a:xfrm>
            <a:off x="7544453" y="2214281"/>
            <a:ext cx="2224580" cy="85742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120FE68B-08F7-4C43-9D1E-EA4847AEBA0D}"/>
              </a:ext>
            </a:extLst>
          </p:cNvPr>
          <p:cNvSpPr/>
          <p:nvPr/>
        </p:nvSpPr>
        <p:spPr>
          <a:xfrm>
            <a:off x="6095999" y="773419"/>
            <a:ext cx="5270340" cy="980325"/>
          </a:xfrm>
          <a:prstGeom prst="wedgeRoundRectCallout">
            <a:avLst>
              <a:gd name="adj1" fmla="val -1513"/>
              <a:gd name="adj2" fmla="val 1057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如果</a:t>
            </a:r>
            <a:r>
              <a:rPr lang="en-US" altLang="zh-CN" sz="2000" dirty="0">
                <a:solidFill>
                  <a:schemeClr val="tx1"/>
                </a:solidFill>
              </a:rPr>
              <a:t>ITM</a:t>
            </a:r>
            <a:r>
              <a:rPr lang="zh-CN" altLang="en-US" sz="2000" dirty="0">
                <a:solidFill>
                  <a:schemeClr val="tx1"/>
                </a:solidFill>
              </a:rPr>
              <a:t>头预测一个文本与图像不匹配，则该文本被认为是噪音，会被去掉，只保留匹配的文本对</a:t>
            </a: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575E47D-3D34-49D6-9974-8F5CF7EF71A0}"/>
              </a:ext>
            </a:extLst>
          </p:cNvPr>
          <p:cNvSpPr/>
          <p:nvPr/>
        </p:nvSpPr>
        <p:spPr>
          <a:xfrm rot="16200000">
            <a:off x="6567047" y="1865587"/>
            <a:ext cx="285136" cy="166968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E6F3458-1B95-472C-92C5-C68227BE7628}"/>
              </a:ext>
            </a:extLst>
          </p:cNvPr>
          <p:cNvSpPr/>
          <p:nvPr/>
        </p:nvSpPr>
        <p:spPr>
          <a:xfrm>
            <a:off x="5839055" y="3088715"/>
            <a:ext cx="978434" cy="53416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61BCE74D-198E-4DD4-B195-67463B2B4188}"/>
              </a:ext>
            </a:extLst>
          </p:cNvPr>
          <p:cNvSpPr/>
          <p:nvPr/>
        </p:nvSpPr>
        <p:spPr>
          <a:xfrm>
            <a:off x="1273215" y="1204451"/>
            <a:ext cx="3970116" cy="672315"/>
          </a:xfrm>
          <a:prstGeom prst="wedgeRoundRectCallout">
            <a:avLst>
              <a:gd name="adj1" fmla="val 78444"/>
              <a:gd name="adj2" fmla="val 1496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对</a:t>
            </a:r>
            <a:r>
              <a:rPr lang="en-US" altLang="zh-CN" sz="2000" dirty="0">
                <a:solidFill>
                  <a:schemeClr val="tx1"/>
                </a:solidFill>
              </a:rPr>
              <a:t>web</a:t>
            </a:r>
            <a:r>
              <a:rPr lang="zh-CN" altLang="en-US" sz="2000" dirty="0">
                <a:solidFill>
                  <a:schemeClr val="tx1"/>
                </a:solidFill>
              </a:rPr>
              <a:t>图文对和合成文本对进行去噪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9CC5D5-DF9F-4582-9A5C-A5F51CB141DF}"/>
              </a:ext>
            </a:extLst>
          </p:cNvPr>
          <p:cNvSpPr/>
          <p:nvPr/>
        </p:nvSpPr>
        <p:spPr>
          <a:xfrm>
            <a:off x="6766420" y="4627434"/>
            <a:ext cx="978434" cy="53416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92C46C8D-93FF-4DB5-B037-FDCE752AF4F6}"/>
              </a:ext>
            </a:extLst>
          </p:cNvPr>
          <p:cNvSpPr/>
          <p:nvPr/>
        </p:nvSpPr>
        <p:spPr>
          <a:xfrm rot="10800000">
            <a:off x="6185704" y="2761865"/>
            <a:ext cx="285136" cy="30983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583811E8-D2F6-480C-BA8E-C3776B43A910}"/>
              </a:ext>
            </a:extLst>
          </p:cNvPr>
          <p:cNvSpPr/>
          <p:nvPr/>
        </p:nvSpPr>
        <p:spPr>
          <a:xfrm rot="10800000">
            <a:off x="7069159" y="2785820"/>
            <a:ext cx="285136" cy="184161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 animBg="1"/>
      <p:bldP spid="14" grpId="0" animBg="1"/>
      <p:bldP spid="15" grpId="0" animBg="1"/>
      <p:bldP spid="9" grpId="0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9B3AAE43-3A4D-214C-B2C8-6572E694F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0" y="2011143"/>
            <a:ext cx="11049800" cy="3642406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7807549F-4890-4B01-A145-55BF7F83E432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7.4.3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CapFilt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算法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DA9E24-E15E-4DF0-9565-78ED418ECE7A}"/>
              </a:ext>
            </a:extLst>
          </p:cNvPr>
          <p:cNvSpPr/>
          <p:nvPr/>
        </p:nvSpPr>
        <p:spPr>
          <a:xfrm>
            <a:off x="7472953" y="3429000"/>
            <a:ext cx="2330804" cy="7031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575E47D-3D34-49D6-9974-8F5CF7EF71A0}"/>
              </a:ext>
            </a:extLst>
          </p:cNvPr>
          <p:cNvSpPr/>
          <p:nvPr/>
        </p:nvSpPr>
        <p:spPr>
          <a:xfrm>
            <a:off x="8518625" y="3047602"/>
            <a:ext cx="285136" cy="38139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对话气泡: 圆角矩形 15">
            <a:extLst>
              <a:ext uri="{FF2B5EF4-FFF2-40B4-BE49-F238E27FC236}">
                <a16:creationId xmlns:a16="http://schemas.microsoft.com/office/drawing/2014/main" id="{13690DD5-3F79-44BC-9B34-4A836696BBA1}"/>
              </a:ext>
            </a:extLst>
          </p:cNvPr>
          <p:cNvSpPr/>
          <p:nvPr/>
        </p:nvSpPr>
        <p:spPr>
          <a:xfrm>
            <a:off x="8335107" y="5575972"/>
            <a:ext cx="3692769" cy="1082135"/>
          </a:xfrm>
          <a:prstGeom prst="wedgeRoundRectCallout">
            <a:avLst>
              <a:gd name="adj1" fmla="val -39719"/>
              <a:gd name="adj2" fmla="val -17723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</a:rPr>
              <a:t>将过滤后的图像</a:t>
            </a:r>
            <a:r>
              <a:rPr lang="en-US" altLang="zh-CN" sz="2000" dirty="0">
                <a:solidFill>
                  <a:schemeClr val="tx1"/>
                </a:solidFill>
              </a:rPr>
              <a:t>-</a:t>
            </a:r>
            <a:r>
              <a:rPr lang="zh-CN" altLang="en-US" sz="2000" dirty="0">
                <a:solidFill>
                  <a:schemeClr val="tx1"/>
                </a:solidFill>
              </a:rPr>
              <a:t>文本对与人工标注图文对组合，形成一个新的数据集，用于预训练新模型</a:t>
            </a:r>
          </a:p>
        </p:txBody>
      </p:sp>
      <p:cxnSp>
        <p:nvCxnSpPr>
          <p:cNvPr id="3" name="连接符: 肘形 2">
            <a:extLst>
              <a:ext uri="{FF2B5EF4-FFF2-40B4-BE49-F238E27FC236}">
                <a16:creationId xmlns:a16="http://schemas.microsoft.com/office/drawing/2014/main" id="{6D0F2FC1-43C4-4280-81A6-78560E8FC41E}"/>
              </a:ext>
            </a:extLst>
          </p:cNvPr>
          <p:cNvCxnSpPr>
            <a:stCxn id="5" idx="2"/>
          </p:cNvCxnSpPr>
          <p:nvPr/>
        </p:nvCxnSpPr>
        <p:spPr>
          <a:xfrm rot="5400000" flipH="1">
            <a:off x="4114135" y="-392057"/>
            <a:ext cx="1429993" cy="7618447"/>
          </a:xfrm>
          <a:prstGeom prst="bentConnector4">
            <a:avLst>
              <a:gd name="adj1" fmla="val -100836"/>
              <a:gd name="adj2" fmla="val 104197"/>
            </a:avLst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4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65C147B5-ACDC-478C-B946-8544A8364291}"/>
              </a:ext>
            </a:extLst>
          </p:cNvPr>
          <p:cNvSpPr txBox="1">
            <a:spLocks/>
          </p:cNvSpPr>
          <p:nvPr/>
        </p:nvSpPr>
        <p:spPr>
          <a:xfrm>
            <a:off x="583565" y="437198"/>
            <a:ext cx="6672072" cy="569387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7.4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ED35E5-ACA1-48FA-B4CB-DCC1FB60ABE0}"/>
              </a:ext>
            </a:extLst>
          </p:cNvPr>
          <p:cNvSpPr txBox="1"/>
          <p:nvPr/>
        </p:nvSpPr>
        <p:spPr>
          <a:xfrm>
            <a:off x="795401" y="1312604"/>
            <a:ext cx="116875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Try BLIP </a:t>
            </a:r>
            <a:r>
              <a:rPr lang="zh-CN" altLang="en-US" sz="2400" b="1" dirty="0"/>
              <a:t>模型：</a:t>
            </a:r>
            <a:r>
              <a:rPr lang="en-US" altLang="zh-CN" sz="2400" b="1" dirty="0">
                <a:hlinkClick r:id="rId3"/>
              </a:rPr>
              <a:t>https://huggingface.co/Salesforce/blip-image-captioning-base</a:t>
            </a:r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en-US" altLang="zh-CN" sz="2400" b="1" dirty="0"/>
          </a:p>
          <a:p>
            <a:endParaRPr lang="zh-CN" altLang="en-US" sz="24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03C68A1-32A0-4556-8A2D-DC50E4B89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218" y="1886600"/>
            <a:ext cx="8273796" cy="48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61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1127229" y="1384971"/>
            <a:ext cx="10112188" cy="5272424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noAutofit/>
          </a:bodyPr>
          <a:lstStyle/>
          <a:p>
            <a:pPr>
              <a:lnSpc>
                <a:spcPts val="4720"/>
              </a:lnSpc>
              <a:tabLst>
                <a:tab pos="425958" algn="l"/>
                <a:tab pos="426720" algn="l"/>
              </a:tabLst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7.1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b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7.2 </a:t>
            </a:r>
            <a:r>
              <a:rPr lang="en-US" altLang="zh-CN" sz="3200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 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7.4  BLIP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 BLIP-2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b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7.5.1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概要</a:t>
            </a:r>
            <a:b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7.5.2  BLIP-2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</a:t>
            </a:r>
            <a:endParaRPr lang="zh-CN" altLang="en-US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D532251-D2FF-4519-8A3C-299A5CEC95DB}"/>
              </a:ext>
            </a:extLst>
          </p:cNvPr>
          <p:cNvSpPr txBox="1">
            <a:spLocks/>
          </p:cNvSpPr>
          <p:nvPr/>
        </p:nvSpPr>
        <p:spPr>
          <a:xfrm>
            <a:off x="935166" y="392395"/>
            <a:ext cx="6672072" cy="613694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">
              <a:spcBef>
                <a:spcPts val="120"/>
              </a:spcBef>
            </a:pPr>
            <a:r>
              <a:rPr lang="zh-CN" altLang="en-US" sz="432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765474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3BC0B4D-134B-8A4C-A6E6-43C2D498DD86}"/>
              </a:ext>
            </a:extLst>
          </p:cNvPr>
          <p:cNvSpPr txBox="1">
            <a:spLocks/>
          </p:cNvSpPr>
          <p:nvPr/>
        </p:nvSpPr>
        <p:spPr>
          <a:xfrm>
            <a:off x="673569" y="279858"/>
            <a:ext cx="3632201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BLIP-2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模型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AB0E84-6F64-194E-AFA7-0535476FB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650" y="672557"/>
            <a:ext cx="6388973" cy="61595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2A548EF-34C3-47BD-8912-0CAD1A1484B8}"/>
              </a:ext>
            </a:extLst>
          </p:cNvPr>
          <p:cNvSpPr txBox="1"/>
          <p:nvPr/>
        </p:nvSpPr>
        <p:spPr>
          <a:xfrm>
            <a:off x="4891650" y="110386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2023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8797D6-6FF6-45FC-8062-4678277DA225}"/>
              </a:ext>
            </a:extLst>
          </p:cNvPr>
          <p:cNvSpPr txBox="1"/>
          <p:nvPr/>
        </p:nvSpPr>
        <p:spPr>
          <a:xfrm>
            <a:off x="661295" y="1244381"/>
            <a:ext cx="3924773" cy="234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b="1" dirty="0">
                <a:latin typeface="+mn-ea"/>
              </a:rPr>
              <a:t>Salesforce</a:t>
            </a:r>
            <a:r>
              <a:rPr lang="zh-CN" altLang="en-US" sz="2000" dirty="0">
                <a:latin typeface="+mn-ea"/>
              </a:rPr>
              <a:t>在</a:t>
            </a:r>
            <a:r>
              <a:rPr lang="en-US" altLang="zh-CN" sz="2000" dirty="0">
                <a:latin typeface="+mn-ea"/>
              </a:rPr>
              <a:t>2023</a:t>
            </a:r>
            <a:r>
              <a:rPr lang="zh-CN" altLang="en-US" sz="2000" dirty="0">
                <a:latin typeface="+mn-ea"/>
              </a:rPr>
              <a:t>年基于</a:t>
            </a:r>
            <a:r>
              <a:rPr lang="en-US" altLang="zh-CN" sz="2000" dirty="0">
                <a:latin typeface="+mn-ea"/>
              </a:rPr>
              <a:t>BLIP</a:t>
            </a:r>
            <a:r>
              <a:rPr lang="zh-CN" altLang="en-US" sz="2000" dirty="0">
                <a:latin typeface="+mn-ea"/>
              </a:rPr>
              <a:t>架构，利用已有的</a:t>
            </a:r>
            <a:r>
              <a:rPr lang="en-US" altLang="zh-CN" sz="2000" dirty="0" err="1">
                <a:latin typeface="+mn-ea"/>
              </a:rPr>
              <a:t>ViT</a:t>
            </a:r>
            <a:r>
              <a:rPr lang="zh-CN" altLang="en-US" sz="2000" dirty="0">
                <a:latin typeface="+mn-ea"/>
              </a:rPr>
              <a:t>和</a:t>
            </a:r>
            <a:r>
              <a:rPr lang="en-US" altLang="zh-CN" sz="2000" dirty="0">
                <a:latin typeface="+mn-ea"/>
              </a:rPr>
              <a:t>LLM</a:t>
            </a:r>
            <a:r>
              <a:rPr lang="zh-CN" altLang="en-US" sz="2000" dirty="0">
                <a:latin typeface="+mn-ea"/>
              </a:rPr>
              <a:t>（均冻结）以及一个的轻量</a:t>
            </a:r>
            <a:r>
              <a:rPr lang="en-US" altLang="zh-CN" sz="2000" dirty="0">
                <a:latin typeface="+mn-ea"/>
              </a:rPr>
              <a:t>Q-Former</a:t>
            </a:r>
            <a:r>
              <a:rPr lang="zh-CN" altLang="en-US" sz="2000" dirty="0">
                <a:latin typeface="+mn-ea"/>
              </a:rPr>
              <a:t>模块做模态融合，大幅降低训练成本。</a:t>
            </a:r>
            <a:endParaRPr lang="en-US" altLang="zh-CN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7941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2042A3-36CC-2A49-AC28-38023417D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007914"/>
            <a:ext cx="10727055" cy="367354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20BF7016-259B-4247-9EC9-D66B7279C8A6}"/>
              </a:ext>
            </a:extLst>
          </p:cNvPr>
          <p:cNvSpPr txBox="1">
            <a:spLocks/>
          </p:cNvSpPr>
          <p:nvPr/>
        </p:nvSpPr>
        <p:spPr>
          <a:xfrm>
            <a:off x="558800" y="132069"/>
            <a:ext cx="6672072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7.5.1 BLIP-2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模型概述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10AC9C-05B4-CB4B-ADD8-7F3B5CDB9157}"/>
              </a:ext>
            </a:extLst>
          </p:cNvPr>
          <p:cNvSpPr txBox="1"/>
          <p:nvPr/>
        </p:nvSpPr>
        <p:spPr>
          <a:xfrm>
            <a:off x="558800" y="1176546"/>
            <a:ext cx="4145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BLIP-2</a:t>
            </a:r>
            <a:r>
              <a:rPr kumimoji="1" lang="zh-CN" altLang="en-US" sz="2000" b="1" dirty="0"/>
              <a:t> 模型：一种图文多模态模型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9E4FC9-A576-4325-9C55-D5F9945B01F3}"/>
              </a:ext>
            </a:extLst>
          </p:cNvPr>
          <p:cNvSpPr txBox="1"/>
          <p:nvPr/>
        </p:nvSpPr>
        <p:spPr>
          <a:xfrm>
            <a:off x="558800" y="5848431"/>
            <a:ext cx="11299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BLIP-2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展示了很强图生文能力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: 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视觉知识推理、视觉常识推理、视觉对话、图像到文本生成等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75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657BF-69BB-8C48-9C89-7DB9DB607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多模态大模型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F8EC51-FB09-9346-B520-87E71AAB9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80" y="1168183"/>
            <a:ext cx="10969200" cy="1061211"/>
          </a:xfrm>
        </p:spPr>
        <p:txBody>
          <a:bodyPr>
            <a:noAutofit/>
          </a:bodyPr>
          <a:lstStyle/>
          <a:p>
            <a:r>
              <a:rPr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多模态大模型是一种能够处理和理解多种类型数据（如文本、图像、音频和视频）的人工智能模型</a:t>
            </a:r>
            <a:r>
              <a:rPr lang="zh-CN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84D490-91F7-463F-91B3-38C5871CB5C4}"/>
              </a:ext>
            </a:extLst>
          </p:cNvPr>
          <p:cNvSpPr txBox="1"/>
          <p:nvPr/>
        </p:nvSpPr>
        <p:spPr>
          <a:xfrm>
            <a:off x="2275410" y="560926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单模态学习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3B30CB-4A2A-46D5-8FA2-F50D9A1AEA3C}"/>
              </a:ext>
            </a:extLst>
          </p:cNvPr>
          <p:cNvSpPr txBox="1"/>
          <p:nvPr/>
        </p:nvSpPr>
        <p:spPr>
          <a:xfrm>
            <a:off x="8863148" y="536554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多模态学习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B272455-4A4B-4D54-A8BE-C2838CA796BB}"/>
              </a:ext>
            </a:extLst>
          </p:cNvPr>
          <p:cNvGrpSpPr/>
          <p:nvPr/>
        </p:nvGrpSpPr>
        <p:grpSpPr>
          <a:xfrm>
            <a:off x="605280" y="3007839"/>
            <a:ext cx="4689763" cy="1198418"/>
            <a:chOff x="706582" y="2708564"/>
            <a:chExt cx="4689763" cy="119841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A521A17-1E8F-46DC-8A0C-A68EB938F777}"/>
                </a:ext>
              </a:extLst>
            </p:cNvPr>
            <p:cNvSpPr/>
            <p:nvPr/>
          </p:nvSpPr>
          <p:spPr>
            <a:xfrm>
              <a:off x="706582" y="2708564"/>
              <a:ext cx="4689763" cy="11984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CEE0F27A-005B-4BD3-82D9-5B514A2943B4}"/>
                </a:ext>
              </a:extLst>
            </p:cNvPr>
            <p:cNvGrpSpPr/>
            <p:nvPr/>
          </p:nvGrpSpPr>
          <p:grpSpPr>
            <a:xfrm>
              <a:off x="810491" y="3083543"/>
              <a:ext cx="4468090" cy="620300"/>
              <a:chOff x="810491" y="3083543"/>
              <a:chExt cx="4468090" cy="620300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3B7D5641-FE55-43E2-94BC-53EA6ACDE925}"/>
                  </a:ext>
                </a:extLst>
              </p:cNvPr>
              <p:cNvSpPr/>
              <p:nvPr/>
            </p:nvSpPr>
            <p:spPr>
              <a:xfrm>
                <a:off x="810491" y="3253570"/>
                <a:ext cx="727363" cy="4502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文本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B32E9422-D2FF-47E8-9AF7-6358624D11B3}"/>
                  </a:ext>
                </a:extLst>
              </p:cNvPr>
              <p:cNvSpPr/>
              <p:nvPr/>
            </p:nvSpPr>
            <p:spPr>
              <a:xfrm>
                <a:off x="2306225" y="3253570"/>
                <a:ext cx="727363" cy="4502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模型</a:t>
                </a:r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F3199190-F0D0-4E1B-AA1F-C60347B0976E}"/>
                  </a:ext>
                </a:extLst>
              </p:cNvPr>
              <p:cNvSpPr/>
              <p:nvPr/>
            </p:nvSpPr>
            <p:spPr>
              <a:xfrm>
                <a:off x="4033798" y="3253570"/>
                <a:ext cx="1244783" cy="4502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NLP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应用</a:t>
                </a:r>
              </a:p>
            </p:txBody>
          </p:sp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48AAFED4-CEDF-414E-86A0-FC166743E57F}"/>
                  </a:ext>
                </a:extLst>
              </p:cNvPr>
              <p:cNvCxnSpPr>
                <a:stCxn id="4" idx="3"/>
                <a:endCxn id="10" idx="1"/>
              </p:cNvCxnSpPr>
              <p:nvPr/>
            </p:nvCxnSpPr>
            <p:spPr>
              <a:xfrm>
                <a:off x="1537854" y="3478707"/>
                <a:ext cx="76837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6BD3265-A9B0-46BB-A8D8-0AF5EE6CD18F}"/>
                  </a:ext>
                </a:extLst>
              </p:cNvPr>
              <p:cNvSpPr txBox="1"/>
              <p:nvPr/>
            </p:nvSpPr>
            <p:spPr>
              <a:xfrm>
                <a:off x="1605285" y="3083543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train</a:t>
                </a:r>
                <a:endParaRPr lang="zh-CN" altLang="en-US" dirty="0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B2E0753-0C31-4395-93B1-34317EAF3CA2}"/>
                  </a:ext>
                </a:extLst>
              </p:cNvPr>
              <p:cNvSpPr txBox="1"/>
              <p:nvPr/>
            </p:nvSpPr>
            <p:spPr>
              <a:xfrm>
                <a:off x="3063140" y="3105337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predict</a:t>
                </a:r>
                <a:endParaRPr lang="zh-CN" altLang="en-US" dirty="0"/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76198648-4D97-4BC7-82F6-33C28A636B3A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>
                <a:off x="3033588" y="3478707"/>
                <a:ext cx="100021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8059FBE-44F2-42AE-9A6D-923A42B15F61}"/>
                </a:ext>
              </a:extLst>
            </p:cNvPr>
            <p:cNvSpPr txBox="1"/>
            <p:nvPr/>
          </p:nvSpPr>
          <p:spPr>
            <a:xfrm>
              <a:off x="2560438" y="2708564"/>
              <a:ext cx="646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NLP</a:t>
              </a:r>
              <a:endParaRPr lang="zh-CN" altLang="en-US" b="1" dirty="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638602E-ACEB-4A90-AD7C-7270BBA09270}"/>
              </a:ext>
            </a:extLst>
          </p:cNvPr>
          <p:cNvGrpSpPr/>
          <p:nvPr/>
        </p:nvGrpSpPr>
        <p:grpSpPr>
          <a:xfrm>
            <a:off x="298523" y="4377191"/>
            <a:ext cx="5223163" cy="1198418"/>
            <a:chOff x="173182" y="2708564"/>
            <a:chExt cx="5223163" cy="119841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434F217-0EC7-4576-ADA0-89E437DC1DE0}"/>
                </a:ext>
              </a:extLst>
            </p:cNvPr>
            <p:cNvSpPr/>
            <p:nvPr/>
          </p:nvSpPr>
          <p:spPr>
            <a:xfrm>
              <a:off x="173182" y="2708564"/>
              <a:ext cx="5223163" cy="11984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7C529CC0-AB48-47DE-9F89-1AC654989ACA}"/>
                </a:ext>
              </a:extLst>
            </p:cNvPr>
            <p:cNvGrpSpPr/>
            <p:nvPr/>
          </p:nvGrpSpPr>
          <p:grpSpPr>
            <a:xfrm>
              <a:off x="290945" y="3083543"/>
              <a:ext cx="4987636" cy="620300"/>
              <a:chOff x="290945" y="3083543"/>
              <a:chExt cx="4987636" cy="620300"/>
            </a:xfrm>
          </p:grpSpPr>
          <p:sp>
            <p:nvSpPr>
              <p:cNvPr id="26" name="矩形: 圆角 25">
                <a:extLst>
                  <a:ext uri="{FF2B5EF4-FFF2-40B4-BE49-F238E27FC236}">
                    <a16:creationId xmlns:a16="http://schemas.microsoft.com/office/drawing/2014/main" id="{80C9BCD6-5F1B-40AC-B293-7783160ACAF4}"/>
                  </a:ext>
                </a:extLst>
              </p:cNvPr>
              <p:cNvSpPr/>
              <p:nvPr/>
            </p:nvSpPr>
            <p:spPr>
              <a:xfrm>
                <a:off x="290945" y="3253570"/>
                <a:ext cx="1246909" cy="45027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图像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/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视频</a:t>
                </a:r>
              </a:p>
            </p:txBody>
          </p:sp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A9C91B08-0EC0-4902-9364-F15DEE7E2FFD}"/>
                  </a:ext>
                </a:extLst>
              </p:cNvPr>
              <p:cNvSpPr/>
              <p:nvPr/>
            </p:nvSpPr>
            <p:spPr>
              <a:xfrm>
                <a:off x="2306225" y="3253570"/>
                <a:ext cx="727363" cy="45027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/>
                    </a:solidFill>
                  </a:rPr>
                  <a:t>模型</a:t>
                </a:r>
              </a:p>
            </p:txBody>
          </p:sp>
          <p:sp>
            <p:nvSpPr>
              <p:cNvPr id="28" name="矩形: 圆角 27">
                <a:extLst>
                  <a:ext uri="{FF2B5EF4-FFF2-40B4-BE49-F238E27FC236}">
                    <a16:creationId xmlns:a16="http://schemas.microsoft.com/office/drawing/2014/main" id="{86BDE96E-70C7-409B-8723-37242002ECE0}"/>
                  </a:ext>
                </a:extLst>
              </p:cNvPr>
              <p:cNvSpPr/>
              <p:nvPr/>
            </p:nvSpPr>
            <p:spPr>
              <a:xfrm>
                <a:off x="4033798" y="3253570"/>
                <a:ext cx="1244783" cy="45027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CV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应用</a:t>
                </a: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0EB6162C-058D-414B-B5B9-290BAA682D30}"/>
                  </a:ext>
                </a:extLst>
              </p:cNvPr>
              <p:cNvCxnSpPr>
                <a:cxnSpLocks/>
                <a:stCxn id="26" idx="3"/>
                <a:endCxn id="27" idx="1"/>
              </p:cNvCxnSpPr>
              <p:nvPr/>
            </p:nvCxnSpPr>
            <p:spPr>
              <a:xfrm>
                <a:off x="1537854" y="3478707"/>
                <a:ext cx="76837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1B4C5E0-EEBD-421E-A7C0-39159099FEF4}"/>
                  </a:ext>
                </a:extLst>
              </p:cNvPr>
              <p:cNvSpPr txBox="1"/>
              <p:nvPr/>
            </p:nvSpPr>
            <p:spPr>
              <a:xfrm>
                <a:off x="1605285" y="3083543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train</a:t>
                </a:r>
                <a:endParaRPr lang="zh-CN" altLang="en-US" dirty="0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05E7FCF-E513-43C3-A99E-46734283029F}"/>
                  </a:ext>
                </a:extLst>
              </p:cNvPr>
              <p:cNvSpPr txBox="1"/>
              <p:nvPr/>
            </p:nvSpPr>
            <p:spPr>
              <a:xfrm>
                <a:off x="3063140" y="3105337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predict</a:t>
                </a:r>
                <a:endParaRPr lang="zh-CN" altLang="en-US" dirty="0"/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3BCC8EF-65D0-4B80-9AAC-D34072C66A63}"/>
                  </a:ext>
                </a:extLst>
              </p:cNvPr>
              <p:cNvCxnSpPr>
                <a:cxnSpLocks/>
                <a:stCxn id="27" idx="3"/>
                <a:endCxn id="28" idx="1"/>
              </p:cNvCxnSpPr>
              <p:nvPr/>
            </p:nvCxnSpPr>
            <p:spPr>
              <a:xfrm>
                <a:off x="3033588" y="3478707"/>
                <a:ext cx="100021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C5E24AF-63D4-4CC1-B642-236F87EFBA02}"/>
                </a:ext>
              </a:extLst>
            </p:cNvPr>
            <p:cNvSpPr txBox="1"/>
            <p:nvPr/>
          </p:nvSpPr>
          <p:spPr>
            <a:xfrm>
              <a:off x="2560438" y="2708564"/>
              <a:ext cx="646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CV</a:t>
              </a:r>
              <a:endParaRPr lang="zh-CN" altLang="en-US" b="1" dirty="0"/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CF789441-BFD2-43A2-846F-7B6381FC127A}"/>
              </a:ext>
            </a:extLst>
          </p:cNvPr>
          <p:cNvGrpSpPr/>
          <p:nvPr/>
        </p:nvGrpSpPr>
        <p:grpSpPr>
          <a:xfrm>
            <a:off x="6278791" y="2893230"/>
            <a:ext cx="5798888" cy="2350145"/>
            <a:chOff x="6228210" y="4189834"/>
            <a:chExt cx="5798888" cy="2350145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D3A32944-0C8C-48ED-94D7-846D09E9B17A}"/>
                </a:ext>
              </a:extLst>
            </p:cNvPr>
            <p:cNvSpPr/>
            <p:nvPr/>
          </p:nvSpPr>
          <p:spPr>
            <a:xfrm>
              <a:off x="7930068" y="4189834"/>
              <a:ext cx="1183623" cy="2350145"/>
            </a:xfrm>
            <a:prstGeom prst="rect">
              <a:avLst/>
            </a:prstGeom>
            <a:solidFill>
              <a:srgbClr val="FFFFDB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0ADFC735-4791-4D5D-A7AF-F2FEB4EE4E34}"/>
                </a:ext>
              </a:extLst>
            </p:cNvPr>
            <p:cNvSpPr/>
            <p:nvPr/>
          </p:nvSpPr>
          <p:spPr>
            <a:xfrm>
              <a:off x="6448997" y="4474982"/>
              <a:ext cx="727363" cy="45027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文本</a:t>
              </a:r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105E2072-BABA-4EF7-B306-0247156A64E5}"/>
                </a:ext>
              </a:extLst>
            </p:cNvPr>
            <p:cNvSpPr/>
            <p:nvPr/>
          </p:nvSpPr>
          <p:spPr>
            <a:xfrm>
              <a:off x="8168802" y="5192980"/>
              <a:ext cx="727363" cy="45027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模型</a:t>
              </a:r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87A61D3-D5EA-41D5-99CC-69EEBE75A4C1}"/>
                </a:ext>
              </a:extLst>
            </p:cNvPr>
            <p:cNvSpPr/>
            <p:nvPr/>
          </p:nvSpPr>
          <p:spPr>
            <a:xfrm>
              <a:off x="10346278" y="4445567"/>
              <a:ext cx="1244783" cy="45027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NLP</a:t>
              </a:r>
              <a:r>
                <a:rPr lang="zh-CN" altLang="en-US" dirty="0">
                  <a:solidFill>
                    <a:schemeClr val="tx1"/>
                  </a:solidFill>
                </a:rPr>
                <a:t>应用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6096F9A-B051-42D4-BE11-C3E98F65F1A4}"/>
                </a:ext>
              </a:extLst>
            </p:cNvPr>
            <p:cNvSpPr txBox="1"/>
            <p:nvPr/>
          </p:nvSpPr>
          <p:spPr>
            <a:xfrm>
              <a:off x="7303164" y="4388607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train</a:t>
              </a:r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6673DBF-BAD6-430B-B895-C67A699CB313}"/>
                </a:ext>
              </a:extLst>
            </p:cNvPr>
            <p:cNvSpPr txBox="1"/>
            <p:nvPr/>
          </p:nvSpPr>
          <p:spPr>
            <a:xfrm>
              <a:off x="9301293" y="441098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predict</a:t>
              </a:r>
              <a:endParaRPr lang="zh-CN" altLang="en-US" dirty="0"/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BFB611BF-320B-4E6E-BBB4-F548AC22BE4E}"/>
                </a:ext>
              </a:extLst>
            </p:cNvPr>
            <p:cNvSpPr/>
            <p:nvPr/>
          </p:nvSpPr>
          <p:spPr>
            <a:xfrm>
              <a:off x="6228210" y="5923508"/>
              <a:ext cx="1246909" cy="45027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图像</a:t>
              </a:r>
              <a:r>
                <a:rPr lang="en-US" altLang="zh-CN" dirty="0">
                  <a:solidFill>
                    <a:schemeClr val="tx1"/>
                  </a:solidFill>
                </a:rPr>
                <a:t>/</a:t>
              </a:r>
              <a:r>
                <a:rPr lang="zh-CN" altLang="en-US" dirty="0">
                  <a:solidFill>
                    <a:schemeClr val="tx1"/>
                  </a:solidFill>
                </a:rPr>
                <a:t>视频</a:t>
              </a:r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EC988227-8854-45F6-9719-DD1AF860129A}"/>
                </a:ext>
              </a:extLst>
            </p:cNvPr>
            <p:cNvSpPr/>
            <p:nvPr/>
          </p:nvSpPr>
          <p:spPr>
            <a:xfrm>
              <a:off x="10346278" y="5978627"/>
              <a:ext cx="1680820" cy="45027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NLP+CV</a:t>
              </a:r>
              <a:r>
                <a:rPr lang="zh-CN" altLang="en-US" dirty="0">
                  <a:solidFill>
                    <a:schemeClr val="tx1"/>
                  </a:solidFill>
                </a:rPr>
                <a:t>应用</a:t>
              </a:r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7E36D27A-4B36-431B-9ADE-67385537C7BC}"/>
                </a:ext>
              </a:extLst>
            </p:cNvPr>
            <p:cNvSpPr/>
            <p:nvPr/>
          </p:nvSpPr>
          <p:spPr>
            <a:xfrm>
              <a:off x="10346278" y="5196265"/>
              <a:ext cx="1244783" cy="45027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CV</a:t>
              </a:r>
              <a:r>
                <a:rPr lang="zh-CN" altLang="en-US" dirty="0">
                  <a:solidFill>
                    <a:schemeClr val="tx1"/>
                  </a:solidFill>
                </a:rPr>
                <a:t>应用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A1A8A1EC-9F28-422F-A858-D27E1A368726}"/>
                </a:ext>
              </a:extLst>
            </p:cNvPr>
            <p:cNvSpPr txBox="1"/>
            <p:nvPr/>
          </p:nvSpPr>
          <p:spPr>
            <a:xfrm>
              <a:off x="7365268" y="5692937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train</a:t>
              </a:r>
              <a:endParaRPr lang="zh-CN" altLang="en-US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DEB1F50-02D1-4859-A4D3-7D467858BDE0}"/>
                </a:ext>
              </a:extLst>
            </p:cNvPr>
            <p:cNvSpPr txBox="1"/>
            <p:nvPr/>
          </p:nvSpPr>
          <p:spPr>
            <a:xfrm>
              <a:off x="9301293" y="613166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predict</a:t>
              </a:r>
              <a:endParaRPr lang="zh-CN" altLang="en-US" dirty="0"/>
            </a:p>
          </p:txBody>
        </p: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B916F3E0-0D23-451F-AA7D-228413BDF2BC}"/>
                </a:ext>
              </a:extLst>
            </p:cNvPr>
            <p:cNvCxnSpPr>
              <a:cxnSpLocks/>
              <a:stCxn id="39" idx="3"/>
              <a:endCxn id="51" idx="1"/>
            </p:cNvCxnSpPr>
            <p:nvPr/>
          </p:nvCxnSpPr>
          <p:spPr>
            <a:xfrm>
              <a:off x="8896165" y="5418117"/>
              <a:ext cx="1450113" cy="32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连接符: 曲线 57">
              <a:extLst>
                <a:ext uri="{FF2B5EF4-FFF2-40B4-BE49-F238E27FC236}">
                  <a16:creationId xmlns:a16="http://schemas.microsoft.com/office/drawing/2014/main" id="{711A086E-73C8-43CD-82C9-00CE5B577D04}"/>
                </a:ext>
              </a:extLst>
            </p:cNvPr>
            <p:cNvCxnSpPr>
              <a:cxnSpLocks/>
              <a:stCxn id="38" idx="3"/>
              <a:endCxn id="39" idx="0"/>
            </p:cNvCxnSpPr>
            <p:nvPr/>
          </p:nvCxnSpPr>
          <p:spPr>
            <a:xfrm>
              <a:off x="7176360" y="4700119"/>
              <a:ext cx="1356124" cy="492861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连接符: 曲线 67">
              <a:extLst>
                <a:ext uri="{FF2B5EF4-FFF2-40B4-BE49-F238E27FC236}">
                  <a16:creationId xmlns:a16="http://schemas.microsoft.com/office/drawing/2014/main" id="{DAC45CB6-AB54-4CDF-93BA-A17793DB32A7}"/>
                </a:ext>
              </a:extLst>
            </p:cNvPr>
            <p:cNvCxnSpPr>
              <a:cxnSpLocks/>
              <a:stCxn id="49" idx="3"/>
              <a:endCxn id="39" idx="2"/>
            </p:cNvCxnSpPr>
            <p:nvPr/>
          </p:nvCxnSpPr>
          <p:spPr>
            <a:xfrm flipV="1">
              <a:off x="7475119" y="5643253"/>
              <a:ext cx="1057365" cy="505392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连接符: 曲线 77">
              <a:extLst>
                <a:ext uri="{FF2B5EF4-FFF2-40B4-BE49-F238E27FC236}">
                  <a16:creationId xmlns:a16="http://schemas.microsoft.com/office/drawing/2014/main" id="{228DA570-278E-49EA-9592-A8C7A851DF7D}"/>
                </a:ext>
              </a:extLst>
            </p:cNvPr>
            <p:cNvCxnSpPr>
              <a:cxnSpLocks/>
              <a:stCxn id="39" idx="0"/>
              <a:endCxn id="40" idx="1"/>
            </p:cNvCxnSpPr>
            <p:nvPr/>
          </p:nvCxnSpPr>
          <p:spPr>
            <a:xfrm rot="5400000" flipH="1" flipV="1">
              <a:off x="9178243" y="4024945"/>
              <a:ext cx="522276" cy="1813794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连接符: 曲线 81">
              <a:extLst>
                <a:ext uri="{FF2B5EF4-FFF2-40B4-BE49-F238E27FC236}">
                  <a16:creationId xmlns:a16="http://schemas.microsoft.com/office/drawing/2014/main" id="{341A2024-DB32-47E6-8D6B-EABA6F86A0C3}"/>
                </a:ext>
              </a:extLst>
            </p:cNvPr>
            <p:cNvCxnSpPr>
              <a:cxnSpLocks/>
              <a:stCxn id="39" idx="2"/>
              <a:endCxn id="50" idx="1"/>
            </p:cNvCxnSpPr>
            <p:nvPr/>
          </p:nvCxnSpPr>
          <p:spPr>
            <a:xfrm rot="16200000" flipH="1">
              <a:off x="9159126" y="5016611"/>
              <a:ext cx="560511" cy="1813794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8DCB8B56-64C7-4875-97E1-8DAE2AF94543}"/>
                </a:ext>
              </a:extLst>
            </p:cNvPr>
            <p:cNvSpPr txBox="1"/>
            <p:nvPr/>
          </p:nvSpPr>
          <p:spPr>
            <a:xfrm>
              <a:off x="9402472" y="530740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predict</a:t>
              </a:r>
              <a:endParaRPr lang="zh-CN" altLang="en-US" dirty="0"/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F967F886-547A-4065-90D7-101538450C91}"/>
                </a:ext>
              </a:extLst>
            </p:cNvPr>
            <p:cNvSpPr txBox="1"/>
            <p:nvPr/>
          </p:nvSpPr>
          <p:spPr>
            <a:xfrm>
              <a:off x="8111709" y="420521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多模态</a:t>
              </a:r>
            </a:p>
          </p:txBody>
        </p: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F1F4600B-5C71-493D-8B69-3BBFF1C660C1}"/>
              </a:ext>
            </a:extLst>
          </p:cNvPr>
          <p:cNvSpPr txBox="1"/>
          <p:nvPr/>
        </p:nvSpPr>
        <p:spPr>
          <a:xfrm>
            <a:off x="3611364" y="6095693"/>
            <a:ext cx="542808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</a:rPr>
              <a:t>多模态学习更容易实现</a:t>
            </a:r>
            <a:r>
              <a:rPr lang="en-US" altLang="zh-CN" sz="3200" b="1" dirty="0">
                <a:solidFill>
                  <a:srgbClr val="C00000"/>
                </a:solidFill>
              </a:rPr>
              <a:t>AGI</a:t>
            </a:r>
            <a:r>
              <a:rPr lang="zh-CN" altLang="en-US" sz="3200" b="1" dirty="0">
                <a:solidFill>
                  <a:srgbClr val="C0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59170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555B94B5-12F9-674B-A2FE-333349DE9785}"/>
              </a:ext>
            </a:extLst>
          </p:cNvPr>
          <p:cNvSpPr/>
          <p:nvPr/>
        </p:nvSpPr>
        <p:spPr>
          <a:xfrm>
            <a:off x="346710" y="3996798"/>
            <a:ext cx="1794300" cy="266754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ED70B34-4F90-F348-9A5E-0A9B72B99B1A}"/>
              </a:ext>
            </a:extLst>
          </p:cNvPr>
          <p:cNvSpPr/>
          <p:nvPr/>
        </p:nvSpPr>
        <p:spPr>
          <a:xfrm>
            <a:off x="2141010" y="3996798"/>
            <a:ext cx="4280106" cy="2667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DC06FD2-663E-4844-96B4-DE0513307D58}"/>
              </a:ext>
            </a:extLst>
          </p:cNvPr>
          <p:cNvSpPr txBox="1"/>
          <p:nvPr/>
        </p:nvSpPr>
        <p:spPr>
          <a:xfrm>
            <a:off x="475067" y="4138015"/>
            <a:ext cx="1665943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BLIP</a:t>
            </a: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模型训练方式：端到端重新预训练</a:t>
            </a:r>
            <a:endParaRPr kumimoji="1"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1961039-4D82-FF44-9B6B-6E10322F76B4}"/>
              </a:ext>
            </a:extLst>
          </p:cNvPr>
          <p:cNvSpPr txBox="1"/>
          <p:nvPr/>
        </p:nvSpPr>
        <p:spPr>
          <a:xfrm>
            <a:off x="2167761" y="4317262"/>
            <a:ext cx="4275717" cy="188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大量的数据和复杂的模型，导致重新端到端训练成本高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单模态模型并入多模态模型联合训练，可能会导致灾难性遗忘。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37BFE04-607F-A34E-ADEE-B3332928C851}"/>
              </a:ext>
            </a:extLst>
          </p:cNvPr>
          <p:cNvSpPr/>
          <p:nvPr/>
        </p:nvSpPr>
        <p:spPr>
          <a:xfrm>
            <a:off x="6782195" y="3996798"/>
            <a:ext cx="1877869" cy="2667545"/>
          </a:xfrm>
          <a:prstGeom prst="rect">
            <a:avLst/>
          </a:prstGeom>
          <a:solidFill>
            <a:srgbClr val="C05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DC1F037-E1F9-AC49-A6CB-CC8112FCC7C6}"/>
              </a:ext>
            </a:extLst>
          </p:cNvPr>
          <p:cNvSpPr/>
          <p:nvPr/>
        </p:nvSpPr>
        <p:spPr>
          <a:xfrm>
            <a:off x="8660064" y="3996798"/>
            <a:ext cx="3041712" cy="2667545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B6E2C5D-0BCA-9048-92D8-69E919C44EB4}"/>
              </a:ext>
            </a:extLst>
          </p:cNvPr>
          <p:cNvSpPr txBox="1"/>
          <p:nvPr/>
        </p:nvSpPr>
        <p:spPr>
          <a:xfrm>
            <a:off x="6867854" y="4019360"/>
            <a:ext cx="1792210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BLIP-2</a:t>
            </a: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训练方式：冻结图像和文本编码器</a:t>
            </a:r>
            <a:endParaRPr kumimoji="1"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A7971BC-3B76-8340-99FA-95EBC4E12F3C}"/>
              </a:ext>
            </a:extLst>
          </p:cNvPr>
          <p:cNvSpPr txBox="1"/>
          <p:nvPr/>
        </p:nvSpPr>
        <p:spPr>
          <a:xfrm>
            <a:off x="8834125" y="4548094"/>
            <a:ext cx="2781531" cy="142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显著降低训练成本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避免了单模态模型的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遗忘问题。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64E32E-3324-7549-9F1D-B8522CB62C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6889" y="822694"/>
            <a:ext cx="6837860" cy="3036434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58800" y="132069"/>
            <a:ext cx="6672072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7.5.1 BLIP-2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模型概述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670DDF1-46A1-6D4D-ACA2-49B8174CFF25}"/>
              </a:ext>
            </a:extLst>
          </p:cNvPr>
          <p:cNvSpPr/>
          <p:nvPr/>
        </p:nvSpPr>
        <p:spPr>
          <a:xfrm>
            <a:off x="1980142" y="2452405"/>
            <a:ext cx="628650" cy="349796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DA83CBD2-7C66-9245-BC5A-6895D347DA3E}"/>
              </a:ext>
            </a:extLst>
          </p:cNvPr>
          <p:cNvSpPr/>
          <p:nvPr/>
        </p:nvSpPr>
        <p:spPr>
          <a:xfrm>
            <a:off x="3706072" y="2935659"/>
            <a:ext cx="563561" cy="35433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D06D22-EA13-E241-B73B-E88DCA776BB0}"/>
              </a:ext>
            </a:extLst>
          </p:cNvPr>
          <p:cNvSpPr txBox="1"/>
          <p:nvPr/>
        </p:nvSpPr>
        <p:spPr>
          <a:xfrm>
            <a:off x="9151496" y="2156245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BLIP</a:t>
            </a:r>
            <a:r>
              <a:rPr kumimoji="1" lang="zh-CN" altLang="en-US" dirty="0"/>
              <a:t> 模型框架图</a:t>
            </a:r>
          </a:p>
        </p:txBody>
      </p:sp>
    </p:spTree>
    <p:extLst>
      <p:ext uri="{BB962C8B-B14F-4D97-AF65-F5344CB8AC3E}">
        <p14:creationId xmlns:p14="http://schemas.microsoft.com/office/powerpoint/2010/main" val="30766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2" grpId="0"/>
      <p:bldP spid="25" grpId="0" animBg="1"/>
      <p:bldP spid="27" grpId="0" animBg="1"/>
      <p:bldP spid="28" grpId="0"/>
      <p:bldP spid="29" grpId="0"/>
      <p:bldP spid="4" grpId="0" animBg="1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0BF7016-259B-4247-9EC9-D66B7279C8A6}"/>
              </a:ext>
            </a:extLst>
          </p:cNvPr>
          <p:cNvSpPr txBox="1">
            <a:spLocks/>
          </p:cNvSpPr>
          <p:nvPr/>
        </p:nvSpPr>
        <p:spPr>
          <a:xfrm>
            <a:off x="558800" y="132069"/>
            <a:ext cx="6672072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7.5.1 BLIP-2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模型概述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57F537-8A93-481D-915D-B926DEE86A0E}"/>
              </a:ext>
            </a:extLst>
          </p:cNvPr>
          <p:cNvSpPr txBox="1"/>
          <p:nvPr/>
        </p:nvSpPr>
        <p:spPr>
          <a:xfrm>
            <a:off x="65600" y="6603193"/>
            <a:ext cx="6094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图片来源：https://zhuanlan.zhihu.com/p/681595636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00A129F-E5DF-4F89-A723-103AFFFF3AE6}"/>
              </a:ext>
            </a:extLst>
          </p:cNvPr>
          <p:cNvGrpSpPr/>
          <p:nvPr/>
        </p:nvGrpSpPr>
        <p:grpSpPr>
          <a:xfrm>
            <a:off x="2406460" y="1576656"/>
            <a:ext cx="7413401" cy="4934204"/>
            <a:chOff x="2406460" y="1576656"/>
            <a:chExt cx="7413401" cy="49342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B5EC744-A5A0-432C-9949-6A43E0CBF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6460" y="1576656"/>
              <a:ext cx="7379079" cy="4934204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C5B676-1625-472E-B880-78D418CDF406}"/>
                </a:ext>
              </a:extLst>
            </p:cNvPr>
            <p:cNvSpPr/>
            <p:nvPr/>
          </p:nvSpPr>
          <p:spPr>
            <a:xfrm>
              <a:off x="7728668" y="5666437"/>
              <a:ext cx="2091193" cy="829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EEA25343-17A3-4041-BAE6-CB786430B3AF}"/>
              </a:ext>
            </a:extLst>
          </p:cNvPr>
          <p:cNvSpPr txBox="1"/>
          <p:nvPr/>
        </p:nvSpPr>
        <p:spPr>
          <a:xfrm>
            <a:off x="3576100" y="10092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C00000"/>
                </a:solidFill>
                <a:effectLst/>
                <a:latin typeface="-apple-system"/>
              </a:rPr>
              <a:t>如何降低模型训练成本，同时具有很好的性能？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B880FE-6B9C-4F26-94AA-EE19FE4D5B7D}"/>
              </a:ext>
            </a:extLst>
          </p:cNvPr>
          <p:cNvSpPr txBox="1"/>
          <p:nvPr/>
        </p:nvSpPr>
        <p:spPr>
          <a:xfrm>
            <a:off x="1577722" y="932288"/>
            <a:ext cx="2189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solidFill>
                  <a:srgbClr val="191B1F"/>
                </a:solidFill>
                <a:effectLst/>
                <a:latin typeface="-apple-system"/>
              </a:rPr>
              <a:t>Motivation</a:t>
            </a:r>
            <a:endParaRPr lang="zh-CN" altLang="en-US" sz="28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F83C11-3725-40B4-9D48-B46ABADE449E}"/>
              </a:ext>
            </a:extLst>
          </p:cNvPr>
          <p:cNvSpPr txBox="1"/>
          <p:nvPr/>
        </p:nvSpPr>
        <p:spPr>
          <a:xfrm>
            <a:off x="4758534" y="2028712"/>
            <a:ext cx="1790548" cy="17049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预训练期间冻结单模态模型的参数，避免模型的灾难性遗忘</a:t>
            </a:r>
            <a:endParaRPr lang="en-US" altLang="zh-CN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08D163DB-AE26-4229-A8EF-BB69452311C1}"/>
              </a:ext>
            </a:extLst>
          </p:cNvPr>
          <p:cNvCxnSpPr/>
          <p:nvPr/>
        </p:nvCxnSpPr>
        <p:spPr>
          <a:xfrm flipH="1">
            <a:off x="4038188" y="3751511"/>
            <a:ext cx="746348" cy="40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66C665F-6DE2-4705-B300-8F75439EFE6F}"/>
              </a:ext>
            </a:extLst>
          </p:cNvPr>
          <p:cNvCxnSpPr>
            <a:cxnSpLocks/>
          </p:cNvCxnSpPr>
          <p:nvPr/>
        </p:nvCxnSpPr>
        <p:spPr>
          <a:xfrm>
            <a:off x="6533448" y="3729107"/>
            <a:ext cx="603162" cy="456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对话气泡: 圆角矩形 15">
            <a:extLst>
              <a:ext uri="{FF2B5EF4-FFF2-40B4-BE49-F238E27FC236}">
                <a16:creationId xmlns:a16="http://schemas.microsoft.com/office/drawing/2014/main" id="{513591CF-F6F4-4340-9B09-2F5449B49AF6}"/>
              </a:ext>
            </a:extLst>
          </p:cNvPr>
          <p:cNvSpPr/>
          <p:nvPr/>
        </p:nvSpPr>
        <p:spPr>
          <a:xfrm>
            <a:off x="7631533" y="5656923"/>
            <a:ext cx="4151870" cy="924285"/>
          </a:xfrm>
          <a:prstGeom prst="wedgeRoundRectCallout">
            <a:avLst>
              <a:gd name="adj1" fmla="val -80476"/>
              <a:gd name="adj2" fmla="val -2092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为了让两个冻结的单模态模型对齐,引入Q-Former模块来对图文进行对齐，从而让图像和文本产生交互</a:t>
            </a:r>
          </a:p>
        </p:txBody>
      </p:sp>
    </p:spTree>
    <p:extLst>
      <p:ext uri="{BB962C8B-B14F-4D97-AF65-F5344CB8AC3E}">
        <p14:creationId xmlns:p14="http://schemas.microsoft.com/office/powerpoint/2010/main" val="28495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83565" y="123206"/>
            <a:ext cx="6672072" cy="507831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7.5.2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9EBE7BD-B849-8D42-AC88-AC6CCCED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758" y="1501287"/>
            <a:ext cx="9690100" cy="4013200"/>
          </a:xfrm>
          <a:prstGeom prst="rect">
            <a:avLst/>
          </a:prstGeom>
        </p:spPr>
      </p:pic>
      <p:sp>
        <p:nvSpPr>
          <p:cNvPr id="16" name="圆角矩形 15">
            <a:extLst>
              <a:ext uri="{FF2B5EF4-FFF2-40B4-BE49-F238E27FC236}">
                <a16:creationId xmlns:a16="http://schemas.microsoft.com/office/drawing/2014/main" id="{B2A3E198-8835-754C-B7F4-08E1F75706EB}"/>
              </a:ext>
            </a:extLst>
          </p:cNvPr>
          <p:cNvSpPr/>
          <p:nvPr/>
        </p:nvSpPr>
        <p:spPr>
          <a:xfrm>
            <a:off x="6870016" y="2408321"/>
            <a:ext cx="628650" cy="504908"/>
          </a:xfrm>
          <a:prstGeom prst="roundRect">
            <a:avLst>
              <a:gd name="adj" fmla="val 36719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561036C7-4627-EB49-A2A3-4592169C38A4}"/>
              </a:ext>
            </a:extLst>
          </p:cNvPr>
          <p:cNvSpPr/>
          <p:nvPr/>
        </p:nvSpPr>
        <p:spPr>
          <a:xfrm>
            <a:off x="1592461" y="2476324"/>
            <a:ext cx="628650" cy="504908"/>
          </a:xfrm>
          <a:prstGeom prst="roundRect">
            <a:avLst>
              <a:gd name="adj" fmla="val 36719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对话气泡: 矩形 11">
            <a:extLst>
              <a:ext uri="{FF2B5EF4-FFF2-40B4-BE49-F238E27FC236}">
                <a16:creationId xmlns:a16="http://schemas.microsoft.com/office/drawing/2014/main" id="{4507D856-E6EC-064F-A3D2-F642925F7041}"/>
              </a:ext>
            </a:extLst>
          </p:cNvPr>
          <p:cNvSpPr/>
          <p:nvPr/>
        </p:nvSpPr>
        <p:spPr>
          <a:xfrm>
            <a:off x="583565" y="4071976"/>
            <a:ext cx="2361520" cy="851872"/>
          </a:xfrm>
          <a:prstGeom prst="wedgeRectCallout">
            <a:avLst>
              <a:gd name="adj1" fmla="val -4728"/>
              <a:gd name="adj2" fmla="val -6856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chemeClr val="tx1"/>
                </a:solidFill>
              </a:rPr>
              <a:t>预训练且参数冻结的视觉编码模型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矩形标注 2">
            <a:extLst>
              <a:ext uri="{FF2B5EF4-FFF2-40B4-BE49-F238E27FC236}">
                <a16:creationId xmlns:a16="http://schemas.microsoft.com/office/drawing/2014/main" id="{594BF190-CDF7-CB4B-BE07-374D4E419601}"/>
              </a:ext>
            </a:extLst>
          </p:cNvPr>
          <p:cNvSpPr/>
          <p:nvPr/>
        </p:nvSpPr>
        <p:spPr>
          <a:xfrm>
            <a:off x="5154236" y="1243129"/>
            <a:ext cx="2368373" cy="755747"/>
          </a:xfrm>
          <a:prstGeom prst="wedgeRectCallout">
            <a:avLst>
              <a:gd name="adj1" fmla="val 40583"/>
              <a:gd name="adj2" fmla="val 103966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>
                <a:solidFill>
                  <a:schemeClr val="tx1"/>
                </a:solidFill>
              </a:rPr>
              <a:t>预训练且参数冻结的文本编码模型</a:t>
            </a:r>
          </a:p>
        </p:txBody>
      </p:sp>
      <p:sp>
        <p:nvSpPr>
          <p:cNvPr id="12" name="对话气泡: 矩形 11">
            <a:extLst>
              <a:ext uri="{FF2B5EF4-FFF2-40B4-BE49-F238E27FC236}">
                <a16:creationId xmlns:a16="http://schemas.microsoft.com/office/drawing/2014/main" id="{D8F01E83-01F8-2E4B-83D2-CFC375948B09}"/>
              </a:ext>
            </a:extLst>
          </p:cNvPr>
          <p:cNvSpPr/>
          <p:nvPr/>
        </p:nvSpPr>
        <p:spPr>
          <a:xfrm>
            <a:off x="3694030" y="3522690"/>
            <a:ext cx="3175986" cy="2907019"/>
          </a:xfrm>
          <a:custGeom>
            <a:avLst/>
            <a:gdLst>
              <a:gd name="connsiteX0" fmla="*/ 0 w 3175986"/>
              <a:gd name="connsiteY0" fmla="*/ 0 h 851872"/>
              <a:gd name="connsiteX1" fmla="*/ 1852659 w 3175986"/>
              <a:gd name="connsiteY1" fmla="*/ 0 h 851872"/>
              <a:gd name="connsiteX2" fmla="*/ 1841024 w 3175986"/>
              <a:gd name="connsiteY2" fmla="*/ -1927020 h 851872"/>
              <a:gd name="connsiteX3" fmla="*/ 2646655 w 3175986"/>
              <a:gd name="connsiteY3" fmla="*/ 0 h 851872"/>
              <a:gd name="connsiteX4" fmla="*/ 3175986 w 3175986"/>
              <a:gd name="connsiteY4" fmla="*/ 0 h 851872"/>
              <a:gd name="connsiteX5" fmla="*/ 3175986 w 3175986"/>
              <a:gd name="connsiteY5" fmla="*/ 141979 h 851872"/>
              <a:gd name="connsiteX6" fmla="*/ 3175986 w 3175986"/>
              <a:gd name="connsiteY6" fmla="*/ 141979 h 851872"/>
              <a:gd name="connsiteX7" fmla="*/ 3175986 w 3175986"/>
              <a:gd name="connsiteY7" fmla="*/ 354947 h 851872"/>
              <a:gd name="connsiteX8" fmla="*/ 3175986 w 3175986"/>
              <a:gd name="connsiteY8" fmla="*/ 851872 h 851872"/>
              <a:gd name="connsiteX9" fmla="*/ 2646655 w 3175986"/>
              <a:gd name="connsiteY9" fmla="*/ 851872 h 851872"/>
              <a:gd name="connsiteX10" fmla="*/ 1852659 w 3175986"/>
              <a:gd name="connsiteY10" fmla="*/ 851872 h 851872"/>
              <a:gd name="connsiteX11" fmla="*/ 1852659 w 3175986"/>
              <a:gd name="connsiteY11" fmla="*/ 851872 h 851872"/>
              <a:gd name="connsiteX12" fmla="*/ 0 w 3175986"/>
              <a:gd name="connsiteY12" fmla="*/ 851872 h 851872"/>
              <a:gd name="connsiteX13" fmla="*/ 0 w 3175986"/>
              <a:gd name="connsiteY13" fmla="*/ 354947 h 851872"/>
              <a:gd name="connsiteX14" fmla="*/ 0 w 3175986"/>
              <a:gd name="connsiteY14" fmla="*/ 141979 h 851872"/>
              <a:gd name="connsiteX15" fmla="*/ 0 w 3175986"/>
              <a:gd name="connsiteY15" fmla="*/ 141979 h 851872"/>
              <a:gd name="connsiteX16" fmla="*/ 0 w 3175986"/>
              <a:gd name="connsiteY16" fmla="*/ 0 h 851872"/>
              <a:gd name="connsiteX0" fmla="*/ 0 w 3175986"/>
              <a:gd name="connsiteY0" fmla="*/ 1927020 h 2778892"/>
              <a:gd name="connsiteX1" fmla="*/ 1852659 w 3175986"/>
              <a:gd name="connsiteY1" fmla="*/ 1927020 h 2778892"/>
              <a:gd name="connsiteX2" fmla="*/ 1841024 w 3175986"/>
              <a:gd name="connsiteY2" fmla="*/ 0 h 2778892"/>
              <a:gd name="connsiteX3" fmla="*/ 2211940 w 3175986"/>
              <a:gd name="connsiteY3" fmla="*/ 1942011 h 2778892"/>
              <a:gd name="connsiteX4" fmla="*/ 3175986 w 3175986"/>
              <a:gd name="connsiteY4" fmla="*/ 1927020 h 2778892"/>
              <a:gd name="connsiteX5" fmla="*/ 3175986 w 3175986"/>
              <a:gd name="connsiteY5" fmla="*/ 2068999 h 2778892"/>
              <a:gd name="connsiteX6" fmla="*/ 3175986 w 3175986"/>
              <a:gd name="connsiteY6" fmla="*/ 2068999 h 2778892"/>
              <a:gd name="connsiteX7" fmla="*/ 3175986 w 3175986"/>
              <a:gd name="connsiteY7" fmla="*/ 2281967 h 2778892"/>
              <a:gd name="connsiteX8" fmla="*/ 3175986 w 3175986"/>
              <a:gd name="connsiteY8" fmla="*/ 2778892 h 2778892"/>
              <a:gd name="connsiteX9" fmla="*/ 2646655 w 3175986"/>
              <a:gd name="connsiteY9" fmla="*/ 2778892 h 2778892"/>
              <a:gd name="connsiteX10" fmla="*/ 1852659 w 3175986"/>
              <a:gd name="connsiteY10" fmla="*/ 2778892 h 2778892"/>
              <a:gd name="connsiteX11" fmla="*/ 1852659 w 3175986"/>
              <a:gd name="connsiteY11" fmla="*/ 2778892 h 2778892"/>
              <a:gd name="connsiteX12" fmla="*/ 0 w 3175986"/>
              <a:gd name="connsiteY12" fmla="*/ 2778892 h 2778892"/>
              <a:gd name="connsiteX13" fmla="*/ 0 w 3175986"/>
              <a:gd name="connsiteY13" fmla="*/ 2281967 h 2778892"/>
              <a:gd name="connsiteX14" fmla="*/ 0 w 3175986"/>
              <a:gd name="connsiteY14" fmla="*/ 2068999 h 2778892"/>
              <a:gd name="connsiteX15" fmla="*/ 0 w 3175986"/>
              <a:gd name="connsiteY15" fmla="*/ 2068999 h 2778892"/>
              <a:gd name="connsiteX16" fmla="*/ 0 w 3175986"/>
              <a:gd name="connsiteY16" fmla="*/ 1927020 h 277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5986" h="2778892">
                <a:moveTo>
                  <a:pt x="0" y="1927020"/>
                </a:moveTo>
                <a:lnTo>
                  <a:pt x="1852659" y="1927020"/>
                </a:lnTo>
                <a:cubicBezTo>
                  <a:pt x="1848781" y="1284680"/>
                  <a:pt x="1844902" y="642340"/>
                  <a:pt x="1841024" y="0"/>
                </a:cubicBezTo>
                <a:lnTo>
                  <a:pt x="2211940" y="1942011"/>
                </a:lnTo>
                <a:lnTo>
                  <a:pt x="3175986" y="1927020"/>
                </a:lnTo>
                <a:lnTo>
                  <a:pt x="3175986" y="2068999"/>
                </a:lnTo>
                <a:lnTo>
                  <a:pt x="3175986" y="2068999"/>
                </a:lnTo>
                <a:lnTo>
                  <a:pt x="3175986" y="2281967"/>
                </a:lnTo>
                <a:lnTo>
                  <a:pt x="3175986" y="2778892"/>
                </a:lnTo>
                <a:lnTo>
                  <a:pt x="2646655" y="2778892"/>
                </a:lnTo>
                <a:lnTo>
                  <a:pt x="1852659" y="2778892"/>
                </a:lnTo>
                <a:lnTo>
                  <a:pt x="1852659" y="2778892"/>
                </a:lnTo>
                <a:lnTo>
                  <a:pt x="0" y="2778892"/>
                </a:lnTo>
                <a:lnTo>
                  <a:pt x="0" y="2281967"/>
                </a:lnTo>
                <a:lnTo>
                  <a:pt x="0" y="2068999"/>
                </a:lnTo>
                <a:lnTo>
                  <a:pt x="0" y="2068999"/>
                </a:lnTo>
                <a:lnTo>
                  <a:pt x="0" y="192702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ADB53D-3D4E-2E4E-A4DA-7C04A1BD9268}"/>
              </a:ext>
            </a:extLst>
          </p:cNvPr>
          <p:cNvSpPr/>
          <p:nvPr/>
        </p:nvSpPr>
        <p:spPr>
          <a:xfrm>
            <a:off x="3783971" y="5640774"/>
            <a:ext cx="3175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可训练的轻量级</a:t>
            </a:r>
            <a:r>
              <a:rPr lang="en-US" altLang="zh-CN" sz="2000" dirty="0"/>
              <a:t>Querying Transformer (Q-Former)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A24037C-FF2E-4092-9632-E165FAB144FB}"/>
              </a:ext>
            </a:extLst>
          </p:cNvPr>
          <p:cNvSpPr txBox="1"/>
          <p:nvPr/>
        </p:nvSpPr>
        <p:spPr>
          <a:xfrm>
            <a:off x="3347421" y="1111118"/>
            <a:ext cx="1144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Stage 1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C9320B-4933-46F0-8EA2-D6C8633BBAFB}"/>
              </a:ext>
            </a:extLst>
          </p:cNvPr>
          <p:cNvSpPr txBox="1"/>
          <p:nvPr/>
        </p:nvSpPr>
        <p:spPr>
          <a:xfrm>
            <a:off x="8026949" y="1143458"/>
            <a:ext cx="15838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Stage 2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 animBg="1"/>
      <p:bldP spid="3" grpId="0" animBg="1"/>
      <p:bldP spid="12" grpId="0" animBg="1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83565" y="123206"/>
            <a:ext cx="6672072" cy="507831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7.5.2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761BC9-BA61-5247-AC69-433F3EAB046F}"/>
              </a:ext>
            </a:extLst>
          </p:cNvPr>
          <p:cNvSpPr txBox="1"/>
          <p:nvPr/>
        </p:nvSpPr>
        <p:spPr>
          <a:xfrm>
            <a:off x="332389" y="89143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模型训练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F9BFDF-3FF9-E840-8F40-DD1B53459AA2}"/>
              </a:ext>
            </a:extLst>
          </p:cNvPr>
          <p:cNvSpPr/>
          <p:nvPr/>
        </p:nvSpPr>
        <p:spPr>
          <a:xfrm>
            <a:off x="661432" y="1806294"/>
            <a:ext cx="4878138" cy="85832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DCE6A12-78FF-BC47-B27A-A598F6513705}"/>
              </a:ext>
            </a:extLst>
          </p:cNvPr>
          <p:cNvSpPr/>
          <p:nvPr/>
        </p:nvSpPr>
        <p:spPr>
          <a:xfrm>
            <a:off x="661431" y="2664621"/>
            <a:ext cx="4878139" cy="353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CA4061C-DD6C-254F-9BA0-21AB9B6B434C}"/>
              </a:ext>
            </a:extLst>
          </p:cNvPr>
          <p:cNvSpPr txBox="1"/>
          <p:nvPr/>
        </p:nvSpPr>
        <p:spPr>
          <a:xfrm>
            <a:off x="920749" y="1806294"/>
            <a:ext cx="451142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第一阶段：联合视觉编码器训练</a:t>
            </a:r>
            <a:endParaRPr kumimoji="1"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A49E97E-E7BA-0B4E-BAAE-A54BB598E1FA}"/>
              </a:ext>
            </a:extLst>
          </p:cNvPr>
          <p:cNvSpPr txBox="1"/>
          <p:nvPr/>
        </p:nvSpPr>
        <p:spPr>
          <a:xfrm>
            <a:off x="739835" y="2801551"/>
            <a:ext cx="4799735" cy="28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Q-Former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使用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BERT-Base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初始化，交叉注意力层随机初始化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图像编码器冻结参数，其输出通过交叉注意力引入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Q-Former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训练目标遵循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BLIP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模型的训练，联合优化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ITC, ITC, ITM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2277296-C786-554B-8DB2-F248E961158E}"/>
              </a:ext>
            </a:extLst>
          </p:cNvPr>
          <p:cNvSpPr/>
          <p:nvPr/>
        </p:nvSpPr>
        <p:spPr>
          <a:xfrm>
            <a:off x="5834941" y="1806294"/>
            <a:ext cx="6041373" cy="880889"/>
          </a:xfrm>
          <a:prstGeom prst="rect">
            <a:avLst/>
          </a:prstGeom>
          <a:solidFill>
            <a:srgbClr val="C05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7239FD3-6B8E-F84E-90B5-F5986CF35568}"/>
              </a:ext>
            </a:extLst>
          </p:cNvPr>
          <p:cNvSpPr/>
          <p:nvPr/>
        </p:nvSpPr>
        <p:spPr>
          <a:xfrm>
            <a:off x="5834941" y="2664621"/>
            <a:ext cx="6041373" cy="3531784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464D506-F600-DB4F-8B36-302890415D78}"/>
              </a:ext>
            </a:extLst>
          </p:cNvPr>
          <p:cNvSpPr txBox="1"/>
          <p:nvPr/>
        </p:nvSpPr>
        <p:spPr>
          <a:xfrm>
            <a:off x="6357060" y="1903813"/>
            <a:ext cx="5519254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第二阶段：联合视觉编码器和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LLM</a:t>
            </a: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训练</a:t>
            </a:r>
            <a:endParaRPr kumimoji="1"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3EC0F22-2BDE-B64B-BB21-79FA18486E60}"/>
              </a:ext>
            </a:extLst>
          </p:cNvPr>
          <p:cNvSpPr txBox="1"/>
          <p:nvPr/>
        </p:nvSpPr>
        <p:spPr>
          <a:xfrm>
            <a:off x="5913771" y="2784702"/>
            <a:ext cx="59932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冻结的图像编码器生成原始图像特征； 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查询标记和 </a:t>
            </a:r>
            <a:r>
              <a:rPr kumimoji="1" lang="sq-AL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Q-Former 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从这些原始图像特征中提取并生成转换后的图像特征 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这些转换后的图像特征通过全连接层映射到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LLM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的文本嵌入空间（映射后的图像特征类似于视觉提示</a:t>
            </a:r>
            <a:r>
              <a:rPr kumimoji="1" lang="zh-CN" altLang="sq-AL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与文本嵌入一起输入到冻结的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LLM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中）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LLM 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根据输入的视觉和文本信息生成目标文本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52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/>
      <p:bldP spid="16" grpId="0"/>
      <p:bldP spid="18" grpId="0" animBg="1"/>
      <p:bldP spid="19" grpId="0" animBg="1"/>
      <p:bldP spid="20" grpId="0"/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83565" y="123206"/>
            <a:ext cx="6672072" cy="507831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7.5.2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39AA4B-DDE8-2142-930D-E1841528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492"/>
            <a:ext cx="12087423" cy="31629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D17556-6DE8-D74C-8FB9-4C953E478275}"/>
              </a:ext>
            </a:extLst>
          </p:cNvPr>
          <p:cNvSpPr txBox="1"/>
          <p:nvPr/>
        </p:nvSpPr>
        <p:spPr>
          <a:xfrm>
            <a:off x="332389" y="891430"/>
            <a:ext cx="1988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Q-former</a:t>
            </a:r>
            <a:r>
              <a:rPr kumimoji="1" lang="zh-CN" altLang="en-US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结构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B39DE1-98E7-DD4C-B76B-0C6BFED002B3}"/>
              </a:ext>
            </a:extLst>
          </p:cNvPr>
          <p:cNvSpPr txBox="1"/>
          <p:nvPr/>
        </p:nvSpPr>
        <p:spPr>
          <a:xfrm>
            <a:off x="848581" y="4928429"/>
            <a:ext cx="3156233" cy="1200329"/>
          </a:xfrm>
          <a:prstGeom prst="wedgeRectCallout">
            <a:avLst>
              <a:gd name="adj1" fmla="val 53782"/>
              <a:gd name="adj2" fmla="val -9685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/>
              <a:t>子模块</a:t>
            </a:r>
            <a:r>
              <a:rPr kumimoji="1" lang="en-US" altLang="zh-CN" b="1" dirty="0"/>
              <a:t>1</a:t>
            </a:r>
          </a:p>
          <a:p>
            <a:r>
              <a:rPr kumimoji="1" lang="zh-CN" altLang="en-US" dirty="0"/>
              <a:t>与冻结的图像编码器交互的图像</a:t>
            </a:r>
            <a:r>
              <a:rPr kumimoji="1" lang="en-US" altLang="zh-CN" dirty="0"/>
              <a:t>transformer</a:t>
            </a:r>
            <a:r>
              <a:rPr kumimoji="1" lang="zh-CN" altLang="en-US" dirty="0"/>
              <a:t>。以可训练的查询标记（</a:t>
            </a:r>
            <a:r>
              <a:rPr kumimoji="1" lang="en-US" altLang="zh-CN" dirty="0"/>
              <a:t>queries</a:t>
            </a:r>
            <a:r>
              <a:rPr kumimoji="1" lang="zh-CN" altLang="en-US" dirty="0"/>
              <a:t>）为输入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4889A4-ACB5-4049-B641-2BE14FBF4C90}"/>
              </a:ext>
            </a:extLst>
          </p:cNvPr>
          <p:cNvSpPr txBox="1"/>
          <p:nvPr/>
        </p:nvSpPr>
        <p:spPr>
          <a:xfrm>
            <a:off x="7544927" y="4845417"/>
            <a:ext cx="2492828" cy="1200329"/>
          </a:xfrm>
          <a:prstGeom prst="wedgeRectCallout">
            <a:avLst>
              <a:gd name="adj1" fmla="val -82421"/>
              <a:gd name="adj2" fmla="val -97583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/>
              <a:t>子模块</a:t>
            </a:r>
            <a:r>
              <a:rPr kumimoji="1" lang="en-US" altLang="zh-CN" b="1" dirty="0"/>
              <a:t>2</a:t>
            </a:r>
          </a:p>
          <a:p>
            <a:r>
              <a:rPr kumimoji="1" lang="zh-CN" altLang="en-US" dirty="0"/>
              <a:t>文本</a:t>
            </a:r>
            <a:r>
              <a:rPr kumimoji="1" lang="en-US" altLang="zh-CN" dirty="0"/>
              <a:t>transformer</a:t>
            </a:r>
            <a:r>
              <a:rPr kumimoji="1" lang="zh-CN" altLang="en-US" dirty="0"/>
              <a:t>，用作文本编码器和解码器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9A89F6-F2E2-FB45-8F68-13CDE8A2CCBD}"/>
              </a:ext>
            </a:extLst>
          </p:cNvPr>
          <p:cNvSpPr txBox="1"/>
          <p:nvPr/>
        </p:nvSpPr>
        <p:spPr>
          <a:xfrm>
            <a:off x="4289760" y="5183972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600" b="1" dirty="0"/>
              <a:t>自注意力层参数共享</a:t>
            </a:r>
            <a:endParaRPr kumimoji="1" lang="en-US" altLang="zh-CN" sz="1600" b="1" dirty="0"/>
          </a:p>
          <a:p>
            <a:pPr algn="ctr"/>
            <a:r>
              <a:rPr kumimoji="1" lang="zh-CN" altLang="en-US" sz="1600" b="1" dirty="0"/>
              <a:t>（</a:t>
            </a:r>
            <a:r>
              <a:rPr kumimoji="1" lang="en-US" altLang="zh-CN" sz="1600" b="1" dirty="0"/>
              <a:t>queries</a:t>
            </a:r>
            <a:r>
              <a:rPr kumimoji="1" lang="zh-CN" altLang="en-US" sz="1600" b="1" dirty="0"/>
              <a:t>与文本交互的方式）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39BF463-9A0B-4F35-9B19-B19D71D1FE46}"/>
              </a:ext>
            </a:extLst>
          </p:cNvPr>
          <p:cNvSpPr/>
          <p:nvPr/>
        </p:nvSpPr>
        <p:spPr>
          <a:xfrm>
            <a:off x="6319560" y="1557266"/>
            <a:ext cx="826135" cy="154029"/>
          </a:xfrm>
          <a:prstGeom prst="rect">
            <a:avLst/>
          </a:prstGeom>
          <a:solidFill>
            <a:srgbClr val="F8C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i="0" dirty="0">
                <a:solidFill>
                  <a:srgbClr val="191B1F"/>
                </a:solidFill>
                <a:effectLst/>
                <a:latin typeface="-apple-system"/>
              </a:rPr>
              <a:t>Generation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859669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83565" y="123206"/>
            <a:ext cx="6672072" cy="507831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7.5.2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39AA4B-DDE8-2142-930D-E1841528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492"/>
            <a:ext cx="12087423" cy="31629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D17556-6DE8-D74C-8FB9-4C953E478275}"/>
              </a:ext>
            </a:extLst>
          </p:cNvPr>
          <p:cNvSpPr txBox="1"/>
          <p:nvPr/>
        </p:nvSpPr>
        <p:spPr>
          <a:xfrm>
            <a:off x="332389" y="891430"/>
            <a:ext cx="1988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Q-former</a:t>
            </a:r>
            <a:r>
              <a:rPr kumimoji="1" lang="zh-CN" altLang="en-US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结构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24B89A-55B8-424F-86C6-3F5135F2450E}"/>
              </a:ext>
            </a:extLst>
          </p:cNvPr>
          <p:cNvSpPr/>
          <p:nvPr/>
        </p:nvSpPr>
        <p:spPr>
          <a:xfrm>
            <a:off x="3283086" y="2022127"/>
            <a:ext cx="1419544" cy="15556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75FC3E4E-6602-4D8C-8194-000D85B5C99C}"/>
              </a:ext>
            </a:extLst>
          </p:cNvPr>
          <p:cNvSpPr/>
          <p:nvPr/>
        </p:nvSpPr>
        <p:spPr>
          <a:xfrm>
            <a:off x="209285" y="4528243"/>
            <a:ext cx="2234894" cy="1449363"/>
          </a:xfrm>
          <a:prstGeom prst="wedgeRoundRectCallout">
            <a:avLst>
              <a:gd name="adj1" fmla="val 94255"/>
              <a:gd name="adj2" fmla="val -15790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可学习的 </a:t>
            </a:r>
            <a:r>
              <a:rPr lang="en-US" altLang="zh-CN" dirty="0">
                <a:solidFill>
                  <a:schemeClr val="tx1"/>
                </a:solidFill>
              </a:rPr>
              <a:t>Queries</a:t>
            </a:r>
            <a:r>
              <a:rPr lang="zh-CN" altLang="en-US" dirty="0">
                <a:solidFill>
                  <a:schemeClr val="tx1"/>
                </a:solidFill>
              </a:rPr>
              <a:t>通过 </a:t>
            </a:r>
            <a:r>
              <a:rPr lang="en-US" altLang="zh-CN" dirty="0">
                <a:solidFill>
                  <a:schemeClr val="tx1"/>
                </a:solidFill>
              </a:rPr>
              <a:t>Cross-Attention </a:t>
            </a:r>
            <a:r>
              <a:rPr lang="zh-CN" altLang="en-US" dirty="0">
                <a:solidFill>
                  <a:schemeClr val="tx1"/>
                </a:solidFill>
              </a:rPr>
              <a:t>建模和图片特征的依赖关系</a:t>
            </a: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DE9E7975-2838-4F27-B8D4-512C9AF86F36}"/>
              </a:ext>
            </a:extLst>
          </p:cNvPr>
          <p:cNvSpPr/>
          <p:nvPr/>
        </p:nvSpPr>
        <p:spPr>
          <a:xfrm rot="16200000">
            <a:off x="4366033" y="1450398"/>
            <a:ext cx="198553" cy="94490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0B2AF7-4EB2-4BA6-8D3C-FD82FA95514B}"/>
              </a:ext>
            </a:extLst>
          </p:cNvPr>
          <p:cNvSpPr/>
          <p:nvPr/>
        </p:nvSpPr>
        <p:spPr>
          <a:xfrm>
            <a:off x="6043711" y="1981199"/>
            <a:ext cx="1488331" cy="15556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话气泡: 圆角矩形 17">
            <a:extLst>
              <a:ext uri="{FF2B5EF4-FFF2-40B4-BE49-F238E27FC236}">
                <a16:creationId xmlns:a16="http://schemas.microsoft.com/office/drawing/2014/main" id="{6C46EE33-501A-494F-9BAD-3E9E0D722B03}"/>
              </a:ext>
            </a:extLst>
          </p:cNvPr>
          <p:cNvSpPr/>
          <p:nvPr/>
        </p:nvSpPr>
        <p:spPr>
          <a:xfrm>
            <a:off x="7271480" y="4549732"/>
            <a:ext cx="2707856" cy="1001571"/>
          </a:xfrm>
          <a:prstGeom prst="wedgeRoundRectCallout">
            <a:avLst>
              <a:gd name="adj1" fmla="val -59324"/>
              <a:gd name="adj2" fmla="val -14913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输入</a:t>
            </a:r>
            <a:r>
              <a:rPr lang="en-US" altLang="zh-CN" dirty="0">
                <a:solidFill>
                  <a:srgbClr val="191B1F"/>
                </a:solidFill>
                <a:latin typeface="-apple-system"/>
              </a:rPr>
              <a:t>Text</a:t>
            </a:r>
            <a:r>
              <a:rPr lang="zh-CN" altLang="en-US" dirty="0">
                <a:solidFill>
                  <a:schemeClr val="tx1"/>
                </a:solidFill>
              </a:rPr>
              <a:t>也通过 </a:t>
            </a:r>
            <a:r>
              <a:rPr lang="en-US" altLang="zh-CN" dirty="0">
                <a:solidFill>
                  <a:schemeClr val="tx1"/>
                </a:solidFill>
              </a:rPr>
              <a:t>Self-Attention </a:t>
            </a:r>
            <a:r>
              <a:rPr lang="zh-CN" altLang="en-US" dirty="0">
                <a:solidFill>
                  <a:schemeClr val="tx1"/>
                </a:solidFill>
              </a:rPr>
              <a:t>建模互相之间的依赖关系</a:t>
            </a: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3C2F2045-78A8-4B57-AE8B-3BC90A2FC6F0}"/>
              </a:ext>
            </a:extLst>
          </p:cNvPr>
          <p:cNvSpPr/>
          <p:nvPr/>
        </p:nvSpPr>
        <p:spPr>
          <a:xfrm rot="5400000">
            <a:off x="6207471" y="1461137"/>
            <a:ext cx="198552" cy="89872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DF1522-D621-41C0-9884-ADA008AEDCCE}"/>
              </a:ext>
            </a:extLst>
          </p:cNvPr>
          <p:cNvSpPr/>
          <p:nvPr/>
        </p:nvSpPr>
        <p:spPr>
          <a:xfrm>
            <a:off x="10857085" y="1901951"/>
            <a:ext cx="1267693" cy="2272937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86F3F43-907F-4B28-A8CD-24B2FE04751B}"/>
              </a:ext>
            </a:extLst>
          </p:cNvPr>
          <p:cNvSpPr txBox="1"/>
          <p:nvPr/>
        </p:nvSpPr>
        <p:spPr>
          <a:xfrm>
            <a:off x="2321074" y="811908"/>
            <a:ext cx="9870925" cy="40011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i="0" dirty="0">
                <a:solidFill>
                  <a:srgbClr val="0070C0"/>
                </a:solidFill>
                <a:effectLst/>
                <a:latin typeface="-apple-system"/>
              </a:rPr>
              <a:t>训练目标</a:t>
            </a:r>
            <a:r>
              <a:rPr lang="en-US" altLang="zh-CN" sz="2000" b="1" dirty="0">
                <a:solidFill>
                  <a:srgbClr val="0070C0"/>
                </a:solidFill>
                <a:latin typeface="-apple-system"/>
              </a:rPr>
              <a:t>1</a:t>
            </a:r>
            <a:r>
              <a:rPr lang="zh-CN" altLang="en-US" sz="2000" b="1" dirty="0">
                <a:solidFill>
                  <a:srgbClr val="0070C0"/>
                </a:solidFill>
                <a:latin typeface="-apple-system"/>
              </a:rPr>
              <a:t>（</a:t>
            </a:r>
            <a:r>
              <a:rPr lang="en-US" altLang="zh-CN" sz="2000" b="1" i="0" dirty="0">
                <a:solidFill>
                  <a:srgbClr val="0070C0"/>
                </a:solidFill>
                <a:effectLst/>
                <a:latin typeface="-apple-system"/>
              </a:rPr>
              <a:t>ITC</a:t>
            </a:r>
            <a:r>
              <a:rPr lang="zh-CN" altLang="en-US" sz="2000" b="1" i="0" dirty="0">
                <a:solidFill>
                  <a:srgbClr val="0070C0"/>
                </a:solidFill>
                <a:effectLst/>
                <a:latin typeface="-apple-system"/>
              </a:rPr>
              <a:t>）：</a:t>
            </a:r>
            <a:r>
              <a:rPr lang="zh-CN" altLang="en-US" sz="2000" dirty="0">
                <a:latin typeface="-apple-system"/>
              </a:rPr>
              <a:t>对齐图像和文本的表征，使其互信息最大化</a:t>
            </a:r>
            <a:r>
              <a:rPr lang="zh-CN" altLang="en-US" sz="2000" i="0" dirty="0">
                <a:effectLst/>
                <a:latin typeface="-apple-system"/>
              </a:rPr>
              <a:t>，用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自注意力掩码策略</a:t>
            </a:r>
            <a:endParaRPr lang="zh-CN" altLang="en-US" sz="2000" dirty="0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F4F282B1-D15A-44A0-BDEC-A1D75E35A19D}"/>
              </a:ext>
            </a:extLst>
          </p:cNvPr>
          <p:cNvSpPr/>
          <p:nvPr/>
        </p:nvSpPr>
        <p:spPr>
          <a:xfrm>
            <a:off x="5230081" y="1212018"/>
            <a:ext cx="209293" cy="40011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653D7FA9-B6C6-49B3-B92C-72534039671E}"/>
              </a:ext>
            </a:extLst>
          </p:cNvPr>
          <p:cNvSpPr/>
          <p:nvPr/>
        </p:nvSpPr>
        <p:spPr>
          <a:xfrm>
            <a:off x="11281638" y="1222491"/>
            <a:ext cx="209293" cy="66898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9E9F0D9-B936-41BF-B4DC-16547336F899}"/>
              </a:ext>
            </a:extLst>
          </p:cNvPr>
          <p:cNvSpPr/>
          <p:nvPr/>
        </p:nvSpPr>
        <p:spPr>
          <a:xfrm>
            <a:off x="4776018" y="3436822"/>
            <a:ext cx="1267693" cy="200126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FCDA4EA-82A1-4A43-BBC0-7DFC96DEB566}"/>
              </a:ext>
            </a:extLst>
          </p:cNvPr>
          <p:cNvSpPr txBox="1"/>
          <p:nvPr/>
        </p:nvSpPr>
        <p:spPr>
          <a:xfrm>
            <a:off x="3642434" y="4716479"/>
            <a:ext cx="3384586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计算 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Queries 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的输出 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Z 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和 </a:t>
            </a:r>
            <a:r>
              <a:rPr lang="en-US" altLang="zh-CN" dirty="0">
                <a:solidFill>
                  <a:srgbClr val="191B1F"/>
                </a:solidFill>
                <a:latin typeface="-apple-system"/>
              </a:rPr>
              <a:t>Text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输出的 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[CLS] token 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输出 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t 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的对比学习损失相似度分数，选择最大值作为这个图文对的相似度</a:t>
            </a:r>
            <a:endParaRPr lang="zh-CN" altLang="en-US" dirty="0"/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3B805707-3C3B-4342-93B4-953DD1D77294}"/>
              </a:ext>
            </a:extLst>
          </p:cNvPr>
          <p:cNvSpPr/>
          <p:nvPr/>
        </p:nvSpPr>
        <p:spPr>
          <a:xfrm>
            <a:off x="5240822" y="2203639"/>
            <a:ext cx="198552" cy="251284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ED21F66-5106-46A9-821D-0098A0EEFF59}"/>
              </a:ext>
            </a:extLst>
          </p:cNvPr>
          <p:cNvSpPr txBox="1"/>
          <p:nvPr/>
        </p:nvSpPr>
        <p:spPr>
          <a:xfrm>
            <a:off x="10439835" y="4311854"/>
            <a:ext cx="16662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不允许 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Queries 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和 </a:t>
            </a:r>
            <a:r>
              <a:rPr lang="en-US" altLang="zh-CN" dirty="0">
                <a:solidFill>
                  <a:srgbClr val="191B1F"/>
                </a:solidFill>
                <a:latin typeface="-apple-system"/>
              </a:rPr>
              <a:t>Text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相互看到 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(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相互之间的注意力值为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0)</a:t>
            </a:r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044A938-A311-4B8D-99A5-0C98784C9E1F}"/>
              </a:ext>
            </a:extLst>
          </p:cNvPr>
          <p:cNvSpPr/>
          <p:nvPr/>
        </p:nvSpPr>
        <p:spPr>
          <a:xfrm>
            <a:off x="6319560" y="1557266"/>
            <a:ext cx="826135" cy="154029"/>
          </a:xfrm>
          <a:prstGeom prst="rect">
            <a:avLst/>
          </a:prstGeom>
          <a:solidFill>
            <a:srgbClr val="F8C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i="0" dirty="0">
                <a:solidFill>
                  <a:srgbClr val="191B1F"/>
                </a:solidFill>
                <a:effectLst/>
                <a:latin typeface="-apple-system"/>
              </a:rPr>
              <a:t>Generation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232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6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8" grpId="0" animBg="1"/>
      <p:bldP spid="27" grpId="0" animBg="1"/>
      <p:bldP spid="25" grpId="0" animBg="1"/>
      <p:bldP spid="3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83565" y="123206"/>
            <a:ext cx="6672072" cy="507831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7.5.2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39AA4B-DDE8-2142-930D-E1841528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492"/>
            <a:ext cx="12087423" cy="31629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D17556-6DE8-D74C-8FB9-4C953E478275}"/>
              </a:ext>
            </a:extLst>
          </p:cNvPr>
          <p:cNvSpPr txBox="1"/>
          <p:nvPr/>
        </p:nvSpPr>
        <p:spPr>
          <a:xfrm>
            <a:off x="332389" y="891430"/>
            <a:ext cx="1988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Q-former</a:t>
            </a:r>
            <a:r>
              <a:rPr kumimoji="1" lang="zh-CN" altLang="en-US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结构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24B89A-55B8-424F-86C6-3F5135F2450E}"/>
              </a:ext>
            </a:extLst>
          </p:cNvPr>
          <p:cNvSpPr/>
          <p:nvPr/>
        </p:nvSpPr>
        <p:spPr>
          <a:xfrm>
            <a:off x="3283086" y="2022127"/>
            <a:ext cx="1419544" cy="15556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75FC3E4E-6602-4D8C-8194-000D85B5C99C}"/>
              </a:ext>
            </a:extLst>
          </p:cNvPr>
          <p:cNvSpPr/>
          <p:nvPr/>
        </p:nvSpPr>
        <p:spPr>
          <a:xfrm>
            <a:off x="209285" y="4528244"/>
            <a:ext cx="2234894" cy="1052210"/>
          </a:xfrm>
          <a:prstGeom prst="wedgeRoundRectCallout">
            <a:avLst>
              <a:gd name="adj1" fmla="val 92618"/>
              <a:gd name="adj2" fmla="val -15818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采用双向自注意力，</a:t>
            </a:r>
            <a:r>
              <a:rPr lang="en-US" altLang="zh-CN" dirty="0">
                <a:solidFill>
                  <a:schemeClr val="tx1"/>
                </a:solidFill>
              </a:rPr>
              <a:t>Queries </a:t>
            </a:r>
            <a:r>
              <a:rPr lang="zh-CN" altLang="en-US" dirty="0">
                <a:solidFill>
                  <a:schemeClr val="tx1"/>
                </a:solidFill>
              </a:rPr>
              <a:t>和</a:t>
            </a:r>
            <a:r>
              <a:rPr lang="en-US" altLang="zh-CN" dirty="0">
                <a:solidFill>
                  <a:schemeClr val="tx1"/>
                </a:solidFill>
              </a:rPr>
              <a:t>Text</a:t>
            </a:r>
            <a:r>
              <a:rPr lang="zh-CN" altLang="en-US" dirty="0">
                <a:solidFill>
                  <a:schemeClr val="tx1"/>
                </a:solidFill>
              </a:rPr>
              <a:t>相互做</a:t>
            </a:r>
            <a:r>
              <a:rPr lang="en-US" altLang="zh-CN" dirty="0">
                <a:solidFill>
                  <a:schemeClr val="tx1"/>
                </a:solidFill>
              </a:rPr>
              <a:t>attention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0B2AF7-4EB2-4BA6-8D3C-FD82FA95514B}"/>
              </a:ext>
            </a:extLst>
          </p:cNvPr>
          <p:cNvSpPr/>
          <p:nvPr/>
        </p:nvSpPr>
        <p:spPr>
          <a:xfrm>
            <a:off x="6043711" y="3041033"/>
            <a:ext cx="1488331" cy="4958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DF1522-D621-41C0-9884-ADA008AEDCCE}"/>
              </a:ext>
            </a:extLst>
          </p:cNvPr>
          <p:cNvSpPr/>
          <p:nvPr/>
        </p:nvSpPr>
        <p:spPr>
          <a:xfrm>
            <a:off x="8207111" y="1904102"/>
            <a:ext cx="1267693" cy="2272937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86F3F43-907F-4B28-A8CD-24B2FE04751B}"/>
              </a:ext>
            </a:extLst>
          </p:cNvPr>
          <p:cNvSpPr txBox="1"/>
          <p:nvPr/>
        </p:nvSpPr>
        <p:spPr>
          <a:xfrm>
            <a:off x="2336017" y="596214"/>
            <a:ext cx="9870925" cy="70788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i="0" dirty="0">
                <a:solidFill>
                  <a:srgbClr val="0070C0"/>
                </a:solidFill>
                <a:effectLst/>
                <a:latin typeface="-apple-system"/>
              </a:rPr>
              <a:t>训练目标</a:t>
            </a:r>
            <a:r>
              <a:rPr lang="en-US" altLang="zh-CN" sz="2000" b="1" dirty="0">
                <a:solidFill>
                  <a:srgbClr val="0070C0"/>
                </a:solidFill>
                <a:latin typeface="-apple-system"/>
              </a:rPr>
              <a:t>2</a:t>
            </a:r>
            <a:r>
              <a:rPr lang="zh-CN" altLang="en-US" sz="2000" b="1" dirty="0">
                <a:solidFill>
                  <a:srgbClr val="0070C0"/>
                </a:solidFill>
                <a:latin typeface="-apple-system"/>
              </a:rPr>
              <a:t>（</a:t>
            </a:r>
            <a:r>
              <a:rPr lang="en-US" altLang="zh-CN" sz="2000" b="1" i="0" dirty="0">
                <a:solidFill>
                  <a:srgbClr val="0070C0"/>
                </a:solidFill>
                <a:effectLst/>
                <a:latin typeface="-apple-system"/>
              </a:rPr>
              <a:t>ITM</a:t>
            </a:r>
            <a:r>
              <a:rPr lang="zh-CN" altLang="en-US" sz="2000" b="1" i="0" dirty="0">
                <a:solidFill>
                  <a:srgbClr val="0070C0"/>
                </a:solidFill>
                <a:effectLst/>
                <a:latin typeface="-apple-system"/>
              </a:rPr>
              <a:t>）：</a:t>
            </a:r>
            <a:r>
              <a:rPr lang="zh-CN" altLang="en-US" sz="2000" i="0" dirty="0">
                <a:effectLst/>
                <a:latin typeface="-apple-system"/>
              </a:rPr>
              <a:t>通过学习图文对是否</a:t>
            </a:r>
            <a:r>
              <a:rPr lang="zh-CN" altLang="en-US" sz="2000" dirty="0">
                <a:latin typeface="-apple-system"/>
              </a:rPr>
              <a:t>匹配</a:t>
            </a:r>
            <a:r>
              <a:rPr lang="zh-CN" altLang="en-US" sz="2000" i="0" dirty="0">
                <a:effectLst/>
                <a:latin typeface="-apple-system"/>
              </a:rPr>
              <a:t>，以细粒度对齐图像表示与 文本表示，用</a:t>
            </a:r>
            <a:r>
              <a:rPr lang="zh-CN" altLang="en-US" sz="2000" dirty="0">
                <a:solidFill>
                  <a:srgbClr val="191B1F"/>
                </a:solidFill>
                <a:latin typeface="-apple-system"/>
              </a:rPr>
              <a:t>双向注意力机制</a:t>
            </a:r>
            <a:endParaRPr lang="zh-CN" altLang="en-US" sz="2000" dirty="0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F4F282B1-D15A-44A0-BDEC-A1D75E35A19D}"/>
              </a:ext>
            </a:extLst>
          </p:cNvPr>
          <p:cNvSpPr/>
          <p:nvPr/>
        </p:nvSpPr>
        <p:spPr>
          <a:xfrm>
            <a:off x="3815337" y="1260763"/>
            <a:ext cx="209293" cy="14127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653D7FA9-B6C6-49B3-B92C-72534039671E}"/>
              </a:ext>
            </a:extLst>
          </p:cNvPr>
          <p:cNvSpPr/>
          <p:nvPr/>
        </p:nvSpPr>
        <p:spPr>
          <a:xfrm>
            <a:off x="8721326" y="1304100"/>
            <a:ext cx="209293" cy="59145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9E9F0D9-B936-41BF-B4DC-16547336F899}"/>
              </a:ext>
            </a:extLst>
          </p:cNvPr>
          <p:cNvSpPr/>
          <p:nvPr/>
        </p:nvSpPr>
        <p:spPr>
          <a:xfrm>
            <a:off x="4734795" y="3107638"/>
            <a:ext cx="1267693" cy="200126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FCDA4EA-82A1-4A43-BBC0-7DFC96DEB566}"/>
              </a:ext>
            </a:extLst>
          </p:cNvPr>
          <p:cNvSpPr txBox="1"/>
          <p:nvPr/>
        </p:nvSpPr>
        <p:spPr>
          <a:xfrm>
            <a:off x="3668460" y="4716479"/>
            <a:ext cx="403862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/>
              <a:t>Queries </a:t>
            </a:r>
            <a:r>
              <a:rPr lang="zh-CN" altLang="en-US" dirty="0"/>
              <a:t>的输出 </a:t>
            </a:r>
            <a:r>
              <a:rPr lang="en-US" altLang="zh-CN" dirty="0"/>
              <a:t>Z </a:t>
            </a:r>
            <a:r>
              <a:rPr lang="zh-CN" altLang="en-US" dirty="0"/>
              <a:t>捕获了多模态信息，把每个输出的 </a:t>
            </a:r>
            <a:r>
              <a:rPr lang="en-US" altLang="zh-CN" dirty="0"/>
              <a:t>Queries Embedding </a:t>
            </a:r>
            <a:r>
              <a:rPr lang="zh-CN" altLang="en-US" dirty="0"/>
              <a:t>通过一个二类线性分类器中以获得</a:t>
            </a:r>
            <a:r>
              <a:rPr lang="en-US" altLang="zh-CN" dirty="0"/>
              <a:t>logit </a:t>
            </a:r>
            <a:r>
              <a:rPr lang="zh-CN" altLang="en-US" dirty="0"/>
              <a:t>，并将 </a:t>
            </a:r>
            <a:r>
              <a:rPr lang="en-US" altLang="zh-CN" dirty="0"/>
              <a:t>logit </a:t>
            </a:r>
            <a:r>
              <a:rPr lang="zh-CN" altLang="en-US" dirty="0"/>
              <a:t>的输出做平均作为最终的分数</a:t>
            </a: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3B805707-3C3B-4342-93B4-953DD1D77294}"/>
              </a:ext>
            </a:extLst>
          </p:cNvPr>
          <p:cNvSpPr/>
          <p:nvPr/>
        </p:nvSpPr>
        <p:spPr>
          <a:xfrm rot="20987430">
            <a:off x="4636832" y="1709551"/>
            <a:ext cx="144862" cy="304386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A68956-0E10-443E-A1FC-BE9B68BFEBBE}"/>
              </a:ext>
            </a:extLst>
          </p:cNvPr>
          <p:cNvSpPr/>
          <p:nvPr/>
        </p:nvSpPr>
        <p:spPr>
          <a:xfrm>
            <a:off x="6319560" y="1557266"/>
            <a:ext cx="826135" cy="154029"/>
          </a:xfrm>
          <a:prstGeom prst="rect">
            <a:avLst/>
          </a:prstGeom>
          <a:solidFill>
            <a:srgbClr val="F8C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i="0" dirty="0">
                <a:solidFill>
                  <a:srgbClr val="191B1F"/>
                </a:solidFill>
                <a:effectLst/>
                <a:latin typeface="-apple-system"/>
              </a:rPr>
              <a:t>Generation</a:t>
            </a:r>
            <a:endParaRPr lang="zh-CN" altLang="en-US" sz="1050" dirty="0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D916B75F-BC20-4FB8-937F-EF71CC62596C}"/>
              </a:ext>
            </a:extLst>
          </p:cNvPr>
          <p:cNvSpPr/>
          <p:nvPr/>
        </p:nvSpPr>
        <p:spPr>
          <a:xfrm rot="10800000">
            <a:off x="3919601" y="1734367"/>
            <a:ext cx="170241" cy="28957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99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1" grpId="0" animBg="1"/>
      <p:bldP spid="23" grpId="0" animBg="1"/>
      <p:bldP spid="24" grpId="0" animBg="1"/>
      <p:bldP spid="28" grpId="0" animBg="1"/>
      <p:bldP spid="27" grpId="0" animBg="1"/>
      <p:bldP spid="25" grpId="0" animBg="1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83565" y="123206"/>
            <a:ext cx="6672072" cy="507831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7.5.2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39AA4B-DDE8-2142-930D-E1841528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492"/>
            <a:ext cx="12087423" cy="31629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D17556-6DE8-D74C-8FB9-4C953E478275}"/>
              </a:ext>
            </a:extLst>
          </p:cNvPr>
          <p:cNvSpPr txBox="1"/>
          <p:nvPr/>
        </p:nvSpPr>
        <p:spPr>
          <a:xfrm>
            <a:off x="332389" y="891430"/>
            <a:ext cx="1988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Q-former</a:t>
            </a:r>
            <a:r>
              <a:rPr kumimoji="1" lang="zh-CN" altLang="en-US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结构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24B89A-55B8-424F-86C6-3F5135F2450E}"/>
              </a:ext>
            </a:extLst>
          </p:cNvPr>
          <p:cNvSpPr/>
          <p:nvPr/>
        </p:nvSpPr>
        <p:spPr>
          <a:xfrm>
            <a:off x="3283086" y="3108960"/>
            <a:ext cx="1419544" cy="468854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0B2AF7-4EB2-4BA6-8D3C-FD82FA95514B}"/>
              </a:ext>
            </a:extLst>
          </p:cNvPr>
          <p:cNvSpPr/>
          <p:nvPr/>
        </p:nvSpPr>
        <p:spPr>
          <a:xfrm>
            <a:off x="6043711" y="1981199"/>
            <a:ext cx="1488331" cy="15556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话气泡: 圆角矩形 17">
            <a:extLst>
              <a:ext uri="{FF2B5EF4-FFF2-40B4-BE49-F238E27FC236}">
                <a16:creationId xmlns:a16="http://schemas.microsoft.com/office/drawing/2014/main" id="{6C46EE33-501A-494F-9BAD-3E9E0D722B03}"/>
              </a:ext>
            </a:extLst>
          </p:cNvPr>
          <p:cNvSpPr/>
          <p:nvPr/>
        </p:nvSpPr>
        <p:spPr>
          <a:xfrm>
            <a:off x="7842940" y="4770377"/>
            <a:ext cx="3824633" cy="1638544"/>
          </a:xfrm>
          <a:prstGeom prst="wedgeRoundRectCallout">
            <a:avLst>
              <a:gd name="adj1" fmla="val -60007"/>
              <a:gd name="adj2" fmla="val -12350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允许 </a:t>
            </a:r>
            <a:r>
              <a:rPr lang="en-US" altLang="zh-CN" dirty="0">
                <a:solidFill>
                  <a:schemeClr val="tx1"/>
                </a:solidFill>
              </a:rPr>
              <a:t>Text </a:t>
            </a:r>
            <a:r>
              <a:rPr lang="zh-CN" altLang="en-US" dirty="0">
                <a:solidFill>
                  <a:schemeClr val="tx1"/>
                </a:solidFill>
              </a:rPr>
              <a:t>看到 </a:t>
            </a:r>
            <a:r>
              <a:rPr lang="en-US" altLang="zh-CN" dirty="0">
                <a:solidFill>
                  <a:schemeClr val="tx1"/>
                </a:solidFill>
              </a:rPr>
              <a:t>Queries (Queries </a:t>
            </a:r>
            <a:r>
              <a:rPr lang="zh-CN" altLang="en-US" dirty="0">
                <a:solidFill>
                  <a:schemeClr val="tx1"/>
                </a:solidFill>
              </a:rPr>
              <a:t>里面有视觉信息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，同时每个 </a:t>
            </a:r>
            <a:r>
              <a:rPr lang="en-US" altLang="zh-CN" dirty="0">
                <a:solidFill>
                  <a:schemeClr val="tx1"/>
                </a:solidFill>
              </a:rPr>
              <a:t>Text token </a:t>
            </a:r>
            <a:r>
              <a:rPr lang="zh-CN" altLang="en-US" dirty="0">
                <a:solidFill>
                  <a:schemeClr val="tx1"/>
                </a:solidFill>
              </a:rPr>
              <a:t>只能看到它之前的</a:t>
            </a:r>
            <a:r>
              <a:rPr lang="en-US" altLang="zh-CN" dirty="0">
                <a:solidFill>
                  <a:schemeClr val="tx1"/>
                </a:solidFill>
              </a:rPr>
              <a:t>Text token</a:t>
            </a:r>
            <a:r>
              <a:rPr lang="zh-CN" altLang="en-US" dirty="0">
                <a:solidFill>
                  <a:schemeClr val="tx1"/>
                </a:solidFill>
              </a:rPr>
              <a:t>，不允许 </a:t>
            </a:r>
            <a:r>
              <a:rPr lang="en-US" altLang="zh-CN" dirty="0">
                <a:solidFill>
                  <a:schemeClr val="tx1"/>
                </a:solidFill>
              </a:rPr>
              <a:t>Queries </a:t>
            </a:r>
            <a:r>
              <a:rPr lang="zh-CN" altLang="en-US" dirty="0">
                <a:solidFill>
                  <a:schemeClr val="tx1"/>
                </a:solidFill>
              </a:rPr>
              <a:t>看到 </a:t>
            </a:r>
            <a:r>
              <a:rPr lang="en-US" altLang="zh-CN" dirty="0">
                <a:solidFill>
                  <a:schemeClr val="tx1"/>
                </a:solidFill>
              </a:rPr>
              <a:t>Text </a:t>
            </a:r>
            <a:r>
              <a:rPr lang="zh-CN" altLang="en-US" dirty="0">
                <a:solidFill>
                  <a:schemeClr val="tx1"/>
                </a:solidFill>
              </a:rPr>
              <a:t>的信息</a:t>
            </a: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3C2F2045-78A8-4B57-AE8B-3BC90A2FC6F0}"/>
              </a:ext>
            </a:extLst>
          </p:cNvPr>
          <p:cNvSpPr/>
          <p:nvPr/>
        </p:nvSpPr>
        <p:spPr>
          <a:xfrm rot="10800000">
            <a:off x="6645923" y="1788264"/>
            <a:ext cx="209293" cy="19293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DF1522-D621-41C0-9884-ADA008AEDCCE}"/>
              </a:ext>
            </a:extLst>
          </p:cNvPr>
          <p:cNvSpPr/>
          <p:nvPr/>
        </p:nvSpPr>
        <p:spPr>
          <a:xfrm>
            <a:off x="9571889" y="1907497"/>
            <a:ext cx="1267693" cy="2272937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86F3F43-907F-4B28-A8CD-24B2FE04751B}"/>
              </a:ext>
            </a:extLst>
          </p:cNvPr>
          <p:cNvSpPr txBox="1"/>
          <p:nvPr/>
        </p:nvSpPr>
        <p:spPr>
          <a:xfrm>
            <a:off x="2336017" y="608156"/>
            <a:ext cx="9870925" cy="70788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000" b="1" i="0" dirty="0">
                <a:solidFill>
                  <a:srgbClr val="0070C0"/>
                </a:solidFill>
                <a:effectLst/>
                <a:latin typeface="-apple-system"/>
              </a:rPr>
              <a:t>训练目标</a:t>
            </a:r>
            <a:r>
              <a:rPr lang="en-US" altLang="zh-CN" sz="2000" b="1" dirty="0">
                <a:solidFill>
                  <a:srgbClr val="0070C0"/>
                </a:solidFill>
                <a:latin typeface="-apple-system"/>
              </a:rPr>
              <a:t>3</a:t>
            </a:r>
            <a:r>
              <a:rPr lang="zh-CN" altLang="en-US" sz="2000" b="1" dirty="0">
                <a:solidFill>
                  <a:srgbClr val="0070C0"/>
                </a:solidFill>
                <a:latin typeface="-apple-system"/>
              </a:rPr>
              <a:t>（</a:t>
            </a:r>
            <a:r>
              <a:rPr lang="en-US" altLang="zh-CN" sz="2000" b="1" i="0" dirty="0">
                <a:solidFill>
                  <a:srgbClr val="0070C0"/>
                </a:solidFill>
                <a:effectLst/>
                <a:latin typeface="-apple-system"/>
              </a:rPr>
              <a:t>ITG</a:t>
            </a:r>
            <a:r>
              <a:rPr lang="zh-CN" altLang="en-US" sz="2000" b="1" i="0" dirty="0">
                <a:solidFill>
                  <a:srgbClr val="0070C0"/>
                </a:solidFill>
                <a:effectLst/>
                <a:latin typeface="-apple-system"/>
              </a:rPr>
              <a:t>）：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给定一张输入图片，训练 </a:t>
            </a:r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Q-Former 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生成对应的文本描述</a:t>
            </a:r>
            <a:r>
              <a:rPr lang="zh-CN" altLang="en-US" sz="2000" i="0" dirty="0">
                <a:effectLst/>
                <a:latin typeface="-apple-system"/>
              </a:rPr>
              <a:t>，用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多模态因果自监督</a:t>
            </a:r>
            <a:endParaRPr lang="zh-CN" altLang="en-US" sz="2000" dirty="0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F4F282B1-D15A-44A0-BDEC-A1D75E35A19D}"/>
              </a:ext>
            </a:extLst>
          </p:cNvPr>
          <p:cNvSpPr/>
          <p:nvPr/>
        </p:nvSpPr>
        <p:spPr>
          <a:xfrm>
            <a:off x="6578583" y="1277697"/>
            <a:ext cx="209293" cy="17950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653D7FA9-B6C6-49B3-B92C-72534039671E}"/>
              </a:ext>
            </a:extLst>
          </p:cNvPr>
          <p:cNvSpPr/>
          <p:nvPr/>
        </p:nvSpPr>
        <p:spPr>
          <a:xfrm>
            <a:off x="10081153" y="1268351"/>
            <a:ext cx="209293" cy="66898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9E9F0D9-B936-41BF-B4DC-16547336F899}"/>
              </a:ext>
            </a:extLst>
          </p:cNvPr>
          <p:cNvSpPr/>
          <p:nvPr/>
        </p:nvSpPr>
        <p:spPr>
          <a:xfrm>
            <a:off x="4700880" y="3259933"/>
            <a:ext cx="1267693" cy="200126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044A938-A311-4B8D-99A5-0C98784C9E1F}"/>
              </a:ext>
            </a:extLst>
          </p:cNvPr>
          <p:cNvSpPr/>
          <p:nvPr/>
        </p:nvSpPr>
        <p:spPr>
          <a:xfrm>
            <a:off x="6319560" y="1557266"/>
            <a:ext cx="826135" cy="154029"/>
          </a:xfrm>
          <a:prstGeom prst="rect">
            <a:avLst/>
          </a:prstGeom>
          <a:solidFill>
            <a:srgbClr val="F8C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i="0" dirty="0">
                <a:solidFill>
                  <a:srgbClr val="191B1F"/>
                </a:solidFill>
                <a:effectLst/>
                <a:latin typeface="-apple-system"/>
              </a:rPr>
              <a:t>Generation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0919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AF0187A6-7857-496A-9F8C-CDE0583A0F6D}"/>
              </a:ext>
            </a:extLst>
          </p:cNvPr>
          <p:cNvSpPr txBox="1">
            <a:spLocks/>
          </p:cNvSpPr>
          <p:nvPr/>
        </p:nvSpPr>
        <p:spPr>
          <a:xfrm>
            <a:off x="583565" y="123206"/>
            <a:ext cx="6672072" cy="507831"/>
          </a:xfrm>
          <a:prstGeom prst="rect">
            <a:avLst/>
          </a:prstGeom>
        </p:spPr>
        <p:txBody>
          <a:bodyPr vert="horz" wrap="square" lIns="0" tIns="15240" rIns="0" bIns="0" rtlCol="0" anchor="ctr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7.5.2 BLIP-2 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模型架构</a:t>
            </a:r>
            <a:endParaRPr lang="zh-CN" altLang="en-US" sz="288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761BC9-BA61-5247-AC69-433F3EAB046F}"/>
              </a:ext>
            </a:extLst>
          </p:cNvPr>
          <p:cNvSpPr txBox="1"/>
          <p:nvPr/>
        </p:nvSpPr>
        <p:spPr>
          <a:xfrm>
            <a:off x="332389" y="89143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模型训练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188AAF-1849-BC4A-8C59-8DC847F29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1291540"/>
            <a:ext cx="9093200" cy="49403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4202E0A-F272-4F5D-8FD4-27530DCD1365}"/>
              </a:ext>
            </a:extLst>
          </p:cNvPr>
          <p:cNvSpPr txBox="1"/>
          <p:nvPr/>
        </p:nvSpPr>
        <p:spPr>
          <a:xfrm>
            <a:off x="717606" y="6334684"/>
            <a:ext cx="1127932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Q-</a:t>
            </a:r>
            <a:r>
              <a:rPr lang="en-US" altLang="zh-CN" sz="2000" b="0" i="0" dirty="0" err="1">
                <a:solidFill>
                  <a:srgbClr val="191B1F"/>
                </a:solidFill>
                <a:effectLst/>
                <a:latin typeface="-apple-system"/>
              </a:rPr>
              <a:t>fomer</a:t>
            </a:r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 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的输出 </a:t>
            </a:r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Z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蕴含了视觉信息</a:t>
            </a:r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 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，使用全连接 </a:t>
            </a:r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(FC) 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层将 </a:t>
            </a:r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Z 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线性投影到与 </a:t>
            </a:r>
            <a:r>
              <a:rPr lang="en-US" altLang="zh-CN" sz="2000" b="0" i="0" dirty="0">
                <a:solidFill>
                  <a:srgbClr val="191B1F"/>
                </a:solidFill>
                <a:effectLst/>
                <a:latin typeface="-apple-system"/>
              </a:rPr>
              <a:t>LLM </a:t>
            </a:r>
            <a:r>
              <a:rPr lang="zh-CN" altLang="en-US" sz="2000" b="0" i="0" dirty="0">
                <a:solidFill>
                  <a:srgbClr val="191B1F"/>
                </a:solidFill>
                <a:effectLst/>
                <a:latin typeface="-apple-system"/>
              </a:rPr>
              <a:t>的文本嵌入相同维度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4672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 txBox="1">
            <a:spLocks noGrp="1"/>
          </p:cNvSpPr>
          <p:nvPr>
            <p:ph type="title"/>
          </p:nvPr>
        </p:nvSpPr>
        <p:spPr>
          <a:xfrm>
            <a:off x="583565" y="483450"/>
            <a:ext cx="6672072" cy="457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lang="en-US" altLang="zh-CN" sz="288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7.6</a:t>
            </a:r>
            <a:r>
              <a:rPr lang="zh-CN" altLang="en-US" sz="288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754534" y="171584"/>
            <a:ext cx="3041015" cy="643436"/>
            <a:chOff x="6096000" y="266700"/>
            <a:chExt cx="3041015" cy="6434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66700"/>
              <a:ext cx="3041015" cy="565044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8756015" y="571500"/>
              <a:ext cx="381000" cy="338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82600" y="1475740"/>
            <a:ext cx="10846435" cy="87440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讨论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</a:p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dirty="0"/>
              <a:t>       请详细描述在</a:t>
            </a:r>
            <a:r>
              <a:rPr lang="en-US" altLang="zh-CN" dirty="0" err="1"/>
              <a:t>ViT</a:t>
            </a:r>
            <a:r>
              <a:rPr lang="zh-CN" altLang="en-US" dirty="0"/>
              <a:t>模型中，是如何对输入图像的处理将</a:t>
            </a:r>
            <a:r>
              <a:rPr lang="en-US" altLang="zh-CN" dirty="0"/>
              <a:t>patch</a:t>
            </a:r>
            <a:r>
              <a:rPr lang="zh-CN" altLang="en-US" dirty="0"/>
              <a:t>变化为</a:t>
            </a:r>
            <a:r>
              <a:rPr lang="en-US" altLang="zh-CN" dirty="0"/>
              <a:t>token </a:t>
            </a:r>
            <a:r>
              <a:rPr lang="zh-CN" altLang="en-US" dirty="0"/>
              <a:t>的。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Wingdings 2" panose="05020102010507070707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2600" y="2710745"/>
            <a:ext cx="10846435" cy="133794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讨论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</a:p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dirty="0"/>
              <a:t>    </a:t>
            </a:r>
            <a:r>
              <a:rPr lang="en-US" altLang="zh-CN" dirty="0"/>
              <a:t>CLIP</a:t>
            </a:r>
            <a:r>
              <a:rPr lang="zh-CN" altLang="en-US" dirty="0"/>
              <a:t>模型通过将图像和文本进行对比学习，实现了跨模态的理解和应用。请详细说明</a:t>
            </a:r>
            <a:r>
              <a:rPr lang="en-US" altLang="zh-CN" dirty="0"/>
              <a:t>CLIP</a:t>
            </a:r>
            <a:r>
              <a:rPr lang="zh-CN" altLang="en-US" dirty="0"/>
              <a:t>模型相较于传统图像分类模型在创新方面的突出特点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Wingdings 2" panose="05020102010507070707" charset="0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2C62BA-E929-4862-8468-1313A77A7E5A}"/>
              </a:ext>
            </a:extLst>
          </p:cNvPr>
          <p:cNvSpPr txBox="1"/>
          <p:nvPr/>
        </p:nvSpPr>
        <p:spPr>
          <a:xfrm>
            <a:off x="482600" y="4409288"/>
            <a:ext cx="10846435" cy="133794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讨论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</a:p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dirty="0"/>
              <a:t>      请比较</a:t>
            </a:r>
            <a:r>
              <a:rPr lang="en-US" altLang="zh-CN" dirty="0"/>
              <a:t>BLIP</a:t>
            </a:r>
            <a:r>
              <a:rPr lang="zh-CN" altLang="en-US" dirty="0"/>
              <a:t>与 </a:t>
            </a:r>
            <a:r>
              <a:rPr lang="en-US" altLang="zh-CN" dirty="0"/>
              <a:t>CLIP </a:t>
            </a:r>
            <a:r>
              <a:rPr lang="zh-CN" altLang="en-US" dirty="0"/>
              <a:t>模型的异同，包括但不限于模型架构、训练过程、对比学习的实现、模型优化、实际应用等方面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Wingdings 2" panose="05020102010507070707" charset="0"/>
              </a:rPr>
              <a:t>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D30CC-63FA-9C41-9810-DDBDD62D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多模态任务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A1B152-535F-D244-BDD9-FE6BEAB9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25" y="1314000"/>
            <a:ext cx="5435884" cy="5215015"/>
          </a:xfrm>
        </p:spPr>
        <p:txBody>
          <a:bodyPr>
            <a:noAutofit/>
          </a:bodyPr>
          <a:lstStyle/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A.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Affect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Recognition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感应识别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Emotion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情绪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Personalities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个性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Sentiment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情感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B.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Media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Description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多媒体描述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Image &amp;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Video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Caption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图片与视频字幕生成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C.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Multimodal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QA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多模态问答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Image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&amp;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Video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QA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图片与图片问答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Visual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Reasoning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视觉推理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D.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Multimodal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Navigation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多模态导航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Language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guided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navigation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语音导航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Autonomous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driving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无人驾驶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" name="图片 4" descr="人不同表情的照片&#10;&#10;描述已自动生成">
            <a:extLst>
              <a:ext uri="{FF2B5EF4-FFF2-40B4-BE49-F238E27FC236}">
                <a16:creationId xmlns:a16="http://schemas.microsoft.com/office/drawing/2014/main" id="{950B8CAB-EBB3-7B4B-A3BD-EFF12403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74" y="532936"/>
            <a:ext cx="3311979" cy="1595688"/>
          </a:xfrm>
          <a:prstGeom prst="rect">
            <a:avLst/>
          </a:prstGeom>
        </p:spPr>
      </p:pic>
      <p:pic>
        <p:nvPicPr>
          <p:cNvPr id="9" name="图片 8" descr="社交网络的手机截图&#10;&#10;描述已自动生成">
            <a:extLst>
              <a:ext uri="{FF2B5EF4-FFF2-40B4-BE49-F238E27FC236}">
                <a16:creationId xmlns:a16="http://schemas.microsoft.com/office/drawing/2014/main" id="{9D56C467-84B6-AA4C-A729-DFA2419B1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7448"/>
          <a:stretch/>
        </p:blipFill>
        <p:spPr>
          <a:xfrm>
            <a:off x="5455100" y="2091011"/>
            <a:ext cx="6841329" cy="1938774"/>
          </a:xfrm>
          <a:prstGeom prst="rect">
            <a:avLst/>
          </a:prstGeom>
        </p:spPr>
      </p:pic>
      <p:pic>
        <p:nvPicPr>
          <p:cNvPr id="11" name="图片 10" descr="桌子上放着披萨和香蕉&#10;&#10;中度可信度描述已自动生成">
            <a:extLst>
              <a:ext uri="{FF2B5EF4-FFF2-40B4-BE49-F238E27FC236}">
                <a16:creationId xmlns:a16="http://schemas.microsoft.com/office/drawing/2014/main" id="{38479237-D5F4-0243-9619-F1D97214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30" y="505688"/>
            <a:ext cx="3934279" cy="1650184"/>
          </a:xfrm>
          <a:prstGeom prst="rect">
            <a:avLst/>
          </a:prstGeom>
        </p:spPr>
      </p:pic>
      <p:pic>
        <p:nvPicPr>
          <p:cNvPr id="13" name="图片 12" descr="图片包含 建筑, 桌子, 窗户, 笼子&#10;&#10;描述已自动生成">
            <a:extLst>
              <a:ext uri="{FF2B5EF4-FFF2-40B4-BE49-F238E27FC236}">
                <a16:creationId xmlns:a16="http://schemas.microsoft.com/office/drawing/2014/main" id="{99077784-F647-994B-993D-102648F23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31" y="4029785"/>
            <a:ext cx="5173675" cy="26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8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D30CC-63FA-9C41-9810-DDBDD62D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多模态任务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A1B152-535F-D244-BDD9-FE6BEAB9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56" y="1490400"/>
            <a:ext cx="4979600" cy="5215015"/>
          </a:xfrm>
        </p:spPr>
        <p:txBody>
          <a:bodyPr>
            <a:normAutofit/>
          </a:bodyPr>
          <a:lstStyle/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E.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Multimodal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Dialog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多模态对话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Grounded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dialog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基于图片对话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F.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Event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Recognition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事件识别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Action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Recognition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动作识别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Segmentation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分割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C.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Multimodal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QA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多模态问答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Image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&amp;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Video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QA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图片与图片问答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Visual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Reasoning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视觉推理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G.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Multimedia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Information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Retrieval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多媒体信息检索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  <a:p>
            <a:pPr lvl="1"/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Content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based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/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Cross-media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IR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基于内容 </a:t>
            </a:r>
            <a:r>
              <a:rPr kumimoji="1" lang="en-US" altLang="zh-CN" sz="1700" dirty="0">
                <a:solidFill>
                  <a:schemeClr val="tx1"/>
                </a:solidFill>
                <a:latin typeface="+mn-ea"/>
              </a:rPr>
              <a:t>/</a:t>
            </a:r>
            <a:r>
              <a:rPr kumimoji="1" lang="zh-CN" altLang="en-US" sz="1700" dirty="0">
                <a:solidFill>
                  <a:schemeClr val="tx1"/>
                </a:solidFill>
                <a:latin typeface="+mn-ea"/>
              </a:rPr>
              <a:t> 多媒体检索</a:t>
            </a:r>
            <a:endParaRPr kumimoji="1" lang="en-US" altLang="zh-CN" sz="17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6" name="图片 5" descr="图形用户界面, 文本, 应用程序, 聊天或短信&#10;&#10;描述已自动生成">
            <a:extLst>
              <a:ext uri="{FF2B5EF4-FFF2-40B4-BE49-F238E27FC236}">
                <a16:creationId xmlns:a16="http://schemas.microsoft.com/office/drawing/2014/main" id="{A10AC145-B968-9440-8F89-664ACBCAD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83" y="265971"/>
            <a:ext cx="3212287" cy="2854482"/>
          </a:xfrm>
          <a:prstGeom prst="rect">
            <a:avLst/>
          </a:prstGeom>
        </p:spPr>
      </p:pic>
      <p:pic>
        <p:nvPicPr>
          <p:cNvPr id="8" name="图片 7" descr="图片包含 应用程序&#10;&#10;描述已自动生成">
            <a:extLst>
              <a:ext uri="{FF2B5EF4-FFF2-40B4-BE49-F238E27FC236}">
                <a16:creationId xmlns:a16="http://schemas.microsoft.com/office/drawing/2014/main" id="{F5EEB5B0-81EE-3A47-A1F0-2798C0AFB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2517"/>
          <a:stretch/>
        </p:blipFill>
        <p:spPr>
          <a:xfrm>
            <a:off x="5467256" y="3321009"/>
            <a:ext cx="6531428" cy="1593511"/>
          </a:xfrm>
          <a:prstGeom prst="rect">
            <a:avLst/>
          </a:prstGeom>
        </p:spPr>
      </p:pic>
      <p:pic>
        <p:nvPicPr>
          <p:cNvPr id="12" name="图片 11" descr="海上的风景&#10;&#10;描述已自动生成">
            <a:extLst>
              <a:ext uri="{FF2B5EF4-FFF2-40B4-BE49-F238E27FC236}">
                <a16:creationId xmlns:a16="http://schemas.microsoft.com/office/drawing/2014/main" id="{95A9A3AF-1E91-F941-9960-E472205F4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80" y="5315633"/>
            <a:ext cx="6412980" cy="13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6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D30CC-63FA-9C41-9810-DDBDD62D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多模态技术演进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62DFCA7-E2A4-4B4C-82DC-2395E05AF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803" y="932399"/>
            <a:ext cx="7004780" cy="592560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FFA40A5-AD9C-43C8-80DE-3F0CB76B9164}"/>
              </a:ext>
            </a:extLst>
          </p:cNvPr>
          <p:cNvSpPr txBox="1"/>
          <p:nvPr/>
        </p:nvSpPr>
        <p:spPr>
          <a:xfrm>
            <a:off x="0" y="66312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图片来源：https://wqw547243068.github.io/modal</a:t>
            </a:r>
          </a:p>
        </p:txBody>
      </p:sp>
    </p:spTree>
    <p:extLst>
      <p:ext uri="{BB962C8B-B14F-4D97-AF65-F5344CB8AC3E}">
        <p14:creationId xmlns:p14="http://schemas.microsoft.com/office/powerpoint/2010/main" val="3960849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U3MDBmYTc3YTVlNWQzZGM1OTdkMjA5Mzc3NTE1MzAifQ=="/>
  <p:tag name="KSO_WPP_MARK_KEY" val="1f4d8506-ffb6-44f2-9842-fc87cbde5fa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4963</Words>
  <Application>Microsoft Macintosh PowerPoint</Application>
  <PresentationFormat>Widescreen</PresentationFormat>
  <Paragraphs>520</Paragraphs>
  <Slides>69</Slides>
  <Notes>58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-apple-system</vt:lpstr>
      <vt:lpstr>CMR10</vt:lpstr>
      <vt:lpstr>CMSY10</vt:lpstr>
      <vt:lpstr>FandolSong-Regular-Identity-H</vt:lpstr>
      <vt:lpstr>微软雅黑</vt:lpstr>
      <vt:lpstr>微软雅黑</vt:lpstr>
      <vt:lpstr>Arial</vt:lpstr>
      <vt:lpstr>Calibri</vt:lpstr>
      <vt:lpstr>Cambria Math</vt:lpstr>
      <vt:lpstr>IBM Plex Sans</vt:lpstr>
      <vt:lpstr>Times New Roman</vt:lpstr>
      <vt:lpstr>Wingdings</vt:lpstr>
      <vt:lpstr>Office 主题​​</vt:lpstr>
      <vt:lpstr>第七章 多模态大模型架构</vt:lpstr>
      <vt:lpstr>7.1 概述 7.2 ViT 模型 7.3 CLIP模型 7.4  BLIP模型 7.5 BLIP-2 模型    </vt:lpstr>
      <vt:lpstr>多模态是什么？ </vt:lpstr>
      <vt:lpstr>多模态是什么？ </vt:lpstr>
      <vt:lpstr>多模态是什么？ </vt:lpstr>
      <vt:lpstr>多模态大模型</vt:lpstr>
      <vt:lpstr>多模态任务</vt:lpstr>
      <vt:lpstr>多模态任务</vt:lpstr>
      <vt:lpstr>多模态技术演进</vt:lpstr>
      <vt:lpstr>7.1 概述 7.2 ViT 模型      7.2.1 ViT 模型架构      7.2.2 ViT 模型计算过程      7.2.3 预训练与微调 7.3 CLIP模型 7.4  BLIP模型 7.5 BLIP-2 模型    </vt:lpstr>
      <vt:lpstr>7.2.1 ViT模型架构</vt:lpstr>
      <vt:lpstr>7.2.1 ViT模型架构</vt:lpstr>
      <vt:lpstr>7.2.1 ViT模型架构</vt:lpstr>
      <vt:lpstr>7.2.1 ViT模型架构</vt:lpstr>
      <vt:lpstr>7.2.2 ViT模型计算过程</vt:lpstr>
      <vt:lpstr>7.2.2 ViT模型计算过程</vt:lpstr>
      <vt:lpstr>7.2.2 ViT模型计算过程</vt:lpstr>
      <vt:lpstr>7.2.2 ViT模型计算过程</vt:lpstr>
      <vt:lpstr>7.2.2 ViT模型计算过程</vt:lpstr>
      <vt:lpstr>7.2.2 ViT模型计算过程</vt:lpstr>
      <vt:lpstr>7.2.2 ViT模型计算过程</vt:lpstr>
      <vt:lpstr>7.2.3 预训练与微调</vt:lpstr>
      <vt:lpstr>PowerPoint Presentation</vt:lpstr>
      <vt:lpstr>7.1 概述 7.2 ViT 模型 7.3 CLIP模型      7.3.1 模型架构      7.3.2 训练过程      7.3.3  CLIP 模型实现零样本分类      7.3.4  CLIP 模型其他应用 7.4  BLIP模型 7.5 BLIP-2 模型    </vt:lpstr>
      <vt:lpstr>7.3.1 CLIP模型架构</vt:lpstr>
      <vt:lpstr>7.3.1 CLIP模型架构</vt:lpstr>
      <vt:lpstr>7.3.1 CLIP模型架构</vt:lpstr>
      <vt:lpstr>7.3.1 CLIP模型架构</vt:lpstr>
      <vt:lpstr>7.3.1 CLIP模型架构</vt:lpstr>
      <vt:lpstr>7.3.2 训练过程</vt:lpstr>
      <vt:lpstr>7.3.2 训练过程</vt:lpstr>
      <vt:lpstr>7.3.2 训练过程</vt:lpstr>
      <vt:lpstr>7.3.2 训练过程</vt:lpstr>
      <vt:lpstr>7.3.3 CLIP模型零样本分类</vt:lpstr>
      <vt:lpstr>7.3.3 CLIP模型零样本分类</vt:lpstr>
      <vt:lpstr>7.3.3 CLIP模型零样本分类</vt:lpstr>
      <vt:lpstr>7.3.4 CLIP模型其他应用</vt:lpstr>
      <vt:lpstr>7.3 CLIP模型其他应用</vt:lpstr>
      <vt:lpstr>PowerPoint Presentation</vt:lpstr>
      <vt:lpstr>7.1 概述 7.2 ViT 模型 7.3 CLIP模型 7.4  BLIP模型      7.4.1 模型架构      7.4.2 预训练目标      7.4.3  CapFilt 算法 7.5 BLIP-2 模型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7.1 概述 7.2 ViT 模型 7.3 CLIP模型 7.4  BLIP模型 7.5 BLIP-2 模型      7.5.1 概要      7.5.2  BLIP-2架构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7.6讨论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uglyghost123</dc:creator>
  <cp:lastModifiedBy>Zhongpu Chen</cp:lastModifiedBy>
  <cp:revision>428</cp:revision>
  <dcterms:created xsi:type="dcterms:W3CDTF">2019-06-19T02:08:00Z</dcterms:created>
  <dcterms:modified xsi:type="dcterms:W3CDTF">2024-11-14T18:13:16Z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D1284E6BAA2C4CE098EE45E73C3C1F0D_11</vt:lpwstr>
  </property>
</Properties>
</file>