
<file path=[Content_Types].xml><?xml version="1.0" encoding="utf-8"?>
<Types xmlns="http://schemas.openxmlformats.org/package/2006/content-types">
  <Default Extension="emf" ContentType="image/x-emf"/>
  <Default Extension="gif" ContentType="image/gif"/>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0"/>
  </p:notesMasterIdLst>
  <p:sldIdLst>
    <p:sldId id="257" r:id="rId2"/>
    <p:sldId id="1981" r:id="rId3"/>
    <p:sldId id="261" r:id="rId4"/>
    <p:sldId id="1984" r:id="rId5"/>
    <p:sldId id="2024" r:id="rId6"/>
    <p:sldId id="2025" r:id="rId7"/>
    <p:sldId id="1982" r:id="rId8"/>
    <p:sldId id="2026" r:id="rId9"/>
    <p:sldId id="1985" r:id="rId10"/>
    <p:sldId id="1986" r:id="rId11"/>
    <p:sldId id="1990" r:id="rId12"/>
    <p:sldId id="1999" r:id="rId13"/>
    <p:sldId id="2000" r:id="rId14"/>
    <p:sldId id="1994" r:id="rId15"/>
    <p:sldId id="2029" r:id="rId16"/>
    <p:sldId id="1995" r:id="rId17"/>
    <p:sldId id="2001" r:id="rId18"/>
    <p:sldId id="2003" r:id="rId19"/>
    <p:sldId id="2004" r:id="rId20"/>
    <p:sldId id="2005" r:id="rId21"/>
    <p:sldId id="2028" r:id="rId22"/>
    <p:sldId id="2006" r:id="rId23"/>
    <p:sldId id="1987" r:id="rId24"/>
    <p:sldId id="1988" r:id="rId25"/>
    <p:sldId id="2030" r:id="rId26"/>
    <p:sldId id="2015" r:id="rId27"/>
    <p:sldId id="2009" r:id="rId28"/>
    <p:sldId id="2031" r:id="rId29"/>
    <p:sldId id="2016" r:id="rId30"/>
    <p:sldId id="2017" r:id="rId31"/>
    <p:sldId id="2018" r:id="rId32"/>
    <p:sldId id="2020" r:id="rId33"/>
    <p:sldId id="2022" r:id="rId34"/>
    <p:sldId id="2019" r:id="rId35"/>
    <p:sldId id="2023" r:id="rId36"/>
    <p:sldId id="2013" r:id="rId37"/>
    <p:sldId id="2032" r:id="rId38"/>
    <p:sldId id="1983" r:id="rId39"/>
    <p:sldId id="2033" r:id="rId40"/>
    <p:sldId id="2034" r:id="rId41"/>
    <p:sldId id="2035" r:id="rId42"/>
    <p:sldId id="2036" r:id="rId43"/>
    <p:sldId id="2037" r:id="rId44"/>
    <p:sldId id="2038" r:id="rId45"/>
    <p:sldId id="2039" r:id="rId46"/>
    <p:sldId id="2092" r:id="rId47"/>
    <p:sldId id="2040" r:id="rId48"/>
    <p:sldId id="2096" r:id="rId49"/>
    <p:sldId id="2093" r:id="rId50"/>
    <p:sldId id="2094" r:id="rId51"/>
    <p:sldId id="2095" r:id="rId52"/>
    <p:sldId id="2052" r:id="rId53"/>
    <p:sldId id="2053" r:id="rId54"/>
    <p:sldId id="2054" r:id="rId55"/>
    <p:sldId id="2055" r:id="rId56"/>
    <p:sldId id="2041" r:id="rId57"/>
    <p:sldId id="2049" r:id="rId58"/>
    <p:sldId id="2043" r:id="rId59"/>
    <p:sldId id="2044" r:id="rId60"/>
    <p:sldId id="2056" r:id="rId61"/>
    <p:sldId id="2045" r:id="rId62"/>
    <p:sldId id="2057" r:id="rId63"/>
    <p:sldId id="2046" r:id="rId64"/>
    <p:sldId id="2058" r:id="rId65"/>
    <p:sldId id="2050" r:id="rId66"/>
    <p:sldId id="2060" r:id="rId67"/>
    <p:sldId id="2061" r:id="rId68"/>
    <p:sldId id="2059" r:id="rId69"/>
    <p:sldId id="2051" r:id="rId70"/>
    <p:sldId id="2062" r:id="rId71"/>
    <p:sldId id="2063" r:id="rId72"/>
    <p:sldId id="2064" r:id="rId73"/>
    <p:sldId id="2065" r:id="rId74"/>
    <p:sldId id="2066" r:id="rId75"/>
    <p:sldId id="2067" r:id="rId76"/>
    <p:sldId id="2068" r:id="rId77"/>
    <p:sldId id="2069" r:id="rId78"/>
    <p:sldId id="2070" r:id="rId79"/>
    <p:sldId id="2071" r:id="rId80"/>
    <p:sldId id="2074" r:id="rId81"/>
    <p:sldId id="2072" r:id="rId82"/>
    <p:sldId id="2073" r:id="rId83"/>
    <p:sldId id="2075" r:id="rId84"/>
    <p:sldId id="2076" r:id="rId85"/>
    <p:sldId id="2078" r:id="rId86"/>
    <p:sldId id="2077" r:id="rId87"/>
    <p:sldId id="2079" r:id="rId88"/>
    <p:sldId id="2082" r:id="rId89"/>
    <p:sldId id="2080" r:id="rId90"/>
    <p:sldId id="2081" r:id="rId91"/>
    <p:sldId id="2083" r:id="rId92"/>
    <p:sldId id="2090" r:id="rId93"/>
    <p:sldId id="2084" r:id="rId94"/>
    <p:sldId id="2091" r:id="rId95"/>
    <p:sldId id="2085" r:id="rId96"/>
    <p:sldId id="2086" r:id="rId97"/>
    <p:sldId id="2087" r:id="rId98"/>
    <p:sldId id="773" r:id="rId99"/>
  </p:sldIdLst>
  <p:sldSz cx="12192000" cy="6858000"/>
  <p:notesSz cx="6858000" cy="9144000"/>
  <p:custDataLst>
    <p:tags r:id="rId10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7406"/>
    <a:srgbClr val="FFFFFF"/>
    <a:srgbClr val="9D5105"/>
    <a:srgbClr val="A26000"/>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09" autoAdjust="0"/>
    <p:restoredTop sz="69342" autoAdjust="0"/>
  </p:normalViewPr>
  <p:slideViewPr>
    <p:cSldViewPr snapToGrid="0" showGuides="1">
      <p:cViewPr>
        <p:scale>
          <a:sx n="75" d="100"/>
          <a:sy n="75" d="100"/>
        </p:scale>
        <p:origin x="1203" y="105"/>
      </p:cViewPr>
      <p:guideLst>
        <p:guide orient="horz" pos="2204"/>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2024/10/17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B32B55-6CD0-40C0-BAFE-D331F0A28190}" type="slidenum">
              <a:rPr lang="en-US" altLang="zh-CN" smtClean="0"/>
              <a:t>2</a:t>
            </a:fld>
            <a:endParaRPr lang="en-US" altLang="zh-CN"/>
          </a:p>
        </p:txBody>
      </p:sp>
    </p:spTree>
    <p:extLst>
      <p:ext uri="{BB962C8B-B14F-4D97-AF65-F5344CB8AC3E}">
        <p14:creationId xmlns:p14="http://schemas.microsoft.com/office/powerpoint/2010/main" val="3267521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12</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32081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13</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80632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14</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01274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461C1-4E9F-2E3F-9B5A-D07E2EA53CC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9DA1F00-5A85-E5C8-F835-E671CEA9D73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CDD92CD-FC0E-6C14-8B46-5FB66BB91C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2E58474-21F9-216B-3955-647A31FE77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15</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9546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16</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33612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17</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28413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18</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49655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19</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35894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20</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34734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BC9F4-E269-E606-1124-D4EF7FCC31C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5017FB9-8B90-1C16-C2AF-746EAB2DF3D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4DAAFA6-EFAA-B3E4-A16F-10C1A1E14B9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E5F9295-FAB6-BA39-AA28-60C566F386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21</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38503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B32B55-6CD0-40C0-BAFE-D331F0A28190}" type="slidenum">
              <a:rPr lang="en-US" altLang="zh-CN" smtClean="0"/>
              <a:t>22</a:t>
            </a:fld>
            <a:endParaRPr lang="en-US" altLang="zh-CN"/>
          </a:p>
        </p:txBody>
      </p:sp>
    </p:spTree>
    <p:extLst>
      <p:ext uri="{BB962C8B-B14F-4D97-AF65-F5344CB8AC3E}">
        <p14:creationId xmlns:p14="http://schemas.microsoft.com/office/powerpoint/2010/main" val="3483782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23</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7716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24</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7716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26</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42617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27</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20549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D402-2940-BDC6-8E63-6959C081BD8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9887920-C833-8656-CD63-41EED25CCA1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2CB0466-C9DA-BC16-2ED1-62C090882DE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677EC90-CDC0-B46B-43D6-7B19360B8D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28</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39359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29</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53639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30</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57694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31</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0115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32</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05899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9667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33</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25058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34</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7148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35</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0625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36</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6050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B32B55-6CD0-40C0-BAFE-D331F0A28190}" type="slidenum">
              <a:rPr lang="en-US" altLang="zh-CN" smtClean="0"/>
              <a:t>38</a:t>
            </a:fld>
            <a:endParaRPr lang="en-US" altLang="zh-CN"/>
          </a:p>
        </p:txBody>
      </p:sp>
    </p:spTree>
    <p:extLst>
      <p:ext uri="{BB962C8B-B14F-4D97-AF65-F5344CB8AC3E}">
        <p14:creationId xmlns:p14="http://schemas.microsoft.com/office/powerpoint/2010/main" val="6654040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A4331-BC75-C7DF-DDC0-FF49CA65EA2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C1B0BC2-150F-460C-2FF7-88D4FB77DAA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6EB1F3D-D3BA-6D0E-2382-9F54536AAF6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D7B31DE-0A57-3D1C-C0A6-E48EDEE868FD}"/>
              </a:ext>
            </a:extLst>
          </p:cNvPr>
          <p:cNvSpPr>
            <a:spLocks noGrp="1"/>
          </p:cNvSpPr>
          <p:nvPr>
            <p:ph type="sldNum" sz="quarter" idx="5"/>
          </p:nvPr>
        </p:nvSpPr>
        <p:spPr/>
        <p:txBody>
          <a:bodyPr/>
          <a:lstStyle/>
          <a:p>
            <a:fld id="{A6837353-30EB-4A48-80EB-173D804AEFBD}" type="slidenum">
              <a:rPr lang="zh-CN" altLang="en-US" smtClean="0"/>
              <a:t>46</a:t>
            </a:fld>
            <a:endParaRPr lang="zh-CN" altLang="en-US"/>
          </a:p>
        </p:txBody>
      </p:sp>
    </p:spTree>
    <p:extLst>
      <p:ext uri="{BB962C8B-B14F-4D97-AF65-F5344CB8AC3E}">
        <p14:creationId xmlns:p14="http://schemas.microsoft.com/office/powerpoint/2010/main" val="2003753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47</a:t>
            </a:fld>
            <a:endParaRPr lang="zh-CN" altLang="en-US"/>
          </a:p>
        </p:txBody>
      </p:sp>
    </p:spTree>
    <p:extLst>
      <p:ext uri="{BB962C8B-B14F-4D97-AF65-F5344CB8AC3E}">
        <p14:creationId xmlns:p14="http://schemas.microsoft.com/office/powerpoint/2010/main" val="1370701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21676-516A-D228-9EB5-B9E9ED80BE9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735C525-8599-A0D3-7E4E-94087DF2FB1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05D64E2-3B29-3852-98FD-7F5C4DC88E9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AE7B6BF-49D4-48F7-504F-C3AB5E48D2B8}"/>
              </a:ext>
            </a:extLst>
          </p:cNvPr>
          <p:cNvSpPr>
            <a:spLocks noGrp="1"/>
          </p:cNvSpPr>
          <p:nvPr>
            <p:ph type="sldNum" sz="quarter" idx="5"/>
          </p:nvPr>
        </p:nvSpPr>
        <p:spPr/>
        <p:txBody>
          <a:bodyPr/>
          <a:lstStyle/>
          <a:p>
            <a:fld id="{A6837353-30EB-4A48-80EB-173D804AEFBD}" type="slidenum">
              <a:rPr lang="zh-CN" altLang="en-US" smtClean="0"/>
              <a:t>48</a:t>
            </a:fld>
            <a:endParaRPr lang="zh-CN" altLang="en-US"/>
          </a:p>
        </p:txBody>
      </p:sp>
    </p:spTree>
    <p:extLst>
      <p:ext uri="{BB962C8B-B14F-4D97-AF65-F5344CB8AC3E}">
        <p14:creationId xmlns:p14="http://schemas.microsoft.com/office/powerpoint/2010/main" val="2693279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DB70C-44CC-8ACD-EA1C-00A6C5747F0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4FB4575-F25C-FCF1-983A-F21FA74AB8B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35683D7-B17D-B50A-C6FE-B25F5FC27F6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9C2ECD4E-C364-452C-F719-65D8ACFCFFF1}"/>
              </a:ext>
            </a:extLst>
          </p:cNvPr>
          <p:cNvSpPr>
            <a:spLocks noGrp="1"/>
          </p:cNvSpPr>
          <p:nvPr>
            <p:ph type="sldNum" sz="quarter" idx="5"/>
          </p:nvPr>
        </p:nvSpPr>
        <p:spPr/>
        <p:txBody>
          <a:bodyPr/>
          <a:lstStyle/>
          <a:p>
            <a:fld id="{A6837353-30EB-4A48-80EB-173D804AEFBD}" type="slidenum">
              <a:rPr lang="zh-CN" altLang="en-US" smtClean="0"/>
              <a:t>49</a:t>
            </a:fld>
            <a:endParaRPr lang="zh-CN" altLang="en-US"/>
          </a:p>
        </p:txBody>
      </p:sp>
    </p:spTree>
    <p:extLst>
      <p:ext uri="{BB962C8B-B14F-4D97-AF65-F5344CB8AC3E}">
        <p14:creationId xmlns:p14="http://schemas.microsoft.com/office/powerpoint/2010/main" val="2650317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44335-FD94-0610-E0B4-06CA53D5AB7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7E7988F-C283-24D2-49B3-6386D565FA2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E4EEB9C-8F38-953E-BBDD-A84E577FDD6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4924128-59E0-8255-0FA2-20E12B4EDB68}"/>
              </a:ext>
            </a:extLst>
          </p:cNvPr>
          <p:cNvSpPr>
            <a:spLocks noGrp="1"/>
          </p:cNvSpPr>
          <p:nvPr>
            <p:ph type="sldNum" sz="quarter" idx="5"/>
          </p:nvPr>
        </p:nvSpPr>
        <p:spPr/>
        <p:txBody>
          <a:bodyPr/>
          <a:lstStyle/>
          <a:p>
            <a:fld id="{A6837353-30EB-4A48-80EB-173D804AEFBD}" type="slidenum">
              <a:rPr lang="zh-CN" altLang="en-US" smtClean="0"/>
              <a:t>50</a:t>
            </a:fld>
            <a:endParaRPr lang="zh-CN" altLang="en-US"/>
          </a:p>
        </p:txBody>
      </p:sp>
    </p:spTree>
    <p:extLst>
      <p:ext uri="{BB962C8B-B14F-4D97-AF65-F5344CB8AC3E}">
        <p14:creationId xmlns:p14="http://schemas.microsoft.com/office/powerpoint/2010/main" val="2211113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C79A9-8876-BF75-5667-E3A08F66243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3DB2548-F43B-D981-5159-99E46C1594D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922EEA7-9530-B2AA-709E-44EC00A9C27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5A16417-E306-E521-7477-25162B7BB1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5</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728574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4BE64-DECF-378D-8334-246FD697CCF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8FC271D-9763-67BA-803E-5162C20665E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9063558-86E7-D28D-9719-6CA2141C5C3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AFBFACF-4276-A3AF-4C43-B2DEA17C060C}"/>
              </a:ext>
            </a:extLst>
          </p:cNvPr>
          <p:cNvSpPr>
            <a:spLocks noGrp="1"/>
          </p:cNvSpPr>
          <p:nvPr>
            <p:ph type="sldNum" sz="quarter" idx="5"/>
          </p:nvPr>
        </p:nvSpPr>
        <p:spPr/>
        <p:txBody>
          <a:bodyPr/>
          <a:lstStyle/>
          <a:p>
            <a:fld id="{A6837353-30EB-4A48-80EB-173D804AEFBD}" type="slidenum">
              <a:rPr lang="zh-CN" altLang="en-US" smtClean="0"/>
              <a:t>51</a:t>
            </a:fld>
            <a:endParaRPr lang="zh-CN" altLang="en-US"/>
          </a:p>
        </p:txBody>
      </p:sp>
    </p:spTree>
    <p:extLst>
      <p:ext uri="{BB962C8B-B14F-4D97-AF65-F5344CB8AC3E}">
        <p14:creationId xmlns:p14="http://schemas.microsoft.com/office/powerpoint/2010/main" val="439480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61</a:t>
            </a:fld>
            <a:endParaRPr lang="zh-CN" altLang="en-US"/>
          </a:p>
        </p:txBody>
      </p:sp>
    </p:spTree>
    <p:extLst>
      <p:ext uri="{BB962C8B-B14F-4D97-AF65-F5344CB8AC3E}">
        <p14:creationId xmlns:p14="http://schemas.microsoft.com/office/powerpoint/2010/main" val="1977873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EA0EE-8B93-36E7-47F3-76F0C62880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6425B-2868-30E2-25FB-E3D2AC2350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4A110-CFC0-07CB-E130-8296EB90F6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B9B696-60AA-AF65-6CB3-5FF46491185D}"/>
              </a:ext>
            </a:extLst>
          </p:cNvPr>
          <p:cNvSpPr>
            <a:spLocks noGrp="1"/>
          </p:cNvSpPr>
          <p:nvPr>
            <p:ph type="sldNum" sz="quarter" idx="5"/>
          </p:nvPr>
        </p:nvSpPr>
        <p:spPr/>
        <p:txBody>
          <a:bodyPr/>
          <a:lstStyle/>
          <a:p>
            <a:fld id="{A6837353-30EB-4A48-80EB-173D804AEFBD}" type="slidenum">
              <a:rPr lang="zh-CN" altLang="en-US" smtClean="0"/>
              <a:t>62</a:t>
            </a:fld>
            <a:endParaRPr lang="zh-CN" altLang="en-US"/>
          </a:p>
        </p:txBody>
      </p:sp>
    </p:spTree>
    <p:extLst>
      <p:ext uri="{BB962C8B-B14F-4D97-AF65-F5344CB8AC3E}">
        <p14:creationId xmlns:p14="http://schemas.microsoft.com/office/powerpoint/2010/main" val="38324441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68</a:t>
            </a:fld>
            <a:endParaRPr lang="zh-CN" altLang="en-US"/>
          </a:p>
        </p:txBody>
      </p:sp>
    </p:spTree>
    <p:extLst>
      <p:ext uri="{BB962C8B-B14F-4D97-AF65-F5344CB8AC3E}">
        <p14:creationId xmlns:p14="http://schemas.microsoft.com/office/powerpoint/2010/main" val="1850171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70</a:t>
            </a:fld>
            <a:endParaRPr lang="zh-CN" altLang="en-US"/>
          </a:p>
        </p:txBody>
      </p:sp>
    </p:spTree>
    <p:extLst>
      <p:ext uri="{BB962C8B-B14F-4D97-AF65-F5344CB8AC3E}">
        <p14:creationId xmlns:p14="http://schemas.microsoft.com/office/powerpoint/2010/main" val="34263931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0DA9C-07BC-4877-518D-E0797BCFA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7BF83-0B33-FB3E-07F6-26501D245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7EA4DD-E4D4-4083-FEE4-68CC5851D5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E900DB-DBD8-4447-E627-69D96939C6F3}"/>
              </a:ext>
            </a:extLst>
          </p:cNvPr>
          <p:cNvSpPr>
            <a:spLocks noGrp="1"/>
          </p:cNvSpPr>
          <p:nvPr>
            <p:ph type="sldNum" sz="quarter" idx="5"/>
          </p:nvPr>
        </p:nvSpPr>
        <p:spPr/>
        <p:txBody>
          <a:bodyPr/>
          <a:lstStyle/>
          <a:p>
            <a:fld id="{A6837353-30EB-4A48-80EB-173D804AEFBD}" type="slidenum">
              <a:rPr lang="zh-CN" altLang="en-US" smtClean="0"/>
              <a:t>71</a:t>
            </a:fld>
            <a:endParaRPr lang="zh-CN" altLang="en-US"/>
          </a:p>
        </p:txBody>
      </p:sp>
    </p:spTree>
    <p:extLst>
      <p:ext uri="{BB962C8B-B14F-4D97-AF65-F5344CB8AC3E}">
        <p14:creationId xmlns:p14="http://schemas.microsoft.com/office/powerpoint/2010/main" val="2737161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CB516-26DD-60DA-DAB8-FFE384815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FAB312-C9D1-A7D8-71B4-22AD5AF01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19539-B03D-86E9-8EFB-D00A4F05DA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F3D5B5-0F25-ECA6-1167-ABFA43B1C1BE}"/>
              </a:ext>
            </a:extLst>
          </p:cNvPr>
          <p:cNvSpPr>
            <a:spLocks noGrp="1"/>
          </p:cNvSpPr>
          <p:nvPr>
            <p:ph type="sldNum" sz="quarter" idx="5"/>
          </p:nvPr>
        </p:nvSpPr>
        <p:spPr/>
        <p:txBody>
          <a:bodyPr/>
          <a:lstStyle/>
          <a:p>
            <a:fld id="{A6837353-30EB-4A48-80EB-173D804AEFBD}" type="slidenum">
              <a:rPr lang="zh-CN" altLang="en-US" smtClean="0"/>
              <a:t>72</a:t>
            </a:fld>
            <a:endParaRPr lang="zh-CN" altLang="en-US"/>
          </a:p>
        </p:txBody>
      </p:sp>
    </p:spTree>
    <p:extLst>
      <p:ext uri="{BB962C8B-B14F-4D97-AF65-F5344CB8AC3E}">
        <p14:creationId xmlns:p14="http://schemas.microsoft.com/office/powerpoint/2010/main" val="3699307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CAE83-4AA9-F430-BF96-2238E7B59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C9CE14-9E87-EEC2-E937-3189B1F6A3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BAC98C-5059-02C5-9D50-A0B073E4C5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5D13B7-B7E2-8AF1-455A-915A015C378F}"/>
              </a:ext>
            </a:extLst>
          </p:cNvPr>
          <p:cNvSpPr>
            <a:spLocks noGrp="1"/>
          </p:cNvSpPr>
          <p:nvPr>
            <p:ph type="sldNum" sz="quarter" idx="5"/>
          </p:nvPr>
        </p:nvSpPr>
        <p:spPr/>
        <p:txBody>
          <a:bodyPr/>
          <a:lstStyle/>
          <a:p>
            <a:fld id="{A6837353-30EB-4A48-80EB-173D804AEFBD}" type="slidenum">
              <a:rPr lang="zh-CN" altLang="en-US" smtClean="0"/>
              <a:t>73</a:t>
            </a:fld>
            <a:endParaRPr lang="zh-CN" altLang="en-US"/>
          </a:p>
        </p:txBody>
      </p:sp>
    </p:spTree>
    <p:extLst>
      <p:ext uri="{BB962C8B-B14F-4D97-AF65-F5344CB8AC3E}">
        <p14:creationId xmlns:p14="http://schemas.microsoft.com/office/powerpoint/2010/main" val="1382222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6039D-F2F6-5763-62E9-B8BFEF0AF9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1C7E1-EDE9-4E72-62A4-41AA5AECE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41BEDE-94C1-5C6A-94B0-C2A7947B04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4E2B4E-DC5F-51DF-748A-D5395D34253A}"/>
              </a:ext>
            </a:extLst>
          </p:cNvPr>
          <p:cNvSpPr>
            <a:spLocks noGrp="1"/>
          </p:cNvSpPr>
          <p:nvPr>
            <p:ph type="sldNum" sz="quarter" idx="5"/>
          </p:nvPr>
        </p:nvSpPr>
        <p:spPr/>
        <p:txBody>
          <a:bodyPr/>
          <a:lstStyle/>
          <a:p>
            <a:fld id="{A6837353-30EB-4A48-80EB-173D804AEFBD}" type="slidenum">
              <a:rPr lang="zh-CN" altLang="en-US" smtClean="0"/>
              <a:t>74</a:t>
            </a:fld>
            <a:endParaRPr lang="zh-CN" altLang="en-US"/>
          </a:p>
        </p:txBody>
      </p:sp>
    </p:spTree>
    <p:extLst>
      <p:ext uri="{BB962C8B-B14F-4D97-AF65-F5344CB8AC3E}">
        <p14:creationId xmlns:p14="http://schemas.microsoft.com/office/powerpoint/2010/main" val="18737707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30771-4A9C-D0A7-0310-CAB57D7BB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D04E3C-D6D9-2AEE-D3AA-DF7804C74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04DF1-8015-68B7-F720-B815F15F09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5A8F50-29D7-71C0-9712-7046874E187C}"/>
              </a:ext>
            </a:extLst>
          </p:cNvPr>
          <p:cNvSpPr>
            <a:spLocks noGrp="1"/>
          </p:cNvSpPr>
          <p:nvPr>
            <p:ph type="sldNum" sz="quarter" idx="5"/>
          </p:nvPr>
        </p:nvSpPr>
        <p:spPr/>
        <p:txBody>
          <a:bodyPr/>
          <a:lstStyle/>
          <a:p>
            <a:fld id="{A6837353-30EB-4A48-80EB-173D804AEFBD}" type="slidenum">
              <a:rPr lang="zh-CN" altLang="en-US" smtClean="0"/>
              <a:t>75</a:t>
            </a:fld>
            <a:endParaRPr lang="zh-CN" altLang="en-US"/>
          </a:p>
        </p:txBody>
      </p:sp>
    </p:spTree>
    <p:extLst>
      <p:ext uri="{BB962C8B-B14F-4D97-AF65-F5344CB8AC3E}">
        <p14:creationId xmlns:p14="http://schemas.microsoft.com/office/powerpoint/2010/main" val="644300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043C4-4A0C-1AD9-DAE1-EB039FE77E3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E3CB4C8-DF8A-8B7F-2588-7782429E09B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39873F7-12E5-AF89-427A-4CD5EFAC78C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76CBE9C-3E48-A44A-9C54-B473AE2F96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6</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0307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EC831-D905-A4FA-BE90-8351ED4080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2FA90-D4E8-3A92-9C7B-6C3D459FD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13D34A-6D99-827A-ABD6-EA51639815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7C0ADD-9E33-320D-EBEC-680126FA7730}"/>
              </a:ext>
            </a:extLst>
          </p:cNvPr>
          <p:cNvSpPr>
            <a:spLocks noGrp="1"/>
          </p:cNvSpPr>
          <p:nvPr>
            <p:ph type="sldNum" sz="quarter" idx="5"/>
          </p:nvPr>
        </p:nvSpPr>
        <p:spPr/>
        <p:txBody>
          <a:bodyPr/>
          <a:lstStyle/>
          <a:p>
            <a:fld id="{A6837353-30EB-4A48-80EB-173D804AEFBD}" type="slidenum">
              <a:rPr lang="zh-CN" altLang="en-US" smtClean="0"/>
              <a:t>76</a:t>
            </a:fld>
            <a:endParaRPr lang="zh-CN" altLang="en-US"/>
          </a:p>
        </p:txBody>
      </p:sp>
    </p:spTree>
    <p:extLst>
      <p:ext uri="{BB962C8B-B14F-4D97-AF65-F5344CB8AC3E}">
        <p14:creationId xmlns:p14="http://schemas.microsoft.com/office/powerpoint/2010/main" val="19278659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426EB-C893-B26D-C018-C014ED0BF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C15AD-CE1D-CD84-4ACD-6E048EB990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85D243-3024-6FA8-F094-591C31B172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C9726D-3D58-CB46-CFBD-8ECCA4FA4DA1}"/>
              </a:ext>
            </a:extLst>
          </p:cNvPr>
          <p:cNvSpPr>
            <a:spLocks noGrp="1"/>
          </p:cNvSpPr>
          <p:nvPr>
            <p:ph type="sldNum" sz="quarter" idx="5"/>
          </p:nvPr>
        </p:nvSpPr>
        <p:spPr/>
        <p:txBody>
          <a:bodyPr/>
          <a:lstStyle/>
          <a:p>
            <a:fld id="{A6837353-30EB-4A48-80EB-173D804AEFBD}" type="slidenum">
              <a:rPr lang="zh-CN" altLang="en-US" smtClean="0"/>
              <a:t>77</a:t>
            </a:fld>
            <a:endParaRPr lang="zh-CN" altLang="en-US"/>
          </a:p>
        </p:txBody>
      </p:sp>
    </p:spTree>
    <p:extLst>
      <p:ext uri="{BB962C8B-B14F-4D97-AF65-F5344CB8AC3E}">
        <p14:creationId xmlns:p14="http://schemas.microsoft.com/office/powerpoint/2010/main" val="1913784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702C1-0615-98DE-5F09-927868A60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552C97-14AB-B668-0C74-3407E54110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F8F594-2264-3E0D-35DC-26736E758C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8CCF30-B17A-9765-602B-F97ABF2D0A4E}"/>
              </a:ext>
            </a:extLst>
          </p:cNvPr>
          <p:cNvSpPr>
            <a:spLocks noGrp="1"/>
          </p:cNvSpPr>
          <p:nvPr>
            <p:ph type="sldNum" sz="quarter" idx="5"/>
          </p:nvPr>
        </p:nvSpPr>
        <p:spPr/>
        <p:txBody>
          <a:bodyPr/>
          <a:lstStyle/>
          <a:p>
            <a:fld id="{A6837353-30EB-4A48-80EB-173D804AEFBD}" type="slidenum">
              <a:rPr lang="zh-CN" altLang="en-US" smtClean="0"/>
              <a:t>78</a:t>
            </a:fld>
            <a:endParaRPr lang="zh-CN" altLang="en-US"/>
          </a:p>
        </p:txBody>
      </p:sp>
    </p:spTree>
    <p:extLst>
      <p:ext uri="{BB962C8B-B14F-4D97-AF65-F5344CB8AC3E}">
        <p14:creationId xmlns:p14="http://schemas.microsoft.com/office/powerpoint/2010/main" val="35176328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5ECB7-CC7C-8035-00C7-FC3FAF936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25F04D-9174-8A22-C830-1B1A29A91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B12DB4-BB12-CE39-7FC7-9EAE736F2C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859B29-718D-D666-3C5F-96D5E88B85AC}"/>
              </a:ext>
            </a:extLst>
          </p:cNvPr>
          <p:cNvSpPr>
            <a:spLocks noGrp="1"/>
          </p:cNvSpPr>
          <p:nvPr>
            <p:ph type="sldNum" sz="quarter" idx="5"/>
          </p:nvPr>
        </p:nvSpPr>
        <p:spPr/>
        <p:txBody>
          <a:bodyPr/>
          <a:lstStyle/>
          <a:p>
            <a:fld id="{A6837353-30EB-4A48-80EB-173D804AEFBD}" type="slidenum">
              <a:rPr lang="zh-CN" altLang="en-US" smtClean="0"/>
              <a:t>79</a:t>
            </a:fld>
            <a:endParaRPr lang="zh-CN" altLang="en-US"/>
          </a:p>
        </p:txBody>
      </p:sp>
    </p:spTree>
    <p:extLst>
      <p:ext uri="{BB962C8B-B14F-4D97-AF65-F5344CB8AC3E}">
        <p14:creationId xmlns:p14="http://schemas.microsoft.com/office/powerpoint/2010/main" val="40430439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D8119-96EB-F0BF-6E38-2B508CC52C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4867A-DA39-6270-3717-83CC46A782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D2121C-888F-6551-28D5-39569DD3AA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DBACDB-828B-8128-20E7-F74D140F8781}"/>
              </a:ext>
            </a:extLst>
          </p:cNvPr>
          <p:cNvSpPr>
            <a:spLocks noGrp="1"/>
          </p:cNvSpPr>
          <p:nvPr>
            <p:ph type="sldNum" sz="quarter" idx="5"/>
          </p:nvPr>
        </p:nvSpPr>
        <p:spPr/>
        <p:txBody>
          <a:bodyPr/>
          <a:lstStyle/>
          <a:p>
            <a:fld id="{A6837353-30EB-4A48-80EB-173D804AEFBD}" type="slidenum">
              <a:rPr lang="zh-CN" altLang="en-US" smtClean="0"/>
              <a:t>80</a:t>
            </a:fld>
            <a:endParaRPr lang="zh-CN" altLang="en-US"/>
          </a:p>
        </p:txBody>
      </p:sp>
    </p:spTree>
    <p:extLst>
      <p:ext uri="{BB962C8B-B14F-4D97-AF65-F5344CB8AC3E}">
        <p14:creationId xmlns:p14="http://schemas.microsoft.com/office/powerpoint/2010/main" val="22262544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6762D-60F3-C2FD-231C-5DF783FD2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92BBC1-DE27-01B9-5281-CD01FD943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81576-C804-6983-E804-C1D781D55C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843A57-C8A4-5865-E7FA-B22565830BBE}"/>
              </a:ext>
            </a:extLst>
          </p:cNvPr>
          <p:cNvSpPr>
            <a:spLocks noGrp="1"/>
          </p:cNvSpPr>
          <p:nvPr>
            <p:ph type="sldNum" sz="quarter" idx="5"/>
          </p:nvPr>
        </p:nvSpPr>
        <p:spPr/>
        <p:txBody>
          <a:bodyPr/>
          <a:lstStyle/>
          <a:p>
            <a:fld id="{A6837353-30EB-4A48-80EB-173D804AEFBD}" type="slidenum">
              <a:rPr lang="zh-CN" altLang="en-US" smtClean="0"/>
              <a:t>81</a:t>
            </a:fld>
            <a:endParaRPr lang="zh-CN" altLang="en-US"/>
          </a:p>
        </p:txBody>
      </p:sp>
    </p:spTree>
    <p:extLst>
      <p:ext uri="{BB962C8B-B14F-4D97-AF65-F5344CB8AC3E}">
        <p14:creationId xmlns:p14="http://schemas.microsoft.com/office/powerpoint/2010/main" val="42928546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A66E9-F912-487E-4A18-A25889A03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3E6D42-5BD0-8F9B-8E5B-09B2C5A307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6E5A6-A5CC-C72B-90E9-F18B6092A2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30DFE8-3939-8129-779B-73C7AD5B4F67}"/>
              </a:ext>
            </a:extLst>
          </p:cNvPr>
          <p:cNvSpPr>
            <a:spLocks noGrp="1"/>
          </p:cNvSpPr>
          <p:nvPr>
            <p:ph type="sldNum" sz="quarter" idx="5"/>
          </p:nvPr>
        </p:nvSpPr>
        <p:spPr/>
        <p:txBody>
          <a:bodyPr/>
          <a:lstStyle/>
          <a:p>
            <a:fld id="{A6837353-30EB-4A48-80EB-173D804AEFBD}" type="slidenum">
              <a:rPr lang="zh-CN" altLang="en-US" smtClean="0"/>
              <a:t>82</a:t>
            </a:fld>
            <a:endParaRPr lang="zh-CN" altLang="en-US"/>
          </a:p>
        </p:txBody>
      </p:sp>
    </p:spTree>
    <p:extLst>
      <p:ext uri="{BB962C8B-B14F-4D97-AF65-F5344CB8AC3E}">
        <p14:creationId xmlns:p14="http://schemas.microsoft.com/office/powerpoint/2010/main" val="29350097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B81C8-1B8A-F8C6-FE6F-8C98230778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541167-03F9-7F50-82CB-8584D69E5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3FB8A7-AC2C-BB6C-9691-5F8F946EBE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5D7C27-6B23-7EE4-635D-7837BA74D5F1}"/>
              </a:ext>
            </a:extLst>
          </p:cNvPr>
          <p:cNvSpPr>
            <a:spLocks noGrp="1"/>
          </p:cNvSpPr>
          <p:nvPr>
            <p:ph type="sldNum" sz="quarter" idx="5"/>
          </p:nvPr>
        </p:nvSpPr>
        <p:spPr/>
        <p:txBody>
          <a:bodyPr/>
          <a:lstStyle/>
          <a:p>
            <a:fld id="{A6837353-30EB-4A48-80EB-173D804AEFBD}" type="slidenum">
              <a:rPr lang="zh-CN" altLang="en-US" smtClean="0"/>
              <a:t>83</a:t>
            </a:fld>
            <a:endParaRPr lang="zh-CN" altLang="en-US"/>
          </a:p>
        </p:txBody>
      </p:sp>
    </p:spTree>
    <p:extLst>
      <p:ext uri="{BB962C8B-B14F-4D97-AF65-F5344CB8AC3E}">
        <p14:creationId xmlns:p14="http://schemas.microsoft.com/office/powerpoint/2010/main" val="28694001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8F426-077A-F1EF-914E-7AB548631A8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F18E938-6AC8-0F68-567A-227C33B0357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0E6F2E0-508B-4345-AB32-855D689BC128}"/>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AC09D65-1BCE-F7C9-722A-71A789B8EA3D}"/>
              </a:ext>
            </a:extLst>
          </p:cNvPr>
          <p:cNvSpPr>
            <a:spLocks noGrp="1"/>
          </p:cNvSpPr>
          <p:nvPr>
            <p:ph type="sldNum" sz="quarter" idx="5"/>
          </p:nvPr>
        </p:nvSpPr>
        <p:spPr/>
        <p:txBody>
          <a:bodyPr/>
          <a:lstStyle/>
          <a:p>
            <a:fld id="{22B32B55-6CD0-40C0-BAFE-D331F0A28190}" type="slidenum">
              <a:rPr lang="en-US" altLang="zh-CN" smtClean="0"/>
              <a:t>84</a:t>
            </a:fld>
            <a:endParaRPr lang="en-US" altLang="zh-CN"/>
          </a:p>
        </p:txBody>
      </p:sp>
    </p:spTree>
    <p:extLst>
      <p:ext uri="{BB962C8B-B14F-4D97-AF65-F5344CB8AC3E}">
        <p14:creationId xmlns:p14="http://schemas.microsoft.com/office/powerpoint/2010/main" val="1918501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2D79D-ED7E-9864-38F9-883E09071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DB200-AE05-E31D-3B94-3F45E4A7E8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97226-CB39-8106-0379-CE5AF2EBC6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77A554-B109-E51A-1F24-3F4E6CEAE762}"/>
              </a:ext>
            </a:extLst>
          </p:cNvPr>
          <p:cNvSpPr>
            <a:spLocks noGrp="1"/>
          </p:cNvSpPr>
          <p:nvPr>
            <p:ph type="sldNum" sz="quarter" idx="5"/>
          </p:nvPr>
        </p:nvSpPr>
        <p:spPr/>
        <p:txBody>
          <a:bodyPr/>
          <a:lstStyle/>
          <a:p>
            <a:fld id="{A6837353-30EB-4A48-80EB-173D804AEFBD}" type="slidenum">
              <a:rPr lang="zh-CN" altLang="en-US" smtClean="0"/>
              <a:t>85</a:t>
            </a:fld>
            <a:endParaRPr lang="zh-CN" altLang="en-US"/>
          </a:p>
        </p:txBody>
      </p:sp>
    </p:spTree>
    <p:extLst>
      <p:ext uri="{BB962C8B-B14F-4D97-AF65-F5344CB8AC3E}">
        <p14:creationId xmlns:p14="http://schemas.microsoft.com/office/powerpoint/2010/main" val="4261554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B32B55-6CD0-40C0-BAFE-D331F0A28190}" type="slidenum">
              <a:rPr lang="en-US" altLang="zh-CN" smtClean="0"/>
              <a:t>7</a:t>
            </a:fld>
            <a:endParaRPr lang="en-US" altLang="zh-CN"/>
          </a:p>
        </p:txBody>
      </p:sp>
    </p:spTree>
    <p:extLst>
      <p:ext uri="{BB962C8B-B14F-4D97-AF65-F5344CB8AC3E}">
        <p14:creationId xmlns:p14="http://schemas.microsoft.com/office/powerpoint/2010/main" val="5746428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86</a:t>
            </a:fld>
            <a:endParaRPr lang="zh-CN" altLang="en-US"/>
          </a:p>
        </p:txBody>
      </p:sp>
    </p:spTree>
    <p:extLst>
      <p:ext uri="{BB962C8B-B14F-4D97-AF65-F5344CB8AC3E}">
        <p14:creationId xmlns:p14="http://schemas.microsoft.com/office/powerpoint/2010/main" val="6705252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2FB5C-B4DB-1C06-9E9F-6A14463BD5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EA6CA-44A7-6475-0F98-0059A94B90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B91C5D-1ADB-C79B-0A33-D6C6CE35B62A}"/>
              </a:ext>
            </a:extLst>
          </p:cNvPr>
          <p:cNvSpPr>
            <a:spLocks noGrp="1"/>
          </p:cNvSpPr>
          <p:nvPr>
            <p:ph type="body" idx="1"/>
          </p:nvPr>
        </p:nvSpPr>
        <p:spPr/>
        <p:txBody>
          <a:bodyPr/>
          <a:lstStyle/>
          <a:p>
            <a:r>
              <a:rPr lang="en-US" dirty="0"/>
              <a:t>Corrupts the inputs by using random masking, more precisely, during pretraining, a given percentage of tokens (usually 15%) is masked by:</a:t>
            </a:r>
          </a:p>
          <a:p>
            <a:pPr>
              <a:buFont typeface="Arial" panose="020B0604020202020204" pitchFamily="34" charset="0"/>
              <a:buChar char="•"/>
            </a:pPr>
            <a:r>
              <a:rPr lang="en-US" dirty="0"/>
              <a:t>a special mask token with probability 0.8</a:t>
            </a:r>
          </a:p>
          <a:p>
            <a:pPr>
              <a:buFont typeface="Arial" panose="020B0604020202020204" pitchFamily="34" charset="0"/>
              <a:buChar char="•"/>
            </a:pPr>
            <a:r>
              <a:rPr lang="en-US" dirty="0"/>
              <a:t>a random token different from the one masked with probability 0.1</a:t>
            </a:r>
          </a:p>
          <a:p>
            <a:pPr>
              <a:buFont typeface="Arial" panose="020B0604020202020204" pitchFamily="34" charset="0"/>
              <a:buChar char="•"/>
            </a:pPr>
            <a:r>
              <a:rPr lang="en-US" dirty="0"/>
              <a:t>the same token with probability 0.1</a:t>
            </a:r>
          </a:p>
          <a:p>
            <a:endParaRPr lang="en-US" dirty="0"/>
          </a:p>
        </p:txBody>
      </p:sp>
      <p:sp>
        <p:nvSpPr>
          <p:cNvPr id="4" name="Slide Number Placeholder 3">
            <a:extLst>
              <a:ext uri="{FF2B5EF4-FFF2-40B4-BE49-F238E27FC236}">
                <a16:creationId xmlns:a16="http://schemas.microsoft.com/office/drawing/2014/main" id="{AFA4DF3C-95D0-6B3A-B86A-ABC2FE410EAB}"/>
              </a:ext>
            </a:extLst>
          </p:cNvPr>
          <p:cNvSpPr>
            <a:spLocks noGrp="1"/>
          </p:cNvSpPr>
          <p:nvPr>
            <p:ph type="sldNum" sz="quarter" idx="5"/>
          </p:nvPr>
        </p:nvSpPr>
        <p:spPr/>
        <p:txBody>
          <a:bodyPr/>
          <a:lstStyle/>
          <a:p>
            <a:fld id="{A6837353-30EB-4A48-80EB-173D804AEFBD}" type="slidenum">
              <a:rPr lang="zh-CN" altLang="en-US" smtClean="0"/>
              <a:t>87</a:t>
            </a:fld>
            <a:endParaRPr lang="zh-CN" altLang="en-US"/>
          </a:p>
        </p:txBody>
      </p:sp>
    </p:spTree>
    <p:extLst>
      <p:ext uri="{BB962C8B-B14F-4D97-AF65-F5344CB8AC3E}">
        <p14:creationId xmlns:p14="http://schemas.microsoft.com/office/powerpoint/2010/main" val="7051835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D3109-CC3F-4D26-95D6-0F2DC64FDD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C3517-02E6-1C02-9C99-3E85EE791A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3227F6-3C1C-B14C-E905-52FD085A26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96E772-0630-A914-409F-7E3BC4069AD5}"/>
              </a:ext>
            </a:extLst>
          </p:cNvPr>
          <p:cNvSpPr>
            <a:spLocks noGrp="1"/>
          </p:cNvSpPr>
          <p:nvPr>
            <p:ph type="sldNum" sz="quarter" idx="5"/>
          </p:nvPr>
        </p:nvSpPr>
        <p:spPr/>
        <p:txBody>
          <a:bodyPr/>
          <a:lstStyle/>
          <a:p>
            <a:fld id="{A6837353-30EB-4A48-80EB-173D804AEFBD}" type="slidenum">
              <a:rPr lang="zh-CN" altLang="en-US" smtClean="0"/>
              <a:t>88</a:t>
            </a:fld>
            <a:endParaRPr lang="zh-CN" altLang="en-US"/>
          </a:p>
        </p:txBody>
      </p:sp>
    </p:spTree>
    <p:extLst>
      <p:ext uri="{BB962C8B-B14F-4D97-AF65-F5344CB8AC3E}">
        <p14:creationId xmlns:p14="http://schemas.microsoft.com/office/powerpoint/2010/main" val="36590476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843A2-694A-8D34-A26B-3992F3696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BDF73-6748-6E1D-1EBD-62D47F433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F86075-C990-B35A-F1EB-7FA4FD8019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564D2C-5E19-A8E8-8D06-BEA233C1DF63}"/>
              </a:ext>
            </a:extLst>
          </p:cNvPr>
          <p:cNvSpPr>
            <a:spLocks noGrp="1"/>
          </p:cNvSpPr>
          <p:nvPr>
            <p:ph type="sldNum" sz="quarter" idx="5"/>
          </p:nvPr>
        </p:nvSpPr>
        <p:spPr/>
        <p:txBody>
          <a:bodyPr/>
          <a:lstStyle/>
          <a:p>
            <a:fld id="{A6837353-30EB-4A48-80EB-173D804AEFBD}" type="slidenum">
              <a:rPr lang="zh-CN" altLang="en-US" smtClean="0"/>
              <a:t>89</a:t>
            </a:fld>
            <a:endParaRPr lang="zh-CN" altLang="en-US"/>
          </a:p>
        </p:txBody>
      </p:sp>
    </p:spTree>
    <p:extLst>
      <p:ext uri="{BB962C8B-B14F-4D97-AF65-F5344CB8AC3E}">
        <p14:creationId xmlns:p14="http://schemas.microsoft.com/office/powerpoint/2010/main" val="4634295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8685E-C821-118A-63AD-45E525AB9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361D2-39DE-5ABF-2B7B-E6F21DD0AB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73F84-8180-8DE5-E253-42D6A5E3B9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09B7B5-EDD8-C8A0-0DA2-97ADB65E7974}"/>
              </a:ext>
            </a:extLst>
          </p:cNvPr>
          <p:cNvSpPr>
            <a:spLocks noGrp="1"/>
          </p:cNvSpPr>
          <p:nvPr>
            <p:ph type="sldNum" sz="quarter" idx="5"/>
          </p:nvPr>
        </p:nvSpPr>
        <p:spPr/>
        <p:txBody>
          <a:bodyPr/>
          <a:lstStyle/>
          <a:p>
            <a:fld id="{A6837353-30EB-4A48-80EB-173D804AEFBD}" type="slidenum">
              <a:rPr lang="zh-CN" altLang="en-US" smtClean="0"/>
              <a:t>90</a:t>
            </a:fld>
            <a:endParaRPr lang="zh-CN" altLang="en-US"/>
          </a:p>
        </p:txBody>
      </p:sp>
    </p:spTree>
    <p:extLst>
      <p:ext uri="{BB962C8B-B14F-4D97-AF65-F5344CB8AC3E}">
        <p14:creationId xmlns:p14="http://schemas.microsoft.com/office/powerpoint/2010/main" val="25715620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D98BA-8D7A-D09C-AAAB-2CF6C7813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B3AE1-562B-DBC5-DFCD-74DE5B5A04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7DB441-D069-83CF-2A9D-C8F1C494DB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C3D540-F346-DF56-CC80-40FA3379B858}"/>
              </a:ext>
            </a:extLst>
          </p:cNvPr>
          <p:cNvSpPr>
            <a:spLocks noGrp="1"/>
          </p:cNvSpPr>
          <p:nvPr>
            <p:ph type="sldNum" sz="quarter" idx="5"/>
          </p:nvPr>
        </p:nvSpPr>
        <p:spPr/>
        <p:txBody>
          <a:bodyPr/>
          <a:lstStyle/>
          <a:p>
            <a:fld id="{A6837353-30EB-4A48-80EB-173D804AEFBD}" type="slidenum">
              <a:rPr lang="zh-CN" altLang="en-US" smtClean="0"/>
              <a:t>91</a:t>
            </a:fld>
            <a:endParaRPr lang="zh-CN" altLang="en-US"/>
          </a:p>
        </p:txBody>
      </p:sp>
    </p:spTree>
    <p:extLst>
      <p:ext uri="{BB962C8B-B14F-4D97-AF65-F5344CB8AC3E}">
        <p14:creationId xmlns:p14="http://schemas.microsoft.com/office/powerpoint/2010/main" val="5580759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1D68E-E112-1335-0663-4679242940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870B9-D60D-0396-D9C6-BB7557A26E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DF6AD-4395-49C8-A8DB-9F29936A66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80E34D-1B86-9F47-20AD-1ADEDFF8F23B}"/>
              </a:ext>
            </a:extLst>
          </p:cNvPr>
          <p:cNvSpPr>
            <a:spLocks noGrp="1"/>
          </p:cNvSpPr>
          <p:nvPr>
            <p:ph type="sldNum" sz="quarter" idx="5"/>
          </p:nvPr>
        </p:nvSpPr>
        <p:spPr/>
        <p:txBody>
          <a:bodyPr/>
          <a:lstStyle/>
          <a:p>
            <a:fld id="{A6837353-30EB-4A48-80EB-173D804AEFBD}" type="slidenum">
              <a:rPr lang="zh-CN" altLang="en-US" smtClean="0"/>
              <a:t>92</a:t>
            </a:fld>
            <a:endParaRPr lang="zh-CN" altLang="en-US"/>
          </a:p>
        </p:txBody>
      </p:sp>
    </p:spTree>
    <p:extLst>
      <p:ext uri="{BB962C8B-B14F-4D97-AF65-F5344CB8AC3E}">
        <p14:creationId xmlns:p14="http://schemas.microsoft.com/office/powerpoint/2010/main" val="25171273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1CC8A-B143-E1DE-6482-C3981E2B6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217EF-D41F-5C04-D73D-F7208A0FB5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831629-B9BC-2577-8332-C611CBE679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279667-60B2-B311-AAD7-3E5C1E6FE930}"/>
              </a:ext>
            </a:extLst>
          </p:cNvPr>
          <p:cNvSpPr>
            <a:spLocks noGrp="1"/>
          </p:cNvSpPr>
          <p:nvPr>
            <p:ph type="sldNum" sz="quarter" idx="5"/>
          </p:nvPr>
        </p:nvSpPr>
        <p:spPr/>
        <p:txBody>
          <a:bodyPr/>
          <a:lstStyle/>
          <a:p>
            <a:fld id="{A6837353-30EB-4A48-80EB-173D804AEFBD}" type="slidenum">
              <a:rPr lang="zh-CN" altLang="en-US" smtClean="0"/>
              <a:t>93</a:t>
            </a:fld>
            <a:endParaRPr lang="zh-CN" altLang="en-US"/>
          </a:p>
        </p:txBody>
      </p:sp>
    </p:spTree>
    <p:extLst>
      <p:ext uri="{BB962C8B-B14F-4D97-AF65-F5344CB8AC3E}">
        <p14:creationId xmlns:p14="http://schemas.microsoft.com/office/powerpoint/2010/main" val="23462198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A965C-2BE2-353A-4B83-E3EDA7C73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FF8CF8-60FA-1BB9-C0B4-697CB7386F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800CAB-0137-A0F8-B7AB-3A43753153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3A49DB-9CAD-8E6D-8A96-2EC39FA00D48}"/>
              </a:ext>
            </a:extLst>
          </p:cNvPr>
          <p:cNvSpPr>
            <a:spLocks noGrp="1"/>
          </p:cNvSpPr>
          <p:nvPr>
            <p:ph type="sldNum" sz="quarter" idx="5"/>
          </p:nvPr>
        </p:nvSpPr>
        <p:spPr/>
        <p:txBody>
          <a:bodyPr/>
          <a:lstStyle/>
          <a:p>
            <a:fld id="{A6837353-30EB-4A48-80EB-173D804AEFBD}" type="slidenum">
              <a:rPr lang="zh-CN" altLang="en-US" smtClean="0"/>
              <a:t>94</a:t>
            </a:fld>
            <a:endParaRPr lang="zh-CN" altLang="en-US"/>
          </a:p>
        </p:txBody>
      </p:sp>
    </p:spTree>
    <p:extLst>
      <p:ext uri="{BB962C8B-B14F-4D97-AF65-F5344CB8AC3E}">
        <p14:creationId xmlns:p14="http://schemas.microsoft.com/office/powerpoint/2010/main" val="28484237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73590-0028-7FF2-0729-6F75D15E30C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C54A2FE-0CE1-948C-7E4F-B0D469CE88E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C98FEFD-22B9-496C-87C5-336BDAA2F393}"/>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75431D8-9AD2-D1D8-3B0D-694DECBC81A5}"/>
              </a:ext>
            </a:extLst>
          </p:cNvPr>
          <p:cNvSpPr>
            <a:spLocks noGrp="1"/>
          </p:cNvSpPr>
          <p:nvPr>
            <p:ph type="sldNum" sz="quarter" idx="5"/>
          </p:nvPr>
        </p:nvSpPr>
        <p:spPr/>
        <p:txBody>
          <a:bodyPr/>
          <a:lstStyle/>
          <a:p>
            <a:fld id="{22B32B55-6CD0-40C0-BAFE-D331F0A28190}" type="slidenum">
              <a:rPr lang="en-US" altLang="zh-CN" smtClean="0"/>
              <a:t>95</a:t>
            </a:fld>
            <a:endParaRPr lang="en-US" altLang="zh-CN"/>
          </a:p>
        </p:txBody>
      </p:sp>
    </p:spTree>
    <p:extLst>
      <p:ext uri="{BB962C8B-B14F-4D97-AF65-F5344CB8AC3E}">
        <p14:creationId xmlns:p14="http://schemas.microsoft.com/office/powerpoint/2010/main" val="1380881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9</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77167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B32B55-6CD0-40C0-BAFE-D331F0A28190}" type="slidenum">
              <a:rPr lang="en-US" altLang="zh-CN" smtClean="0"/>
              <a:t>98</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10</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65301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B32B55-6CD0-40C0-BAFE-D331F0A2819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11</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17774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2024/10/17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2024/10/17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2024/10/17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2024/10/17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2024/10/17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2024/10/17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2024/10/17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2024/10/17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2024/10/17</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0.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0.png"/><Relationship Id="rId3" Type="http://schemas.openxmlformats.org/officeDocument/2006/relationships/image" Target="../media/image19.png"/><Relationship Id="rId7" Type="http://schemas.openxmlformats.org/officeDocument/2006/relationships/image" Target="../media/image320.png"/><Relationship Id="rId12" Type="http://schemas.openxmlformats.org/officeDocument/2006/relationships/image" Target="../media/image36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0.png"/><Relationship Id="rId11" Type="http://schemas.openxmlformats.org/officeDocument/2006/relationships/image" Target="../media/image350.png"/><Relationship Id="rId5" Type="http://schemas.openxmlformats.org/officeDocument/2006/relationships/image" Target="../media/image300.png"/><Relationship Id="rId10" Type="http://schemas.openxmlformats.org/officeDocument/2006/relationships/image" Target="../media/image42.svg"/><Relationship Id="rId4" Type="http://schemas.openxmlformats.org/officeDocument/2006/relationships/image" Target="../media/image290.png"/><Relationship Id="rId9" Type="http://schemas.openxmlformats.org/officeDocument/2006/relationships/image" Target="../media/image41.png"/><Relationship Id="rId14" Type="http://schemas.openxmlformats.org/officeDocument/2006/relationships/image" Target="../media/image38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47.png"/><Relationship Id="rId12"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10.png"/><Relationship Id="rId11" Type="http://schemas.openxmlformats.org/officeDocument/2006/relationships/image" Target="../media/image51.png"/><Relationship Id="rId5" Type="http://schemas.openxmlformats.org/officeDocument/2006/relationships/image" Target="../media/image400.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90.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00.png"/><Relationship Id="rId4" Type="http://schemas.openxmlformats.org/officeDocument/2006/relationships/image" Target="../media/image490.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10.png"/><Relationship Id="rId5" Type="http://schemas.openxmlformats.org/officeDocument/2006/relationships/image" Target="../media/image500.png"/><Relationship Id="rId4" Type="http://schemas.openxmlformats.org/officeDocument/2006/relationships/image" Target="../media/image490.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8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10.png"/><Relationship Id="rId5" Type="http://schemas.openxmlformats.org/officeDocument/2006/relationships/image" Target="../media/image500.png"/><Relationship Id="rId4" Type="http://schemas.openxmlformats.org/officeDocument/2006/relationships/image" Target="../media/image490.png"/></Relationships>
</file>

<file path=ppt/slides/_rels/slide35.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19.png"/><Relationship Id="rId7" Type="http://schemas.openxmlformats.org/officeDocument/2006/relationships/image" Target="../media/image38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10.png"/><Relationship Id="rId5" Type="http://schemas.openxmlformats.org/officeDocument/2006/relationships/image" Target="../media/image500.png"/><Relationship Id="rId4" Type="http://schemas.openxmlformats.org/officeDocument/2006/relationships/image" Target="../media/image490.png"/></Relationships>
</file>

<file path=ppt/slides/_rels/slide36.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53.pn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50.png"/><Relationship Id="rId11" Type="http://schemas.openxmlformats.org/officeDocument/2006/relationships/image" Target="../media/image59.png"/><Relationship Id="rId5" Type="http://schemas.openxmlformats.org/officeDocument/2006/relationships/image" Target="../media/image19.png"/><Relationship Id="rId15" Type="http://schemas.openxmlformats.org/officeDocument/2006/relationships/image" Target="../media/image58.png"/><Relationship Id="rId10" Type="http://schemas.openxmlformats.org/officeDocument/2006/relationships/image" Target="../media/image45.png"/><Relationship Id="rId4" Type="http://schemas.openxmlformats.org/officeDocument/2006/relationships/image" Target="../media/image55.png"/><Relationship Id="rId9" Type="http://schemas.openxmlformats.org/officeDocument/2006/relationships/image" Target="../media/image57.png"/><Relationship Id="rId14" Type="http://schemas.openxmlformats.org/officeDocument/2006/relationships/image" Target="../media/image54.sv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hyperlink" Target="https://bbycroft.net/ll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hyperlink" Target="https://platform.openai.com/tokenizer"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bilibili.com/video/BV1xR1RY9ECm/?spm_id_from=333.999.0.0&amp;vd_source=dcdf7189a3746be0a3a8f3a14bd3df03"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hyperlink" Target="https://www.bilibili.com/video/BV1xR1RY9ECm/?spm_id_from=333.999.0.0&amp;vd_source=dcdf7189a3746be0a3a8f3a14bd3df03"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www.bilibili.com/video/BV1xR1RY9ECm/?spm_id_from=333.999.0.0&amp;vd_source=dcdf7189a3746be0a3a8f3a14bd3df03" TargetMode="Externa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bilibili.com/video/BV1xR1RY9ECm/?spm_id_from=333.999.0.0&amp;vd_source=dcdf7189a3746be0a3a8f3a14bd3df03"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bilibili.com/video/BV1xR1RY9ECm/?spm_id_from=333.999.0.0&amp;vd_source=dcdf7189a3746be0a3a8f3a14bd3df03"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990.png"/><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3.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30.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5.xml.rels><?xml version="1.0" encoding="UTF-8" standalone="yes"?>
<Relationships xmlns="http://schemas.openxmlformats.org/package/2006/relationships"><Relationship Id="rId3" Type="http://schemas.openxmlformats.org/officeDocument/2006/relationships/image" Target="../media/image1060.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070.png"/></Relationships>
</file>

<file path=ppt/slides/_rels/slide6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03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1080.png"/><Relationship Id="rId4" Type="http://schemas.openxmlformats.org/officeDocument/2006/relationships/image" Target="../media/image105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30.png"/></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123.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231.png"/><Relationship Id="rId5" Type="http://schemas.openxmlformats.org/officeDocument/2006/relationships/image" Target="../media/image101.png"/><Relationship Id="rId4" Type="http://schemas.openxmlformats.org/officeDocument/2006/relationships/image" Target="../media/image1210.png"/></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8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32.png"/><Relationship Id="rId4" Type="http://schemas.openxmlformats.org/officeDocument/2006/relationships/image" Target="../media/image127.sv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8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9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36.png"/><Relationship Id="rId4" Type="http://schemas.openxmlformats.org/officeDocument/2006/relationships/notesSlide" Target="../notesSlides/notesSlide66.xml"/></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981200" y="2609131"/>
            <a:ext cx="8229600" cy="901785"/>
          </a:xfrm>
          <a:prstGeom prst="rect">
            <a:avLst/>
          </a:prstGeom>
        </p:spPr>
        <p:txBody>
          <a:bodyPr vert="horz" wrap="square" lIns="0" tIns="15240" rIns="0" bIns="0" rtlCol="0">
            <a:spAutoFit/>
          </a:bodyPr>
          <a:lstStyle/>
          <a:p>
            <a:pPr marL="12700" algn="ctr">
              <a:lnSpc>
                <a:spcPct val="100000"/>
              </a:lnSpc>
              <a:spcBef>
                <a:spcPts val="100"/>
              </a:spcBef>
            </a:pPr>
            <a:r>
              <a:rPr lang="zh-CN" altLang="en-US" sz="5760" dirty="0">
                <a:solidFill>
                  <a:srgbClr val="0070C0"/>
                </a:solidFill>
                <a:latin typeface="Arial" panose="020B0604020202020204" pitchFamily="34" charset="0"/>
                <a:ea typeface="微软雅黑" panose="020B0503020204020204" charset="-122"/>
                <a:cs typeface="Arial" panose="020B0604020202020204" pitchFamily="34" charset="0"/>
              </a:rPr>
              <a:t>第五章 预训练语言模型</a:t>
            </a:r>
            <a:endParaRPr lang="zh-CN" altLang="en-US" sz="5760" b="1" dirty="0">
              <a:solidFill>
                <a:srgbClr val="0070C0"/>
              </a:solidFill>
              <a:latin typeface="Arial" panose="020B0604020202020204" pitchFamily="34" charset="0"/>
              <a:ea typeface="微软雅黑" panose="020B0503020204020204" charset="-122"/>
              <a:cs typeface="Arial" panose="020B0604020202020204" pitchFamily="34" charset="0"/>
            </a:endParaRPr>
          </a:p>
        </p:txBody>
      </p:sp>
      <p:grpSp>
        <p:nvGrpSpPr>
          <p:cNvPr id="5" name="组合 4">
            <a:extLst>
              <a:ext uri="{FF2B5EF4-FFF2-40B4-BE49-F238E27FC236}">
                <a16:creationId xmlns:a16="http://schemas.microsoft.com/office/drawing/2014/main" id="{6BBC8949-5D8C-44EB-BF02-41AE7C41D2A5}"/>
              </a:ext>
            </a:extLst>
          </p:cNvPr>
          <p:cNvGrpSpPr/>
          <p:nvPr/>
        </p:nvGrpSpPr>
        <p:grpSpPr>
          <a:xfrm>
            <a:off x="7726681" y="198120"/>
            <a:ext cx="3649218" cy="772123"/>
            <a:chOff x="6096000" y="266700"/>
            <a:chExt cx="3041015" cy="643436"/>
          </a:xfrm>
        </p:grpSpPr>
        <p:pic>
          <p:nvPicPr>
            <p:cNvPr id="6" name="图片 5">
              <a:extLst>
                <a:ext uri="{FF2B5EF4-FFF2-40B4-BE49-F238E27FC236}">
                  <a16:creationId xmlns:a16="http://schemas.microsoft.com/office/drawing/2014/main" id="{7923BB2A-1CA8-45DB-8EBA-DF1D5905141B}"/>
                </a:ext>
              </a:extLst>
            </p:cNvPr>
            <p:cNvPicPr>
              <a:picLocks noChangeAspect="1"/>
            </p:cNvPicPr>
            <p:nvPr/>
          </p:nvPicPr>
          <p:blipFill>
            <a:blip r:embed="rId2"/>
            <a:stretch>
              <a:fillRect/>
            </a:stretch>
          </p:blipFill>
          <p:spPr>
            <a:xfrm>
              <a:off x="6096000" y="266700"/>
              <a:ext cx="3041015" cy="565044"/>
            </a:xfrm>
            <a:prstGeom prst="rect">
              <a:avLst/>
            </a:prstGeom>
          </p:spPr>
        </p:pic>
        <p:sp>
          <p:nvSpPr>
            <p:cNvPr id="7" name="矩形 6">
              <a:extLst>
                <a:ext uri="{FF2B5EF4-FFF2-40B4-BE49-F238E27FC236}">
                  <a16:creationId xmlns:a16="http://schemas.microsoft.com/office/drawing/2014/main" id="{461C7AFF-57FA-4165-ABE0-D29F2CC7A8AB}"/>
                </a:ext>
              </a:extLst>
            </p:cNvPr>
            <p:cNvSpPr/>
            <p:nvPr userDrawn="1"/>
          </p:nvSpPr>
          <p:spPr>
            <a:xfrm>
              <a:off x="8756015" y="571500"/>
              <a:ext cx="381000" cy="3386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160">
                <a:ln>
                  <a:solidFill>
                    <a:schemeClr val="bg1"/>
                  </a:solidFill>
                </a:ln>
                <a:solidFill>
                  <a:schemeClr val="bg1"/>
                </a:solidFil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6672072"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5.2.1 </a:t>
            </a:r>
            <a:r>
              <a:rPr lang="zh-CN" altLang="en-US" sz="3200" dirty="0">
                <a:solidFill>
                  <a:srgbClr val="0070C0"/>
                </a:solidFill>
                <a:latin typeface="微软雅黑" panose="020B0503020204020204" charset="-122"/>
                <a:ea typeface="微软雅黑" panose="020B0503020204020204" charset="-122"/>
              </a:rPr>
              <a:t>模型结构</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6" name="图片 5">
            <a:extLst>
              <a:ext uri="{FF2B5EF4-FFF2-40B4-BE49-F238E27FC236}">
                <a16:creationId xmlns:a16="http://schemas.microsoft.com/office/drawing/2014/main" id="{32F6719F-57BA-4AF4-B471-061230C0D966}"/>
              </a:ext>
            </a:extLst>
          </p:cNvPr>
          <p:cNvPicPr>
            <a:picLocks noChangeAspect="1"/>
          </p:cNvPicPr>
          <p:nvPr/>
        </p:nvPicPr>
        <p:blipFill>
          <a:blip r:embed="rId3"/>
          <a:stretch>
            <a:fillRect/>
          </a:stretch>
        </p:blipFill>
        <p:spPr>
          <a:xfrm>
            <a:off x="1904778" y="2524958"/>
            <a:ext cx="8020271" cy="2364495"/>
          </a:xfrm>
          <a:prstGeom prst="rect">
            <a:avLst/>
          </a:prstGeom>
        </p:spPr>
      </p:pic>
      <p:sp>
        <p:nvSpPr>
          <p:cNvPr id="10" name="文本框 9">
            <a:extLst>
              <a:ext uri="{FF2B5EF4-FFF2-40B4-BE49-F238E27FC236}">
                <a16:creationId xmlns:a16="http://schemas.microsoft.com/office/drawing/2014/main" id="{565BB3B2-41FA-4F24-86AF-2F28CC4DC21C}"/>
              </a:ext>
            </a:extLst>
          </p:cNvPr>
          <p:cNvSpPr txBox="1"/>
          <p:nvPr/>
        </p:nvSpPr>
        <p:spPr>
          <a:xfrm>
            <a:off x="1159636" y="1328025"/>
            <a:ext cx="7796105" cy="461665"/>
          </a:xfrm>
          <a:prstGeom prst="rect">
            <a:avLst/>
          </a:prstGeom>
          <a:noFill/>
        </p:spPr>
        <p:txBody>
          <a:bodyPr wrap="square">
            <a:spAutoFit/>
          </a:bodyPr>
          <a:lstStyle/>
          <a:p>
            <a:r>
              <a:rPr lang="en-US" altLang="zh-CN" sz="2400" dirty="0"/>
              <a:t>Seq2Seq </a:t>
            </a:r>
            <a:r>
              <a:rPr lang="zh-CN" altLang="en-US" sz="2400" dirty="0"/>
              <a:t>模型由</a:t>
            </a:r>
            <a:r>
              <a:rPr lang="zh-CN" altLang="en-US" sz="2400" b="1" dirty="0">
                <a:solidFill>
                  <a:srgbClr val="0070C0"/>
                </a:solidFill>
              </a:rPr>
              <a:t>编码器</a:t>
            </a:r>
            <a:r>
              <a:rPr lang="zh-CN" altLang="en-US" sz="2400" dirty="0"/>
              <a:t>和</a:t>
            </a:r>
            <a:r>
              <a:rPr lang="zh-CN" altLang="en-US" sz="2400" b="1" dirty="0">
                <a:solidFill>
                  <a:srgbClr val="0070C0"/>
                </a:solidFill>
              </a:rPr>
              <a:t>解码器</a:t>
            </a:r>
            <a:r>
              <a:rPr lang="zh-CN" altLang="en-US" sz="2400" dirty="0"/>
              <a:t>两个主要部分组成。</a:t>
            </a:r>
          </a:p>
        </p:txBody>
      </p:sp>
      <p:sp>
        <p:nvSpPr>
          <p:cNvPr id="8" name="矩形 7">
            <a:extLst>
              <a:ext uri="{FF2B5EF4-FFF2-40B4-BE49-F238E27FC236}">
                <a16:creationId xmlns:a16="http://schemas.microsoft.com/office/drawing/2014/main" id="{923C417F-E4DE-4166-A2E5-EA8AE095F528}"/>
              </a:ext>
            </a:extLst>
          </p:cNvPr>
          <p:cNvSpPr/>
          <p:nvPr/>
        </p:nvSpPr>
        <p:spPr>
          <a:xfrm>
            <a:off x="1904778" y="3165480"/>
            <a:ext cx="3924522" cy="1857375"/>
          </a:xfrm>
          <a:prstGeom prst="rect">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03AA5CCB-02C0-426C-AF68-9C82BBC1F579}"/>
              </a:ext>
            </a:extLst>
          </p:cNvPr>
          <p:cNvSpPr txBox="1"/>
          <p:nvPr/>
        </p:nvSpPr>
        <p:spPr>
          <a:xfrm>
            <a:off x="3429000" y="5160643"/>
            <a:ext cx="1038225" cy="369332"/>
          </a:xfrm>
          <a:prstGeom prst="rect">
            <a:avLst/>
          </a:prstGeom>
          <a:noFill/>
        </p:spPr>
        <p:txBody>
          <a:bodyPr wrap="square">
            <a:spAutoFit/>
          </a:bodyPr>
          <a:lstStyle/>
          <a:p>
            <a:r>
              <a:rPr lang="zh-CN" altLang="en-US" sz="1800" b="1" dirty="0"/>
              <a:t>编码器</a:t>
            </a:r>
            <a:endParaRPr lang="zh-CN" altLang="en-US" dirty="0"/>
          </a:p>
        </p:txBody>
      </p:sp>
      <p:sp>
        <p:nvSpPr>
          <p:cNvPr id="16" name="矩形 15">
            <a:extLst>
              <a:ext uri="{FF2B5EF4-FFF2-40B4-BE49-F238E27FC236}">
                <a16:creationId xmlns:a16="http://schemas.microsoft.com/office/drawing/2014/main" id="{A825EAB0-B79E-4AEA-9258-F4B4946EA067}"/>
              </a:ext>
            </a:extLst>
          </p:cNvPr>
          <p:cNvSpPr/>
          <p:nvPr/>
        </p:nvSpPr>
        <p:spPr>
          <a:xfrm>
            <a:off x="6705378" y="2361168"/>
            <a:ext cx="3219671" cy="1828301"/>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AE085AC0-880B-4E91-82E6-1CBBF8F735F9}"/>
              </a:ext>
            </a:extLst>
          </p:cNvPr>
          <p:cNvSpPr txBox="1"/>
          <p:nvPr/>
        </p:nvSpPr>
        <p:spPr>
          <a:xfrm>
            <a:off x="8020050" y="4353259"/>
            <a:ext cx="1038225" cy="369332"/>
          </a:xfrm>
          <a:prstGeom prst="rect">
            <a:avLst/>
          </a:prstGeom>
          <a:noFill/>
        </p:spPr>
        <p:txBody>
          <a:bodyPr wrap="square">
            <a:spAutoFit/>
          </a:bodyPr>
          <a:lstStyle/>
          <a:p>
            <a:r>
              <a:rPr lang="zh-CN" altLang="en-US" b="1" dirty="0"/>
              <a:t>解</a:t>
            </a:r>
            <a:r>
              <a:rPr lang="zh-CN" altLang="en-US" sz="1800" b="1" dirty="0"/>
              <a:t>码器</a:t>
            </a:r>
            <a:endParaRPr lang="zh-CN" altLang="en-US" dirty="0"/>
          </a:p>
        </p:txBody>
      </p:sp>
      <p:sp>
        <p:nvSpPr>
          <p:cNvPr id="12" name="对话气泡: 矩形 11">
            <a:extLst>
              <a:ext uri="{FF2B5EF4-FFF2-40B4-BE49-F238E27FC236}">
                <a16:creationId xmlns:a16="http://schemas.microsoft.com/office/drawing/2014/main" id="{C9FC399C-E590-423B-947F-982DA21782D0}"/>
              </a:ext>
            </a:extLst>
          </p:cNvPr>
          <p:cNvSpPr/>
          <p:nvPr/>
        </p:nvSpPr>
        <p:spPr>
          <a:xfrm>
            <a:off x="1495203" y="5691804"/>
            <a:ext cx="4600797" cy="851872"/>
          </a:xfrm>
          <a:prstGeom prst="wedgeRectCallout">
            <a:avLst>
              <a:gd name="adj1" fmla="val -4728"/>
              <a:gd name="adj2" fmla="val -6856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a:solidFill>
                  <a:schemeClr val="tx1"/>
                </a:solidFill>
              </a:rPr>
              <a:t>读取输入序列（比如一个句子），并将其转换为</a:t>
            </a:r>
            <a:r>
              <a:rPr lang="zh-CN" altLang="en-US" sz="2000" b="1" dirty="0">
                <a:solidFill>
                  <a:srgbClr val="C00000"/>
                </a:solidFill>
              </a:rPr>
              <a:t>一个固定长度的上下文向量</a:t>
            </a:r>
          </a:p>
        </p:txBody>
      </p:sp>
      <p:sp>
        <p:nvSpPr>
          <p:cNvPr id="19" name="对话气泡: 矩形 18">
            <a:extLst>
              <a:ext uri="{FF2B5EF4-FFF2-40B4-BE49-F238E27FC236}">
                <a16:creationId xmlns:a16="http://schemas.microsoft.com/office/drawing/2014/main" id="{B1366AD5-5D45-4AE8-A5BE-6C784A75EEBD}"/>
              </a:ext>
            </a:extLst>
          </p:cNvPr>
          <p:cNvSpPr/>
          <p:nvPr/>
        </p:nvSpPr>
        <p:spPr>
          <a:xfrm>
            <a:off x="6575613" y="4928702"/>
            <a:ext cx="5102038" cy="646839"/>
          </a:xfrm>
          <a:prstGeom prst="wedgeRectCallout">
            <a:avLst>
              <a:gd name="adj1" fmla="val -17564"/>
              <a:gd name="adj2" fmla="val -83131"/>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a:solidFill>
                  <a:schemeClr val="tx1"/>
                </a:solidFill>
              </a:rPr>
              <a:t>接收上下文向量，并利用它来生成输出序列</a:t>
            </a:r>
          </a:p>
        </p:txBody>
      </p:sp>
      <p:sp>
        <p:nvSpPr>
          <p:cNvPr id="20" name="对话气泡: 矩形 19">
            <a:extLst>
              <a:ext uri="{FF2B5EF4-FFF2-40B4-BE49-F238E27FC236}">
                <a16:creationId xmlns:a16="http://schemas.microsoft.com/office/drawing/2014/main" id="{217F1973-80FC-42F6-B519-C9E4B4DBF77D}"/>
              </a:ext>
            </a:extLst>
          </p:cNvPr>
          <p:cNvSpPr/>
          <p:nvPr/>
        </p:nvSpPr>
        <p:spPr>
          <a:xfrm>
            <a:off x="1524063" y="2131977"/>
            <a:ext cx="4791075" cy="420901"/>
          </a:xfrm>
          <a:prstGeom prst="wedgeRectCallout">
            <a:avLst>
              <a:gd name="adj1" fmla="val 13312"/>
              <a:gd name="adj2" fmla="val 35066"/>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上下文向量包含输入序列的所有必要信息</a:t>
            </a:r>
          </a:p>
        </p:txBody>
      </p:sp>
      <p:cxnSp>
        <p:nvCxnSpPr>
          <p:cNvPr id="26" name="直接箭头连接符 25">
            <a:extLst>
              <a:ext uri="{FF2B5EF4-FFF2-40B4-BE49-F238E27FC236}">
                <a16:creationId xmlns:a16="http://schemas.microsoft.com/office/drawing/2014/main" id="{FE42EEF3-04CD-4498-A487-8FE10172E380}"/>
              </a:ext>
            </a:extLst>
          </p:cNvPr>
          <p:cNvCxnSpPr/>
          <p:nvPr/>
        </p:nvCxnSpPr>
        <p:spPr>
          <a:xfrm flipH="1" flipV="1">
            <a:off x="5914913" y="2552878"/>
            <a:ext cx="333487" cy="876122"/>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78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6" grpId="0" animBg="1"/>
      <p:bldP spid="17" grpId="0"/>
      <p:bldP spid="12"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1. </a:t>
            </a:r>
            <a:r>
              <a:rPr lang="zh-CN" altLang="en-US" sz="2800" b="1" dirty="0">
                <a:solidFill>
                  <a:srgbClr val="0070C0"/>
                </a:solidFill>
              </a:rPr>
              <a:t>编码器计算</a:t>
            </a:r>
            <a:endParaRPr lang="zh-CN" altLang="en-US" sz="2800" dirty="0"/>
          </a:p>
        </p:txBody>
      </p:sp>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6672072"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5.2.1 </a:t>
            </a:r>
            <a:r>
              <a:rPr lang="zh-CN" altLang="en-US" sz="3200" dirty="0">
                <a:solidFill>
                  <a:srgbClr val="0070C0"/>
                </a:solidFill>
                <a:latin typeface="微软雅黑" panose="020B0503020204020204" charset="-122"/>
                <a:ea typeface="微软雅黑" panose="020B0503020204020204" charset="-122"/>
              </a:rPr>
              <a:t>模型结构</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3" name="图片 2">
            <a:extLst>
              <a:ext uri="{FF2B5EF4-FFF2-40B4-BE49-F238E27FC236}">
                <a16:creationId xmlns:a16="http://schemas.microsoft.com/office/drawing/2014/main" id="{E951DE19-C44E-43A7-892B-6CF09FF2A4E1}"/>
              </a:ext>
            </a:extLst>
          </p:cNvPr>
          <p:cNvPicPr>
            <a:picLocks noChangeAspect="1"/>
          </p:cNvPicPr>
          <p:nvPr/>
        </p:nvPicPr>
        <p:blipFill>
          <a:blip r:embed="rId3"/>
          <a:stretch>
            <a:fillRect/>
          </a:stretch>
        </p:blipFill>
        <p:spPr>
          <a:xfrm>
            <a:off x="1685552" y="2177986"/>
            <a:ext cx="5664491" cy="1994002"/>
          </a:xfrm>
          <a:prstGeom prst="rect">
            <a:avLst/>
          </a:prstGeom>
        </p:spPr>
      </p:pic>
      <p:grpSp>
        <p:nvGrpSpPr>
          <p:cNvPr id="22" name="组合 21">
            <a:extLst>
              <a:ext uri="{FF2B5EF4-FFF2-40B4-BE49-F238E27FC236}">
                <a16:creationId xmlns:a16="http://schemas.microsoft.com/office/drawing/2014/main" id="{F4175B78-39FC-4396-A3E0-F450E9D0F242}"/>
              </a:ext>
            </a:extLst>
          </p:cNvPr>
          <p:cNvGrpSpPr/>
          <p:nvPr/>
        </p:nvGrpSpPr>
        <p:grpSpPr>
          <a:xfrm>
            <a:off x="1558752" y="4595842"/>
            <a:ext cx="7924801" cy="1503297"/>
            <a:chOff x="1567197" y="4714452"/>
            <a:chExt cx="7924801" cy="1503297"/>
          </a:xfrm>
        </p:grpSpPr>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D856DACC-B64C-49C2-BBC6-D0E195D765FF}"/>
                    </a:ext>
                  </a:extLst>
                </p:cNvPr>
                <p:cNvSpPr txBox="1"/>
                <p:nvPr/>
              </p:nvSpPr>
              <p:spPr>
                <a:xfrm>
                  <a:off x="1567197" y="4714452"/>
                  <a:ext cx="7924801" cy="1503297"/>
                </a:xfrm>
                <a:prstGeom prst="rect">
                  <a:avLst/>
                </a:prstGeom>
                <a:noFill/>
              </p:spPr>
              <p:txBody>
                <a:bodyPr wrap="square">
                  <a:spAutoFit/>
                </a:bodyPr>
                <a:lstStyle/>
                <a:p>
                  <a:pPr marL="342900" indent="-342900">
                    <a:lnSpc>
                      <a:spcPct val="150000"/>
                    </a:lnSpc>
                    <a:buAutoNum type="arabicPeriod"/>
                  </a:pPr>
                  <a:r>
                    <a:rPr lang="zh-CN" altLang="en-US" sz="2000" dirty="0"/>
                    <a:t>接收长度为 </a:t>
                  </a:r>
                  <a14:m>
                    <m:oMath xmlns:m="http://schemas.openxmlformats.org/officeDocument/2006/math">
                      <m:r>
                        <a:rPr lang="en-US" altLang="zh-CN" sz="2000" i="1" dirty="0" smtClean="0">
                          <a:latin typeface="Cambria Math" panose="02040503050406030204" pitchFamily="18" charset="0"/>
                        </a:rPr>
                        <m:t>𝑁</m:t>
                      </m:r>
                    </m:oMath>
                  </a14:m>
                  <a:r>
                    <a:rPr lang="en-US" altLang="zh-CN" sz="2000" dirty="0"/>
                    <a:t> </a:t>
                  </a:r>
                  <a:r>
                    <a:rPr lang="zh-CN" altLang="en-US" sz="2000" dirty="0"/>
                    <a:t>的 输入序列                             。</a:t>
                  </a:r>
                  <a:endParaRPr lang="en-US" altLang="zh-CN" sz="2000" dirty="0"/>
                </a:p>
                <a:p>
                  <a:pPr marL="342900" indent="-342900">
                    <a:lnSpc>
                      <a:spcPct val="150000"/>
                    </a:lnSpc>
                    <a:buAutoNum type="arabicPeriod"/>
                  </a:pPr>
                  <a:r>
                    <a:rPr lang="zh-CN" altLang="en-US" sz="2000" dirty="0"/>
                    <a:t>通过 </a:t>
                  </a:r>
                  <a:r>
                    <a:rPr lang="en-US" altLang="zh-CN" sz="2000" dirty="0"/>
                    <a:t>RNN</a:t>
                  </a:r>
                  <a:r>
                    <a:rPr lang="zh-CN" altLang="en-US" sz="2000" dirty="0"/>
                    <a:t> 生成一系列隐藏状态                             。</a:t>
                  </a:r>
                  <a:endParaRPr lang="en-US" altLang="zh-CN" sz="2000" dirty="0"/>
                </a:p>
                <a:p>
                  <a:pPr marL="342900" indent="-342900">
                    <a:lnSpc>
                      <a:spcPct val="150000"/>
                    </a:lnSpc>
                    <a:buAutoNum type="arabicPeriod"/>
                  </a:pPr>
                  <a:r>
                    <a:rPr lang="zh-CN" altLang="en-US" sz="2000" dirty="0"/>
                    <a:t>最后一个隐藏状态 </a:t>
                  </a:r>
                  <a:r>
                    <a:rPr lang="en-US" altLang="zh-CN" sz="2000" dirty="0"/>
                    <a:t>      </a:t>
                  </a:r>
                  <a:r>
                    <a:rPr lang="zh-CN" altLang="en-US" sz="2000" dirty="0"/>
                    <a:t>被视为上下文向量</a:t>
                  </a:r>
                  <a:r>
                    <a:rPr lang="zh-CN" altLang="en-US" sz="2400" i="1" dirty="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c</a:t>
                  </a:r>
                  <a:r>
                    <a:rPr lang="zh-CN" altLang="en-US" sz="2000" i="1" dirty="0">
                      <a:latin typeface="Times New Roman" panose="02020603050405020304" pitchFamily="18" charset="0"/>
                      <a:cs typeface="Times New Roman" panose="02020603050405020304" pitchFamily="18" charset="0"/>
                    </a:rPr>
                    <a:t>。</a:t>
                  </a:r>
                  <a:endParaRPr lang="zh-CN" altLang="en-US" sz="2000" dirty="0"/>
                </a:p>
              </p:txBody>
            </p:sp>
          </mc:Choice>
          <mc:Fallback xmlns="">
            <p:sp>
              <p:nvSpPr>
                <p:cNvPr id="9" name="文本框 8">
                  <a:extLst>
                    <a:ext uri="{FF2B5EF4-FFF2-40B4-BE49-F238E27FC236}">
                      <a16:creationId xmlns:a16="http://schemas.microsoft.com/office/drawing/2014/main" id="{D856DACC-B64C-49C2-BBC6-D0E195D765FF}"/>
                    </a:ext>
                  </a:extLst>
                </p:cNvPr>
                <p:cNvSpPr txBox="1">
                  <a:spLocks noRot="1" noChangeAspect="1" noMove="1" noResize="1" noEditPoints="1" noAdjustHandles="1" noChangeArrowheads="1" noChangeShapeType="1" noTextEdit="1"/>
                </p:cNvSpPr>
                <p:nvPr/>
              </p:nvSpPr>
              <p:spPr>
                <a:xfrm>
                  <a:off x="1567197" y="4714452"/>
                  <a:ext cx="7924801" cy="1503297"/>
                </a:xfrm>
                <a:prstGeom prst="rect">
                  <a:avLst/>
                </a:prstGeom>
                <a:blipFill>
                  <a:blip r:embed="rId4"/>
                  <a:stretch>
                    <a:fillRect l="-640" b="-8333"/>
                  </a:stretch>
                </a:blipFill>
              </p:spPr>
              <p:txBody>
                <a:bodyPr/>
                <a:lstStyle/>
                <a:p>
                  <a:r>
                    <a:rPr lang="en-US">
                      <a:noFill/>
                    </a:rPr>
                    <a:t> </a:t>
                  </a:r>
                </a:p>
              </p:txBody>
            </p:sp>
          </mc:Fallback>
        </mc:AlternateContent>
        <p:pic>
          <p:nvPicPr>
            <p:cNvPr id="11" name="图片 10">
              <a:extLst>
                <a:ext uri="{FF2B5EF4-FFF2-40B4-BE49-F238E27FC236}">
                  <a16:creationId xmlns:a16="http://schemas.microsoft.com/office/drawing/2014/main" id="{CCFB4544-37B1-42EA-A425-BB06FE737816}"/>
                </a:ext>
              </a:extLst>
            </p:cNvPr>
            <p:cNvPicPr>
              <a:picLocks noChangeAspect="1"/>
            </p:cNvPicPr>
            <p:nvPr/>
          </p:nvPicPr>
          <p:blipFill>
            <a:blip r:embed="rId5"/>
            <a:stretch>
              <a:fillRect/>
            </a:stretch>
          </p:blipFill>
          <p:spPr>
            <a:xfrm>
              <a:off x="4923511" y="4752976"/>
              <a:ext cx="2063856" cy="469924"/>
            </a:xfrm>
            <a:prstGeom prst="rect">
              <a:avLst/>
            </a:prstGeom>
          </p:spPr>
        </p:pic>
        <p:pic>
          <p:nvPicPr>
            <p:cNvPr id="15" name="图片 14">
              <a:extLst>
                <a:ext uri="{FF2B5EF4-FFF2-40B4-BE49-F238E27FC236}">
                  <a16:creationId xmlns:a16="http://schemas.microsoft.com/office/drawing/2014/main" id="{D2A6A36A-1C81-4C20-8E27-053ACB6408C4}"/>
                </a:ext>
              </a:extLst>
            </p:cNvPr>
            <p:cNvPicPr>
              <a:picLocks noChangeAspect="1"/>
            </p:cNvPicPr>
            <p:nvPr/>
          </p:nvPicPr>
          <p:blipFill rotWithShape="1">
            <a:blip r:embed="rId6"/>
            <a:srcRect l="2663" t="11955" b="1"/>
            <a:stretch/>
          </p:blipFill>
          <p:spPr>
            <a:xfrm>
              <a:off x="5460025" y="5282934"/>
              <a:ext cx="2015066" cy="396962"/>
            </a:xfrm>
            <a:prstGeom prst="rect">
              <a:avLst/>
            </a:prstGeom>
          </p:spPr>
        </p:pic>
        <p:pic>
          <p:nvPicPr>
            <p:cNvPr id="21" name="图片 20">
              <a:extLst>
                <a:ext uri="{FF2B5EF4-FFF2-40B4-BE49-F238E27FC236}">
                  <a16:creationId xmlns:a16="http://schemas.microsoft.com/office/drawing/2014/main" id="{AB2DE39D-11D8-425F-9634-932E2455DC9B}"/>
                </a:ext>
              </a:extLst>
            </p:cNvPr>
            <p:cNvPicPr>
              <a:picLocks noChangeAspect="1"/>
            </p:cNvPicPr>
            <p:nvPr/>
          </p:nvPicPr>
          <p:blipFill>
            <a:blip r:embed="rId7"/>
            <a:stretch>
              <a:fillRect/>
            </a:stretch>
          </p:blipFill>
          <p:spPr>
            <a:xfrm>
              <a:off x="4047460" y="5795481"/>
              <a:ext cx="457223" cy="419122"/>
            </a:xfrm>
            <a:prstGeom prst="rect">
              <a:avLst/>
            </a:prstGeom>
          </p:spPr>
        </p:pic>
      </p:grpSp>
      <mc:AlternateContent xmlns:mc="http://schemas.openxmlformats.org/markup-compatibility/2006" xmlns:a14="http://schemas.microsoft.com/office/drawing/2010/main">
        <mc:Choice Requires="a14">
          <p:sp>
            <p:nvSpPr>
              <p:cNvPr id="26" name="对话气泡: 矩形 25">
                <a:extLst>
                  <a:ext uri="{FF2B5EF4-FFF2-40B4-BE49-F238E27FC236}">
                    <a16:creationId xmlns:a16="http://schemas.microsoft.com/office/drawing/2014/main" id="{ADCF7E79-7731-4479-9A2A-A9007C0B99DB}"/>
                  </a:ext>
                </a:extLst>
              </p:cNvPr>
              <p:cNvSpPr/>
              <p:nvPr/>
            </p:nvSpPr>
            <p:spPr>
              <a:xfrm>
                <a:off x="7744734" y="3365558"/>
                <a:ext cx="3250811" cy="1859657"/>
              </a:xfrm>
              <a:prstGeom prst="wedgeRectCallout">
                <a:avLst>
                  <a:gd name="adj1" fmla="val -77002"/>
                  <a:gd name="adj2" fmla="val -70456"/>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chemeClr val="tx1"/>
                    </a:solidFill>
                  </a:rPr>
                  <a:t>上下文向量的选择：</a:t>
                </a:r>
                <a:endParaRPr lang="en-US" altLang="zh-CN" sz="1600" b="1" dirty="0">
                  <a:solidFill>
                    <a:schemeClr val="tx1"/>
                  </a:solidFill>
                </a:endParaRPr>
              </a:p>
              <a:p>
                <a:endParaRPr lang="en-US" altLang="zh-CN" sz="1600" b="1" dirty="0">
                  <a:solidFill>
                    <a:schemeClr val="tx1"/>
                  </a:solidFill>
                </a:endParaRPr>
              </a:p>
              <a:p>
                <a:pPr marL="342900" indent="-342900">
                  <a:buFont typeface="+mj-lt"/>
                  <a:buAutoNum type="arabicPeriod"/>
                </a:pPr>
                <a:r>
                  <a:rPr lang="en-US" altLang="zh-CN" sz="2400" b="0" i="0" dirty="0">
                    <a:solidFill>
                      <a:schemeClr val="tx1"/>
                    </a:solidFill>
                    <a:latin typeface="+mj-lt"/>
                    <a:cs typeface="Times New Roman" panose="02020603050405020304" pitchFamily="18" charset="0"/>
                  </a:rPr>
                  <a:t> </a:t>
                </a:r>
                <a14:m>
                  <m:oMath xmlns:m="http://schemas.openxmlformats.org/officeDocument/2006/math">
                    <m:r>
                      <a:rPr lang="en-US" altLang="zh-CN" sz="2400" i="1" dirty="0" smtClean="0">
                        <a:solidFill>
                          <a:schemeClr val="tx1"/>
                        </a:solidFill>
                        <a:latin typeface="Cambria Math" panose="02040503050406030204" pitchFamily="18" charset="0"/>
                        <a:cs typeface="Times New Roman" panose="02020603050405020304" pitchFamily="18" charset="0"/>
                      </a:rPr>
                      <m:t>𝑐</m:t>
                    </m:r>
                    <m:r>
                      <a:rPr lang="en-US" altLang="zh-CN" sz="2400" b="1" i="1" dirty="0" smtClean="0">
                        <a:solidFill>
                          <a:schemeClr val="tx1"/>
                        </a:solidFill>
                        <a:latin typeface="Cambria Math" panose="02040503050406030204" pitchFamily="18" charset="0"/>
                      </a:rPr>
                      <m:t>=</m:t>
                    </m:r>
                    <m:sSub>
                      <m:sSubPr>
                        <m:ctrlPr>
                          <a:rPr lang="en-US" altLang="zh-CN" sz="2400" i="1" dirty="0" smtClean="0">
                            <a:solidFill>
                              <a:schemeClr val="tx1"/>
                            </a:solidFill>
                            <a:latin typeface="Cambria Math" panose="02040503050406030204" pitchFamily="18" charset="0"/>
                          </a:rPr>
                        </m:ctrlPr>
                      </m:sSubPr>
                      <m:e>
                        <m:r>
                          <a:rPr lang="en-US" altLang="zh-CN" sz="2400" b="0" i="1" dirty="0" smtClean="0">
                            <a:solidFill>
                              <a:schemeClr val="tx1"/>
                            </a:solidFill>
                            <a:latin typeface="Cambria Math" panose="02040503050406030204" pitchFamily="18" charset="0"/>
                          </a:rPr>
                          <m:t>h</m:t>
                        </m:r>
                      </m:e>
                      <m:sub>
                        <m:r>
                          <a:rPr lang="en-US" altLang="zh-CN" sz="2400" b="0" i="1" dirty="0" smtClean="0">
                            <a:solidFill>
                              <a:schemeClr val="tx1"/>
                            </a:solidFill>
                            <a:latin typeface="Cambria Math" panose="02040503050406030204" pitchFamily="18" charset="0"/>
                          </a:rPr>
                          <m:t>𝑁</m:t>
                        </m:r>
                      </m:sub>
                    </m:sSub>
                  </m:oMath>
                </a14:m>
                <a:endParaRPr lang="en-US" altLang="zh-CN" sz="2400" dirty="0">
                  <a:solidFill>
                    <a:schemeClr val="tx1"/>
                  </a:solidFill>
                </a:endParaRPr>
              </a:p>
              <a:p>
                <a:pPr marL="342900" indent="-342900">
                  <a:buFont typeface="+mj-lt"/>
                  <a:buAutoNum type="arabicPeriod"/>
                </a:pPr>
                <a:r>
                  <a:rPr lang="en-US" altLang="zh-CN" sz="2400" dirty="0">
                    <a:solidFill>
                      <a:schemeClr val="tx1"/>
                    </a:solidFill>
                    <a:cs typeface="Times New Roman" panose="02020603050405020304" pitchFamily="18" charset="0"/>
                  </a:rPr>
                  <a:t> </a:t>
                </a:r>
                <a14:m>
                  <m:oMath xmlns:m="http://schemas.openxmlformats.org/officeDocument/2006/math">
                    <m:r>
                      <a:rPr lang="en-US" altLang="zh-CN" sz="2400" i="1" dirty="0">
                        <a:solidFill>
                          <a:schemeClr val="tx1"/>
                        </a:solidFill>
                        <a:latin typeface="Cambria Math" panose="02040503050406030204" pitchFamily="18" charset="0"/>
                        <a:cs typeface="Times New Roman" panose="02020603050405020304" pitchFamily="18" charset="0"/>
                      </a:rPr>
                      <m:t>𝑐</m:t>
                    </m:r>
                    <m:r>
                      <a:rPr lang="en-US" altLang="zh-CN" sz="2400" b="1" i="1" dirty="0">
                        <a:solidFill>
                          <a:schemeClr val="tx1"/>
                        </a:solidFill>
                        <a:latin typeface="Cambria Math" panose="02040503050406030204" pitchFamily="18" charset="0"/>
                      </a:rPr>
                      <m:t>=</m:t>
                    </m:r>
                    <m:r>
                      <a:rPr lang="en-US" altLang="zh-CN" sz="2400" b="0" i="1" dirty="0" smtClean="0">
                        <a:solidFill>
                          <a:schemeClr val="tx1"/>
                        </a:solidFill>
                        <a:latin typeface="Cambria Math" panose="02040503050406030204" pitchFamily="18" charset="0"/>
                      </a:rPr>
                      <m:t>𝑞</m:t>
                    </m:r>
                    <m:r>
                      <a:rPr lang="en-US" altLang="zh-CN" sz="2400" b="0" i="1" dirty="0" smtClean="0">
                        <a:solidFill>
                          <a:schemeClr val="tx1"/>
                        </a:solidFill>
                        <a:latin typeface="Cambria Math" panose="02040503050406030204" pitchFamily="18" charset="0"/>
                      </a:rPr>
                      <m:t>(</m:t>
                    </m:r>
                    <m:sSub>
                      <m:sSubPr>
                        <m:ctrlPr>
                          <a:rPr lang="en-US" altLang="zh-CN" sz="2400" i="1" dirty="0">
                            <a:solidFill>
                              <a:schemeClr val="tx1"/>
                            </a:solidFill>
                            <a:latin typeface="Cambria Math" panose="02040503050406030204" pitchFamily="18" charset="0"/>
                          </a:rPr>
                        </m:ctrlPr>
                      </m:sSubPr>
                      <m:e>
                        <m:r>
                          <a:rPr lang="en-US" altLang="zh-CN" sz="2400" i="1" dirty="0">
                            <a:solidFill>
                              <a:schemeClr val="tx1"/>
                            </a:solidFill>
                            <a:latin typeface="Cambria Math" panose="02040503050406030204" pitchFamily="18" charset="0"/>
                          </a:rPr>
                          <m:t>h</m:t>
                        </m:r>
                      </m:e>
                      <m:sub>
                        <m:r>
                          <a:rPr lang="en-US" altLang="zh-CN" sz="2400" i="1" dirty="0">
                            <a:solidFill>
                              <a:schemeClr val="tx1"/>
                            </a:solidFill>
                            <a:latin typeface="Cambria Math" panose="02040503050406030204" pitchFamily="18" charset="0"/>
                          </a:rPr>
                          <m:t>𝑁</m:t>
                        </m:r>
                      </m:sub>
                    </m:sSub>
                    <m:r>
                      <a:rPr lang="en-US" altLang="zh-CN" sz="2400" b="0" i="1" dirty="0" smtClean="0">
                        <a:solidFill>
                          <a:schemeClr val="tx1"/>
                        </a:solidFill>
                        <a:latin typeface="Cambria Math" panose="02040503050406030204" pitchFamily="18" charset="0"/>
                      </a:rPr>
                      <m:t>)</m:t>
                    </m:r>
                  </m:oMath>
                </a14:m>
                <a:endParaRPr lang="en-US" altLang="zh-CN" sz="2400" dirty="0">
                  <a:solidFill>
                    <a:schemeClr val="tx1"/>
                  </a:solidFill>
                </a:endParaRPr>
              </a:p>
              <a:p>
                <a:pPr marL="342900" indent="-342900">
                  <a:buFont typeface="+mj-lt"/>
                  <a:buAutoNum type="arabicPeriod"/>
                </a:pPr>
                <a:r>
                  <a:rPr lang="en-US" altLang="zh-CN" sz="2400" dirty="0">
                    <a:solidFill>
                      <a:schemeClr val="tx1"/>
                    </a:solidFill>
                    <a:cs typeface="Times New Roman" panose="02020603050405020304" pitchFamily="18" charset="0"/>
                  </a:rPr>
                  <a:t> </a:t>
                </a:r>
                <a14:m>
                  <m:oMath xmlns:m="http://schemas.openxmlformats.org/officeDocument/2006/math">
                    <m:r>
                      <a:rPr lang="en-US" altLang="zh-CN" sz="2400" i="1" dirty="0">
                        <a:solidFill>
                          <a:schemeClr val="tx1"/>
                        </a:solidFill>
                        <a:latin typeface="Cambria Math" panose="02040503050406030204" pitchFamily="18" charset="0"/>
                        <a:cs typeface="Times New Roman" panose="02020603050405020304" pitchFamily="18" charset="0"/>
                      </a:rPr>
                      <m:t>𝑐</m:t>
                    </m:r>
                    <m:r>
                      <a:rPr lang="en-US" altLang="zh-CN" sz="2400" b="1" i="1" dirty="0">
                        <a:solidFill>
                          <a:schemeClr val="tx1"/>
                        </a:solidFill>
                        <a:latin typeface="Cambria Math" panose="02040503050406030204" pitchFamily="18" charset="0"/>
                      </a:rPr>
                      <m:t>=</m:t>
                    </m:r>
                    <m:r>
                      <a:rPr lang="en-US" altLang="zh-CN" sz="2400" b="0" i="1" dirty="0" smtClean="0">
                        <a:solidFill>
                          <a:schemeClr val="tx1"/>
                        </a:solidFill>
                        <a:latin typeface="Cambria Math" panose="02040503050406030204" pitchFamily="18" charset="0"/>
                      </a:rPr>
                      <m:t>𝑞</m:t>
                    </m:r>
                    <m:r>
                      <a:rPr lang="en-US" altLang="zh-CN" sz="2400" b="0" i="1" dirty="0" smtClean="0">
                        <a:solidFill>
                          <a:schemeClr val="tx1"/>
                        </a:solidFill>
                        <a:latin typeface="Cambria Math" panose="02040503050406030204" pitchFamily="18" charset="0"/>
                      </a:rPr>
                      <m:t>(</m:t>
                    </m:r>
                    <m:sSub>
                      <m:sSubPr>
                        <m:ctrlPr>
                          <a:rPr lang="en-US" altLang="zh-CN" sz="2400" i="1" dirty="0">
                            <a:solidFill>
                              <a:schemeClr val="tx1"/>
                            </a:solidFill>
                            <a:latin typeface="Cambria Math" panose="02040503050406030204" pitchFamily="18" charset="0"/>
                          </a:rPr>
                        </m:ctrlPr>
                      </m:sSubPr>
                      <m:e>
                        <m:r>
                          <a:rPr lang="en-US" altLang="zh-CN" sz="2400" i="1" dirty="0">
                            <a:solidFill>
                              <a:schemeClr val="tx1"/>
                            </a:solidFill>
                            <a:latin typeface="Cambria Math" panose="02040503050406030204" pitchFamily="18" charset="0"/>
                          </a:rPr>
                          <m:t>h</m:t>
                        </m:r>
                      </m:e>
                      <m:sub>
                        <m:r>
                          <a:rPr lang="en-US" altLang="zh-CN" sz="2400" b="0" i="1" dirty="0" smtClean="0">
                            <a:solidFill>
                              <a:schemeClr val="tx1"/>
                            </a:solidFill>
                            <a:latin typeface="Cambria Math" panose="02040503050406030204" pitchFamily="18" charset="0"/>
                          </a:rPr>
                          <m:t>1</m:t>
                        </m:r>
                      </m:sub>
                    </m:sSub>
                    <m:r>
                      <a:rPr lang="en-US" altLang="zh-CN" sz="2400" b="0" i="1" dirty="0" smtClean="0">
                        <a:solidFill>
                          <a:schemeClr val="tx1"/>
                        </a:solidFill>
                        <a:latin typeface="Cambria Math" panose="02040503050406030204" pitchFamily="18" charset="0"/>
                      </a:rPr>
                      <m:t>,</m:t>
                    </m:r>
                    <m:sSub>
                      <m:sSubPr>
                        <m:ctrlPr>
                          <a:rPr lang="en-US" altLang="zh-CN" sz="2400" i="1" dirty="0">
                            <a:solidFill>
                              <a:schemeClr val="tx1"/>
                            </a:solidFill>
                            <a:latin typeface="Cambria Math" panose="02040503050406030204" pitchFamily="18" charset="0"/>
                          </a:rPr>
                        </m:ctrlPr>
                      </m:sSubPr>
                      <m:e>
                        <m:r>
                          <a:rPr lang="en-US" altLang="zh-CN" sz="2400" i="1" dirty="0">
                            <a:solidFill>
                              <a:schemeClr val="tx1"/>
                            </a:solidFill>
                            <a:latin typeface="Cambria Math" panose="02040503050406030204" pitchFamily="18" charset="0"/>
                          </a:rPr>
                          <m:t>h</m:t>
                        </m:r>
                      </m:e>
                      <m:sub>
                        <m:r>
                          <a:rPr lang="en-US" altLang="zh-CN" sz="2400" b="0" i="1" dirty="0" smtClean="0">
                            <a:solidFill>
                              <a:schemeClr val="tx1"/>
                            </a:solidFill>
                            <a:latin typeface="Cambria Math" panose="02040503050406030204" pitchFamily="18" charset="0"/>
                          </a:rPr>
                          <m:t>2</m:t>
                        </m:r>
                      </m:sub>
                    </m:sSub>
                    <m:r>
                      <a:rPr lang="en-US" altLang="zh-CN" sz="2400" b="0" i="1" dirty="0" smtClean="0">
                        <a:solidFill>
                          <a:schemeClr val="tx1"/>
                        </a:solidFill>
                        <a:latin typeface="Cambria Math" panose="02040503050406030204" pitchFamily="18" charset="0"/>
                      </a:rPr>
                      <m:t>,…,</m:t>
                    </m:r>
                    <m:sSub>
                      <m:sSubPr>
                        <m:ctrlPr>
                          <a:rPr lang="en-US" altLang="zh-CN" sz="2400" i="1" dirty="0">
                            <a:solidFill>
                              <a:schemeClr val="tx1"/>
                            </a:solidFill>
                            <a:latin typeface="Cambria Math" panose="02040503050406030204" pitchFamily="18" charset="0"/>
                          </a:rPr>
                        </m:ctrlPr>
                      </m:sSubPr>
                      <m:e>
                        <m:r>
                          <a:rPr lang="en-US" altLang="zh-CN" sz="2400" i="1" dirty="0">
                            <a:solidFill>
                              <a:schemeClr val="tx1"/>
                            </a:solidFill>
                            <a:latin typeface="Cambria Math" panose="02040503050406030204" pitchFamily="18" charset="0"/>
                          </a:rPr>
                          <m:t>h</m:t>
                        </m:r>
                      </m:e>
                      <m:sub>
                        <m:r>
                          <a:rPr lang="en-US" altLang="zh-CN" sz="2400" i="1" dirty="0">
                            <a:solidFill>
                              <a:schemeClr val="tx1"/>
                            </a:solidFill>
                            <a:latin typeface="Cambria Math" panose="02040503050406030204" pitchFamily="18" charset="0"/>
                          </a:rPr>
                          <m:t>𝑁</m:t>
                        </m:r>
                      </m:sub>
                    </m:sSub>
                    <m:r>
                      <a:rPr lang="en-US" altLang="zh-CN" sz="2400" b="0" i="1" dirty="0" smtClean="0">
                        <a:solidFill>
                          <a:schemeClr val="tx1"/>
                        </a:solidFill>
                        <a:latin typeface="Cambria Math" panose="02040503050406030204" pitchFamily="18" charset="0"/>
                      </a:rPr>
                      <m:t>)</m:t>
                    </m:r>
                  </m:oMath>
                </a14:m>
                <a:endParaRPr lang="zh-CN" altLang="en-US" sz="2400" dirty="0">
                  <a:solidFill>
                    <a:schemeClr val="tx1"/>
                  </a:solidFill>
                </a:endParaRPr>
              </a:p>
            </p:txBody>
          </p:sp>
        </mc:Choice>
        <mc:Fallback xmlns="">
          <p:sp>
            <p:nvSpPr>
              <p:cNvPr id="26" name="对话气泡: 矩形 25">
                <a:extLst>
                  <a:ext uri="{FF2B5EF4-FFF2-40B4-BE49-F238E27FC236}">
                    <a16:creationId xmlns:a16="http://schemas.microsoft.com/office/drawing/2014/main" id="{ADCF7E79-7731-4479-9A2A-A9007C0B99DB}"/>
                  </a:ext>
                </a:extLst>
              </p:cNvPr>
              <p:cNvSpPr>
                <a:spLocks noRot="1" noChangeAspect="1" noMove="1" noResize="1" noEditPoints="1" noAdjustHandles="1" noChangeArrowheads="1" noChangeShapeType="1" noTextEdit="1"/>
              </p:cNvSpPr>
              <p:nvPr/>
            </p:nvSpPr>
            <p:spPr>
              <a:xfrm>
                <a:off x="7744734" y="3365558"/>
                <a:ext cx="3250811" cy="1859657"/>
              </a:xfrm>
              <a:prstGeom prst="wedgeRectCallout">
                <a:avLst>
                  <a:gd name="adj1" fmla="val -77002"/>
                  <a:gd name="adj2" fmla="val -70456"/>
                </a:avLst>
              </a:prstGeom>
              <a:blipFill>
                <a:blip r:embed="rId8"/>
                <a:stretch>
                  <a:fillRect b="-1630"/>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4AF02C0-952F-531F-AD77-A7A7194DFF29}"/>
                  </a:ext>
                </a:extLst>
              </p:cNvPr>
              <p:cNvSpPr txBox="1"/>
              <p:nvPr/>
            </p:nvSpPr>
            <p:spPr>
              <a:xfrm>
                <a:off x="6674266" y="1707967"/>
                <a:ext cx="4921624" cy="5541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r>
                        <a:rPr lang="en-US" sz="2800" b="0" i="1" smtClean="0">
                          <a:latin typeface="Cambria Math" panose="02040503050406030204" pitchFamily="18" charset="0"/>
                        </a:rPr>
                        <m:t>𝑔</m:t>
                      </m:r>
                      <m:r>
                        <a:rPr lang="en-US" sz="2800" b="0" i="1" smtClean="0">
                          <a:latin typeface="Cambria Math" panose="02040503050406030204" pitchFamily="18" charset="0"/>
                        </a:rPr>
                        <m:t>(</m:t>
                      </m:r>
                      <m:r>
                        <a:rPr lang="en-US" sz="2800" b="1" i="1" smtClean="0">
                          <a:latin typeface="Cambria Math" panose="02040503050406030204" pitchFamily="18" charset="0"/>
                        </a:rPr>
                        <m:t>𝑼</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h</m:t>
                          </m:r>
                        </m:e>
                        <m:sub>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𝑡</m:t>
                              </m:r>
                              <m:r>
                                <a:rPr lang="en-US" sz="2800" b="0" i="1" smtClean="0">
                                  <a:latin typeface="Cambria Math" panose="02040503050406030204" pitchFamily="18" charset="0"/>
                                </a:rPr>
                                <m:t>−1</m:t>
                              </m:r>
                            </m:e>
                          </m:d>
                        </m:sub>
                      </m:sSub>
                      <m:r>
                        <a:rPr lang="en-US" sz="2800" b="0" i="1" smtClean="0">
                          <a:latin typeface="Cambria Math" panose="02040503050406030204" pitchFamily="18" charset="0"/>
                        </a:rPr>
                        <m:t>+</m:t>
                      </m:r>
                      <m:r>
                        <a:rPr lang="en-US" sz="2800" b="1" i="1" smtClean="0">
                          <a:latin typeface="Cambria Math" panose="02040503050406030204" pitchFamily="18" charset="0"/>
                        </a:rPr>
                        <m:t>𝑾</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oMath>
                  </m:oMathPara>
                </a14:m>
                <a:endParaRPr lang="en-US" dirty="0"/>
              </a:p>
            </p:txBody>
          </p:sp>
        </mc:Choice>
        <mc:Fallback xmlns="">
          <p:sp>
            <p:nvSpPr>
              <p:cNvPr id="2" name="TextBox 1">
                <a:extLst>
                  <a:ext uri="{FF2B5EF4-FFF2-40B4-BE49-F238E27FC236}">
                    <a16:creationId xmlns:a16="http://schemas.microsoft.com/office/drawing/2014/main" id="{94AF02C0-952F-531F-AD77-A7A7194DFF29}"/>
                  </a:ext>
                </a:extLst>
              </p:cNvPr>
              <p:cNvSpPr txBox="1">
                <a:spLocks noRot="1" noChangeAspect="1" noMove="1" noResize="1" noEditPoints="1" noAdjustHandles="1" noChangeArrowheads="1" noChangeShapeType="1" noTextEdit="1"/>
              </p:cNvSpPr>
              <p:nvPr/>
            </p:nvSpPr>
            <p:spPr>
              <a:xfrm>
                <a:off x="6674266" y="1707967"/>
                <a:ext cx="4921624" cy="554191"/>
              </a:xfrm>
              <a:prstGeom prst="rect">
                <a:avLst/>
              </a:prstGeom>
              <a:blipFill>
                <a:blip r:embed="rId9"/>
                <a:stretch>
                  <a:fillRect b="-13333"/>
                </a:stretch>
              </a:blipFill>
            </p:spPr>
            <p:txBody>
              <a:bodyPr/>
              <a:lstStyle/>
              <a:p>
                <a:r>
                  <a:rPr lang="en-US">
                    <a:noFill/>
                  </a:rPr>
                  <a:t> </a:t>
                </a:r>
              </a:p>
            </p:txBody>
          </p:sp>
        </mc:Fallback>
      </mc:AlternateContent>
    </p:spTree>
    <p:extLst>
      <p:ext uri="{BB962C8B-B14F-4D97-AF65-F5344CB8AC3E}">
        <p14:creationId xmlns:p14="http://schemas.microsoft.com/office/powerpoint/2010/main" val="82977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2. </a:t>
            </a:r>
            <a:r>
              <a:rPr lang="zh-CN" altLang="en-US" sz="2800" b="1" dirty="0">
                <a:solidFill>
                  <a:srgbClr val="0070C0"/>
                </a:solidFill>
              </a:rPr>
              <a:t>解码器计算</a:t>
            </a:r>
            <a:endParaRPr lang="zh-CN" altLang="en-US" sz="2800" dirty="0"/>
          </a:p>
        </p:txBody>
      </p:sp>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6672072"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5.2.1 </a:t>
            </a:r>
            <a:r>
              <a:rPr lang="zh-CN" altLang="en-US" sz="3200" dirty="0">
                <a:solidFill>
                  <a:srgbClr val="0070C0"/>
                </a:solidFill>
                <a:latin typeface="微软雅黑" panose="020B0503020204020204" charset="-122"/>
                <a:ea typeface="微软雅黑" panose="020B0503020204020204" charset="-122"/>
              </a:rPr>
              <a:t>模型结构</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5" name="图片 4">
            <a:extLst>
              <a:ext uri="{FF2B5EF4-FFF2-40B4-BE49-F238E27FC236}">
                <a16:creationId xmlns:a16="http://schemas.microsoft.com/office/drawing/2014/main" id="{4981DF5B-92FB-418D-A96D-780DC2241FB5}"/>
              </a:ext>
            </a:extLst>
          </p:cNvPr>
          <p:cNvPicPr>
            <a:picLocks noChangeAspect="1"/>
          </p:cNvPicPr>
          <p:nvPr/>
        </p:nvPicPr>
        <p:blipFill>
          <a:blip r:embed="rId3"/>
          <a:stretch>
            <a:fillRect/>
          </a:stretch>
        </p:blipFill>
        <p:spPr>
          <a:xfrm>
            <a:off x="2277466" y="2265715"/>
            <a:ext cx="4680191" cy="2743341"/>
          </a:xfrm>
          <a:prstGeom prst="rect">
            <a:avLst/>
          </a:prstGeom>
        </p:spPr>
      </p:pic>
      <p:sp>
        <p:nvSpPr>
          <p:cNvPr id="16" name="文本框 15">
            <a:extLst>
              <a:ext uri="{FF2B5EF4-FFF2-40B4-BE49-F238E27FC236}">
                <a16:creationId xmlns:a16="http://schemas.microsoft.com/office/drawing/2014/main" id="{C5B699B3-267F-4D5F-ACEF-469D7B111A34}"/>
              </a:ext>
            </a:extLst>
          </p:cNvPr>
          <p:cNvSpPr txBox="1"/>
          <p:nvPr/>
        </p:nvSpPr>
        <p:spPr>
          <a:xfrm>
            <a:off x="6628854" y="5791510"/>
            <a:ext cx="3334198" cy="923330"/>
          </a:xfrm>
          <a:prstGeom prst="rect">
            <a:avLst/>
          </a:prstGeom>
          <a:noFill/>
        </p:spPr>
        <p:txBody>
          <a:bodyPr wrap="square">
            <a:spAutoFit/>
          </a:bodyPr>
          <a:lstStyle/>
          <a:p>
            <a:pPr marL="342900" indent="-342900">
              <a:buFont typeface="+mj-ea"/>
              <a:buAutoNum type="circleNumDbPlain"/>
            </a:pPr>
            <a:r>
              <a:rPr lang="zh-CN" altLang="en-US" dirty="0"/>
              <a:t>上下文向量</a:t>
            </a:r>
            <a:endParaRPr lang="en-US" altLang="zh-CN" dirty="0"/>
          </a:p>
          <a:p>
            <a:pPr marL="342900" indent="-342900">
              <a:buFont typeface="+mj-ea"/>
              <a:buAutoNum type="circleNumDbPlain"/>
            </a:pPr>
            <a:r>
              <a:rPr lang="zh-CN" altLang="en-US" dirty="0"/>
              <a:t>上一个神经元的隐藏状态</a:t>
            </a:r>
            <a:endParaRPr lang="en-US" altLang="zh-CN" dirty="0"/>
          </a:p>
          <a:p>
            <a:pPr marL="342900" indent="-342900">
              <a:buFont typeface="+mj-ea"/>
              <a:buAutoNum type="circleNumDbPlain"/>
            </a:pPr>
            <a:r>
              <a:rPr lang="zh-CN" altLang="en-US" dirty="0"/>
              <a:t>上一个神经元的输出</a:t>
            </a:r>
            <a:endParaRPr lang="en-US" altLang="zh-CN" dirty="0"/>
          </a:p>
        </p:txBody>
      </p:sp>
      <p:sp>
        <p:nvSpPr>
          <p:cNvPr id="7" name="椭圆 6">
            <a:extLst>
              <a:ext uri="{FF2B5EF4-FFF2-40B4-BE49-F238E27FC236}">
                <a16:creationId xmlns:a16="http://schemas.microsoft.com/office/drawing/2014/main" id="{2FCF3556-2721-443F-A6BA-7A7ABCFB79A9}"/>
              </a:ext>
            </a:extLst>
          </p:cNvPr>
          <p:cNvSpPr/>
          <p:nvPr/>
        </p:nvSpPr>
        <p:spPr>
          <a:xfrm>
            <a:off x="2373760" y="3163257"/>
            <a:ext cx="602512" cy="60251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BD324C89-A0FA-409A-87FA-B29C06A072DF}"/>
              </a:ext>
            </a:extLst>
          </p:cNvPr>
          <p:cNvSpPr/>
          <p:nvPr/>
        </p:nvSpPr>
        <p:spPr>
          <a:xfrm>
            <a:off x="3500968" y="4356928"/>
            <a:ext cx="602512" cy="60251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0630E878-6A8B-4AAB-92A8-F7FBB6874C5F}"/>
              </a:ext>
            </a:extLst>
          </p:cNvPr>
          <p:cNvSpPr/>
          <p:nvPr/>
        </p:nvSpPr>
        <p:spPr>
          <a:xfrm>
            <a:off x="4914678" y="4156127"/>
            <a:ext cx="602512" cy="60251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对话气泡: 矩形 24">
            <a:extLst>
              <a:ext uri="{FF2B5EF4-FFF2-40B4-BE49-F238E27FC236}">
                <a16:creationId xmlns:a16="http://schemas.microsoft.com/office/drawing/2014/main" id="{0548F99B-388D-475B-AF01-9706D208B5EC}"/>
              </a:ext>
            </a:extLst>
          </p:cNvPr>
          <p:cNvSpPr/>
          <p:nvPr/>
        </p:nvSpPr>
        <p:spPr>
          <a:xfrm>
            <a:off x="2448457" y="5335447"/>
            <a:ext cx="1020499" cy="369332"/>
          </a:xfrm>
          <a:prstGeom prst="wedgeRectCallout">
            <a:avLst>
              <a:gd name="adj1" fmla="val 60564"/>
              <a:gd name="adj2" fmla="val -166449"/>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&lt;BOS&gt;</a:t>
            </a:r>
          </a:p>
        </p:txBody>
      </p:sp>
      <mc:AlternateContent xmlns:mc="http://schemas.openxmlformats.org/markup-compatibility/2006" xmlns:a14="http://schemas.microsoft.com/office/drawing/2010/main">
        <mc:Choice Requires="a14">
          <p:sp>
            <p:nvSpPr>
              <p:cNvPr id="28" name="对话气泡: 矩形 27">
                <a:extLst>
                  <a:ext uri="{FF2B5EF4-FFF2-40B4-BE49-F238E27FC236}">
                    <a16:creationId xmlns:a16="http://schemas.microsoft.com/office/drawing/2014/main" id="{969991F8-6530-4B60-B757-7EDE24C2542D}"/>
                  </a:ext>
                </a:extLst>
              </p:cNvPr>
              <p:cNvSpPr/>
              <p:nvPr/>
            </p:nvSpPr>
            <p:spPr>
              <a:xfrm>
                <a:off x="1175191" y="4031054"/>
                <a:ext cx="696140" cy="369332"/>
              </a:xfrm>
              <a:prstGeom prst="wedgeRectCallout">
                <a:avLst>
                  <a:gd name="adj1" fmla="val 127768"/>
                  <a:gd name="adj2" fmla="val -151095"/>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altLang="zh-CN" sz="2400" i="1" dirty="0">
                              <a:solidFill>
                                <a:schemeClr val="tx1"/>
                              </a:solidFill>
                              <a:latin typeface="Cambria Math" panose="02040503050406030204" pitchFamily="18" charset="0"/>
                            </a:rPr>
                          </m:ctrlPr>
                        </m:sSubPr>
                        <m:e>
                          <m:r>
                            <a:rPr lang="en-US" altLang="zh-CN" sz="2400" i="1" dirty="0">
                              <a:solidFill>
                                <a:schemeClr val="tx1"/>
                              </a:solidFill>
                              <a:latin typeface="Cambria Math" panose="02040503050406030204" pitchFamily="18" charset="0"/>
                            </a:rPr>
                            <m:t>h</m:t>
                          </m:r>
                        </m:e>
                        <m:sub>
                          <m:r>
                            <a:rPr lang="en-US" altLang="zh-CN" sz="2400" i="1" dirty="0">
                              <a:solidFill>
                                <a:schemeClr val="tx1"/>
                              </a:solidFill>
                              <a:latin typeface="Cambria Math" panose="02040503050406030204" pitchFamily="18" charset="0"/>
                            </a:rPr>
                            <m:t>𝑁</m:t>
                          </m:r>
                        </m:sub>
                      </m:sSub>
                    </m:oMath>
                  </m:oMathPara>
                </a14:m>
                <a:endParaRPr lang="en-US" altLang="zh-CN" sz="2400" dirty="0">
                  <a:solidFill>
                    <a:schemeClr val="tx1"/>
                  </a:solidFill>
                </a:endParaRPr>
              </a:p>
            </p:txBody>
          </p:sp>
        </mc:Choice>
        <mc:Fallback xmlns="">
          <p:sp>
            <p:nvSpPr>
              <p:cNvPr id="28" name="对话气泡: 矩形 27">
                <a:extLst>
                  <a:ext uri="{FF2B5EF4-FFF2-40B4-BE49-F238E27FC236}">
                    <a16:creationId xmlns:a16="http://schemas.microsoft.com/office/drawing/2014/main" id="{969991F8-6530-4B60-B757-7EDE24C2542D}"/>
                  </a:ext>
                </a:extLst>
              </p:cNvPr>
              <p:cNvSpPr>
                <a:spLocks noRot="1" noChangeAspect="1" noMove="1" noResize="1" noEditPoints="1" noAdjustHandles="1" noChangeArrowheads="1" noChangeShapeType="1" noTextEdit="1"/>
              </p:cNvSpPr>
              <p:nvPr/>
            </p:nvSpPr>
            <p:spPr>
              <a:xfrm>
                <a:off x="1175191" y="4031054"/>
                <a:ext cx="696140" cy="369332"/>
              </a:xfrm>
              <a:prstGeom prst="wedgeRectCallout">
                <a:avLst>
                  <a:gd name="adj1" fmla="val 127768"/>
                  <a:gd name="adj2" fmla="val -151095"/>
                </a:avLst>
              </a:prstGeom>
              <a:blipFill>
                <a:blip r:embed="rId4"/>
                <a:stretch>
                  <a:fillRect b="-8943"/>
                </a:stretch>
              </a:blipFill>
              <a:ln>
                <a:noFill/>
              </a:ln>
            </p:spPr>
            <p:txBody>
              <a:bodyPr/>
              <a:lstStyle/>
              <a:p>
                <a:r>
                  <a:rPr lang="zh-CN" altLang="en-US">
                    <a:noFill/>
                  </a:rPr>
                  <a:t> </a:t>
                </a:r>
              </a:p>
            </p:txBody>
          </p:sp>
        </mc:Fallback>
      </mc:AlternateContent>
      <p:pic>
        <p:nvPicPr>
          <p:cNvPr id="29" name="图片 28">
            <a:extLst>
              <a:ext uri="{FF2B5EF4-FFF2-40B4-BE49-F238E27FC236}">
                <a16:creationId xmlns:a16="http://schemas.microsoft.com/office/drawing/2014/main" id="{857D68C8-9E32-4421-B8FA-4118A65026BB}"/>
              </a:ext>
            </a:extLst>
          </p:cNvPr>
          <p:cNvPicPr>
            <a:picLocks noChangeAspect="1"/>
          </p:cNvPicPr>
          <p:nvPr/>
        </p:nvPicPr>
        <p:blipFill>
          <a:blip r:embed="rId5"/>
          <a:stretch>
            <a:fillRect/>
          </a:stretch>
        </p:blipFill>
        <p:spPr>
          <a:xfrm>
            <a:off x="6740692" y="5011540"/>
            <a:ext cx="2971953" cy="596931"/>
          </a:xfrm>
          <a:prstGeom prst="rect">
            <a:avLst/>
          </a:prstGeom>
          <a:ln>
            <a:solidFill>
              <a:schemeClr val="accent4">
                <a:lumMod val="50000"/>
              </a:schemeClr>
            </a:solidFill>
          </a:ln>
        </p:spPr>
      </p:pic>
      <p:pic>
        <p:nvPicPr>
          <p:cNvPr id="31" name="图片 30">
            <a:extLst>
              <a:ext uri="{FF2B5EF4-FFF2-40B4-BE49-F238E27FC236}">
                <a16:creationId xmlns:a16="http://schemas.microsoft.com/office/drawing/2014/main" id="{2B11E2FA-7B4F-477A-85E4-37EA747E9499}"/>
              </a:ext>
            </a:extLst>
          </p:cNvPr>
          <p:cNvPicPr>
            <a:picLocks noChangeAspect="1"/>
          </p:cNvPicPr>
          <p:nvPr/>
        </p:nvPicPr>
        <p:blipFill>
          <a:blip r:embed="rId6"/>
          <a:stretch>
            <a:fillRect/>
          </a:stretch>
        </p:blipFill>
        <p:spPr>
          <a:xfrm>
            <a:off x="5769631" y="1331886"/>
            <a:ext cx="2736991" cy="476274"/>
          </a:xfrm>
          <a:prstGeom prst="rect">
            <a:avLst/>
          </a:prstGeom>
          <a:ln>
            <a:solidFill>
              <a:schemeClr val="accent3">
                <a:lumMod val="75000"/>
              </a:schemeClr>
            </a:solidFill>
          </a:ln>
        </p:spPr>
      </p:pic>
      <p:cxnSp>
        <p:nvCxnSpPr>
          <p:cNvPr id="33" name="直接箭头连接符 32">
            <a:extLst>
              <a:ext uri="{FF2B5EF4-FFF2-40B4-BE49-F238E27FC236}">
                <a16:creationId xmlns:a16="http://schemas.microsoft.com/office/drawing/2014/main" id="{CB965877-68C3-400C-99E1-36143E3167A2}"/>
              </a:ext>
            </a:extLst>
          </p:cNvPr>
          <p:cNvCxnSpPr>
            <a:stCxn id="31" idx="1"/>
          </p:cNvCxnSpPr>
          <p:nvPr/>
        </p:nvCxnSpPr>
        <p:spPr>
          <a:xfrm flipH="1">
            <a:off x="4966429" y="1570023"/>
            <a:ext cx="803202" cy="908806"/>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B7DE414D-6B35-4767-8152-71BA4CAF542C}"/>
              </a:ext>
            </a:extLst>
          </p:cNvPr>
          <p:cNvCxnSpPr>
            <a:cxnSpLocks/>
            <a:stCxn id="29" idx="1"/>
          </p:cNvCxnSpPr>
          <p:nvPr/>
        </p:nvCxnSpPr>
        <p:spPr>
          <a:xfrm flipH="1" flipV="1">
            <a:off x="4966429" y="3722948"/>
            <a:ext cx="1774263" cy="1587058"/>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95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P spid="17" grpId="0" animBg="1"/>
      <p:bldP spid="18" grpId="0" animBg="1"/>
      <p:bldP spid="25"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举例</a:t>
            </a:r>
            <a:endParaRPr lang="zh-CN" altLang="en-US" sz="2800" dirty="0"/>
          </a:p>
        </p:txBody>
      </p:sp>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6672072"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5.2.1 </a:t>
            </a:r>
            <a:r>
              <a:rPr lang="zh-CN" altLang="en-US" sz="3200" dirty="0">
                <a:solidFill>
                  <a:srgbClr val="0070C0"/>
                </a:solidFill>
                <a:latin typeface="微软雅黑" panose="020B0503020204020204" charset="-122"/>
                <a:ea typeface="微软雅黑" panose="020B0503020204020204" charset="-122"/>
              </a:rPr>
              <a:t>模型结构</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nvGrpSpPr>
          <p:cNvPr id="2" name="组合 1">
            <a:extLst>
              <a:ext uri="{FF2B5EF4-FFF2-40B4-BE49-F238E27FC236}">
                <a16:creationId xmlns:a16="http://schemas.microsoft.com/office/drawing/2014/main" id="{8A34F0F6-51A0-4138-85F4-8BD01A32EECD}"/>
              </a:ext>
            </a:extLst>
          </p:cNvPr>
          <p:cNvGrpSpPr/>
          <p:nvPr/>
        </p:nvGrpSpPr>
        <p:grpSpPr>
          <a:xfrm>
            <a:off x="99151" y="6581001"/>
            <a:ext cx="6149535" cy="285242"/>
            <a:chOff x="99151" y="6581001"/>
            <a:chExt cx="6149535" cy="285242"/>
          </a:xfrm>
        </p:grpSpPr>
        <p:sp>
          <p:nvSpPr>
            <p:cNvPr id="19" name="文本框 18">
              <a:extLst>
                <a:ext uri="{FF2B5EF4-FFF2-40B4-BE49-F238E27FC236}">
                  <a16:creationId xmlns:a16="http://schemas.microsoft.com/office/drawing/2014/main" id="{D2D53A5B-A08C-4F24-84E6-D5BC98DB983A}"/>
                </a:ext>
              </a:extLst>
            </p:cNvPr>
            <p:cNvSpPr txBox="1"/>
            <p:nvPr/>
          </p:nvSpPr>
          <p:spPr>
            <a:xfrm>
              <a:off x="152686" y="6589244"/>
              <a:ext cx="6096000" cy="276999"/>
            </a:xfrm>
            <a:prstGeom prst="rect">
              <a:avLst/>
            </a:prstGeom>
            <a:noFill/>
          </p:spPr>
          <p:txBody>
            <a:bodyPr wrap="square">
              <a:spAutoFit/>
            </a:bodyPr>
            <a:lstStyle>
              <a:defPPr>
                <a:defRPr lang="zh-CN"/>
              </a:defPPr>
              <a:lvl1pPr>
                <a:defRPr sz="1200"/>
              </a:lvl1pPr>
            </a:lstStyle>
            <a:p>
              <a:r>
                <a:rPr lang="zh-CN" altLang="en-US" dirty="0"/>
                <a:t>图片来源：</a:t>
              </a:r>
              <a:r>
                <a:rPr lang="en-US" altLang="zh-CN" dirty="0"/>
                <a:t>https://d2l.ai/</a:t>
              </a:r>
              <a:r>
                <a:rPr lang="en-US" altLang="zh-CN" dirty="0" err="1"/>
                <a:t>chapter_recurrent</a:t>
              </a:r>
              <a:r>
                <a:rPr lang="en-US" altLang="zh-CN" dirty="0"/>
                <a:t>-modern/seq2seq.html</a:t>
              </a:r>
              <a:endParaRPr lang="zh-CN" altLang="en-US" dirty="0"/>
            </a:p>
          </p:txBody>
        </p:sp>
        <p:cxnSp>
          <p:nvCxnSpPr>
            <p:cNvPr id="7" name="直接连接符 6">
              <a:extLst>
                <a:ext uri="{FF2B5EF4-FFF2-40B4-BE49-F238E27FC236}">
                  <a16:creationId xmlns:a16="http://schemas.microsoft.com/office/drawing/2014/main" id="{71FF6692-0D07-4013-B07A-EE5B139CFBD8}"/>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 name="AutoShape 2">
            <a:extLst>
              <a:ext uri="{FF2B5EF4-FFF2-40B4-BE49-F238E27FC236}">
                <a16:creationId xmlns:a16="http://schemas.microsoft.com/office/drawing/2014/main" id="{85D2511E-BDE6-DAC9-3630-90409AF930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dirty="0"/>
          </a:p>
        </p:txBody>
      </p:sp>
      <p:sp>
        <p:nvSpPr>
          <p:cNvPr id="6" name="AutoShape 4">
            <a:extLst>
              <a:ext uri="{FF2B5EF4-FFF2-40B4-BE49-F238E27FC236}">
                <a16:creationId xmlns:a16="http://schemas.microsoft.com/office/drawing/2014/main" id="{D9813B1C-5F6F-8616-6B77-E5BB5442F05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Graphic 8">
            <a:extLst>
              <a:ext uri="{FF2B5EF4-FFF2-40B4-BE49-F238E27FC236}">
                <a16:creationId xmlns:a16="http://schemas.microsoft.com/office/drawing/2014/main" id="{05265924-DEEB-4806-6837-918B46885C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7875" y="1789410"/>
            <a:ext cx="8996250" cy="2820858"/>
          </a:xfrm>
          <a:prstGeom prst="rect">
            <a:avLst/>
          </a:prstGeom>
        </p:spPr>
      </p:pic>
    </p:spTree>
    <p:extLst>
      <p:ext uri="{BB962C8B-B14F-4D97-AF65-F5344CB8AC3E}">
        <p14:creationId xmlns:p14="http://schemas.microsoft.com/office/powerpoint/2010/main" val="2775554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6672072"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5.2.2 </a:t>
            </a:r>
            <a:r>
              <a:rPr lang="zh-CN" altLang="en-US" sz="3200" dirty="0">
                <a:solidFill>
                  <a:srgbClr val="0070C0"/>
                </a:solidFill>
                <a:latin typeface="微软雅黑" panose="020B0503020204020204" charset="-122"/>
                <a:ea typeface="微软雅黑" panose="020B0503020204020204" charset="-122"/>
              </a:rPr>
              <a:t>模型训练与使用技巧</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8" name="文本框 7">
            <a:extLst>
              <a:ext uri="{FF2B5EF4-FFF2-40B4-BE49-F238E27FC236}">
                <a16:creationId xmlns:a16="http://schemas.microsoft.com/office/drawing/2014/main" id="{63946330-A7F7-4417-8CE0-5852FBD64AAC}"/>
              </a:ext>
            </a:extLst>
          </p:cNvPr>
          <p:cNvSpPr txBox="1"/>
          <p:nvPr/>
        </p:nvSpPr>
        <p:spPr>
          <a:xfrm>
            <a:off x="829340" y="2734407"/>
            <a:ext cx="10370288" cy="1754326"/>
          </a:xfrm>
          <a:prstGeom prst="rect">
            <a:avLst/>
          </a:prstGeom>
          <a:solidFill>
            <a:schemeClr val="accent5">
              <a:lumMod val="20000"/>
              <a:lumOff val="80000"/>
            </a:schemeClr>
          </a:solidFill>
        </p:spPr>
        <p:txBody>
          <a:bodyPr wrap="square">
            <a:spAutoFit/>
          </a:bodyPr>
          <a:lstStyle/>
          <a:p>
            <a:pPr>
              <a:lnSpc>
                <a:spcPct val="150000"/>
              </a:lnSpc>
            </a:pPr>
            <a:r>
              <a:rPr lang="zh-CN" altLang="en-US" sz="2400" b="1" dirty="0">
                <a:solidFill>
                  <a:srgbClr val="C00000"/>
                </a:solidFill>
              </a:rPr>
              <a:t>“错误累积”问题</a:t>
            </a:r>
            <a:endParaRPr lang="en-US" altLang="zh-CN" sz="2400" b="1" dirty="0">
              <a:solidFill>
                <a:srgbClr val="C00000"/>
              </a:solidFill>
            </a:endParaRPr>
          </a:p>
          <a:p>
            <a:r>
              <a:rPr lang="zh-CN" altLang="en-US" sz="2400" dirty="0"/>
              <a:t>      在训练初期，模型由于参数尚未充分优化， 可能会生成错误的输出。这些错误的输出一旦作为后续时间步的输入，就可能引发“错误累积”问题，导致模型难以正确学习序列的长距离依赖关系。</a:t>
            </a:r>
          </a:p>
        </p:txBody>
      </p:sp>
      <p:grpSp>
        <p:nvGrpSpPr>
          <p:cNvPr id="9" name="组合 8">
            <a:extLst>
              <a:ext uri="{FF2B5EF4-FFF2-40B4-BE49-F238E27FC236}">
                <a16:creationId xmlns:a16="http://schemas.microsoft.com/office/drawing/2014/main" id="{26A14EF2-9085-4A1C-861D-18DC6471FF47}"/>
              </a:ext>
            </a:extLst>
          </p:cNvPr>
          <p:cNvGrpSpPr/>
          <p:nvPr/>
        </p:nvGrpSpPr>
        <p:grpSpPr>
          <a:xfrm>
            <a:off x="829340" y="1233013"/>
            <a:ext cx="10347693" cy="1377934"/>
            <a:chOff x="981076" y="1171497"/>
            <a:chExt cx="10347693" cy="1377934"/>
          </a:xfrm>
        </p:grpSpPr>
        <p:sp>
          <p:nvSpPr>
            <p:cNvPr id="10" name="文本框 9">
              <a:extLst>
                <a:ext uri="{FF2B5EF4-FFF2-40B4-BE49-F238E27FC236}">
                  <a16:creationId xmlns:a16="http://schemas.microsoft.com/office/drawing/2014/main" id="{D1A8456A-4661-4057-9537-A48A15518B6C}"/>
                </a:ext>
              </a:extLst>
            </p:cNvPr>
            <p:cNvSpPr txBox="1"/>
            <p:nvPr/>
          </p:nvSpPr>
          <p:spPr>
            <a:xfrm>
              <a:off x="2973897" y="1237845"/>
              <a:ext cx="6096000" cy="461665"/>
            </a:xfrm>
            <a:prstGeom prst="rect">
              <a:avLst/>
            </a:prstGeom>
            <a:noFill/>
          </p:spPr>
          <p:txBody>
            <a:bodyPr wrap="square">
              <a:spAutoFit/>
            </a:bodyPr>
            <a:lstStyle/>
            <a:p>
              <a:pPr indent="457200" algn="ctr"/>
              <a:r>
                <a:rPr lang="zh-CN" altLang="en-US" sz="2000" dirty="0"/>
                <a:t> </a:t>
              </a:r>
              <a:r>
                <a:rPr lang="en-US" altLang="zh-CN" sz="2400" b="1" dirty="0">
                  <a:solidFill>
                    <a:srgbClr val="0070C0"/>
                  </a:solidFill>
                </a:rPr>
                <a:t>Free-running</a:t>
              </a:r>
              <a:endParaRPr lang="zh-CN" altLang="en-US" sz="2000" b="1" dirty="0">
                <a:solidFill>
                  <a:srgbClr val="0070C0"/>
                </a:solidFill>
              </a:endParaRPr>
            </a:p>
          </p:txBody>
        </p:sp>
        <p:sp>
          <p:nvSpPr>
            <p:cNvPr id="11" name="文本框 10">
              <a:extLst>
                <a:ext uri="{FF2B5EF4-FFF2-40B4-BE49-F238E27FC236}">
                  <a16:creationId xmlns:a16="http://schemas.microsoft.com/office/drawing/2014/main" id="{58F75615-0837-4B5D-8E2C-B731C2079B4F}"/>
                </a:ext>
              </a:extLst>
            </p:cNvPr>
            <p:cNvSpPr txBox="1"/>
            <p:nvPr/>
          </p:nvSpPr>
          <p:spPr>
            <a:xfrm>
              <a:off x="1003670" y="1653806"/>
              <a:ext cx="10325099" cy="830997"/>
            </a:xfrm>
            <a:prstGeom prst="rect">
              <a:avLst/>
            </a:prstGeom>
            <a:noFill/>
          </p:spPr>
          <p:txBody>
            <a:bodyPr wrap="square">
              <a:spAutoFit/>
            </a:bodyPr>
            <a:lstStyle/>
            <a:p>
              <a:r>
                <a:rPr lang="en-US" altLang="zh-CN" sz="2000" dirty="0"/>
                <a:t> </a:t>
              </a:r>
              <a:r>
                <a:rPr lang="en-US" altLang="zh-CN" sz="2400" dirty="0"/>
                <a:t>Free-running</a:t>
              </a:r>
              <a:r>
                <a:rPr lang="zh-CN" altLang="en-US" sz="2400" dirty="0"/>
                <a:t>是</a:t>
              </a:r>
              <a:r>
                <a:rPr lang="en-US" altLang="zh-CN" sz="2400" dirty="0"/>
                <a:t>RNN</a:t>
              </a:r>
              <a:r>
                <a:rPr lang="zh-CN" altLang="en-US" sz="2400" dirty="0"/>
                <a:t>等模型的常见训练方式，将上一个时间步的输出作为下一个时间步的输入。该训练方式理论上允许模型学习到序列内部的依赖关系</a:t>
              </a:r>
              <a:r>
                <a:rPr lang="zh-CN" altLang="en-US" sz="2400" b="0" i="0" dirty="0">
                  <a:effectLst/>
                  <a:latin typeface="PingFang SC"/>
                </a:rPr>
                <a:t>。</a:t>
              </a:r>
              <a:endParaRPr lang="zh-CN" altLang="en-US" sz="2000" dirty="0"/>
            </a:p>
          </p:txBody>
        </p:sp>
        <p:sp>
          <p:nvSpPr>
            <p:cNvPr id="12" name="矩形: 圆角 11">
              <a:extLst>
                <a:ext uri="{FF2B5EF4-FFF2-40B4-BE49-F238E27FC236}">
                  <a16:creationId xmlns:a16="http://schemas.microsoft.com/office/drawing/2014/main" id="{E09D1E0C-1914-4966-A22E-062F7EB6A450}"/>
                </a:ext>
              </a:extLst>
            </p:cNvPr>
            <p:cNvSpPr/>
            <p:nvPr/>
          </p:nvSpPr>
          <p:spPr>
            <a:xfrm>
              <a:off x="981076" y="1171497"/>
              <a:ext cx="10325100" cy="1377934"/>
            </a:xfrm>
            <a:prstGeom prst="round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3" name="Rectangle 1">
            <a:extLst>
              <a:ext uri="{FF2B5EF4-FFF2-40B4-BE49-F238E27FC236}">
                <a16:creationId xmlns:a16="http://schemas.microsoft.com/office/drawing/2014/main" id="{864DA8D8-BCE8-4C8C-A60B-5F168C90B11B}"/>
              </a:ext>
            </a:extLst>
          </p:cNvPr>
          <p:cNvSpPr>
            <a:spLocks noChangeArrowheads="1"/>
          </p:cNvSpPr>
          <p:nvPr/>
        </p:nvSpPr>
        <p:spPr bwMode="auto">
          <a:xfrm>
            <a:off x="307561" y="5158752"/>
            <a:ext cx="5799613" cy="615553"/>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2000" dirty="0">
                <a:solidFill>
                  <a:srgbClr val="000000"/>
                </a:solidFill>
                <a:latin typeface="Verdana" panose="020B0604030504040204" pitchFamily="34" charset="0"/>
              </a:rPr>
              <a:t>考虑真实</a:t>
            </a:r>
            <a:r>
              <a:rPr kumimoji="0" lang="zh-CN" altLang="zh-CN" sz="2000" b="0" i="0" u="none" strike="noStrike" cap="none" normalizeH="0" baseline="0" dirty="0">
                <a:ln>
                  <a:noFill/>
                </a:ln>
                <a:solidFill>
                  <a:srgbClr val="000000"/>
                </a:solidFill>
                <a:effectLst/>
                <a:latin typeface="Verdana" panose="020B0604030504040204" pitchFamily="34" charset="0"/>
              </a:rPr>
              <a:t>输</a:t>
            </a:r>
            <a:r>
              <a:rPr kumimoji="0" lang="zh-CN" altLang="en-US" sz="2000" b="0" i="0" u="none" strike="noStrike" cap="none" normalizeH="0" baseline="0" dirty="0">
                <a:ln>
                  <a:noFill/>
                </a:ln>
                <a:solidFill>
                  <a:srgbClr val="000000"/>
                </a:solidFill>
                <a:effectLst/>
                <a:latin typeface="Verdana" panose="020B0604030504040204" pitchFamily="34" charset="0"/>
              </a:rPr>
              <a:t>出</a:t>
            </a:r>
            <a:r>
              <a:rPr kumimoji="0" lang="zh-CN" altLang="zh-CN" sz="2000" b="0" i="0" u="none" strike="noStrike" cap="none" normalizeH="0" baseline="0" dirty="0">
                <a:ln>
                  <a:noFill/>
                </a:ln>
                <a:solidFill>
                  <a:srgbClr val="000000"/>
                </a:solidFill>
                <a:effectLst/>
                <a:latin typeface="Verdana" panose="020B0604030504040204" pitchFamily="34" charset="0"/>
              </a:rPr>
              <a:t>序列:</a:t>
            </a:r>
            <a:r>
              <a:rPr lang="en-US" altLang="zh-CN" sz="2000" dirty="0">
                <a:solidFill>
                  <a:srgbClr val="000000"/>
                </a:solidFill>
                <a:latin typeface="Verdana" panose="020B0604030504040204" pitchFamily="34" charset="0"/>
              </a:rPr>
              <a:t> </a:t>
            </a:r>
            <a:r>
              <a:rPr lang="en-US" altLang="zh-CN" sz="2000" dirty="0">
                <a:latin typeface="Times New Roman" panose="02020603050405020304" pitchFamily="18" charset="0"/>
                <a:cs typeface="Times New Roman" panose="02020603050405020304" pitchFamily="18" charset="0"/>
              </a:rPr>
              <a:t>They moved to Chengdu last month</a:t>
            </a:r>
            <a:endParaRPr kumimoji="0" lang="zh-CN" altLang="zh-CN" sz="14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grpSp>
        <p:nvGrpSpPr>
          <p:cNvPr id="70" name="组合 69">
            <a:extLst>
              <a:ext uri="{FF2B5EF4-FFF2-40B4-BE49-F238E27FC236}">
                <a16:creationId xmlns:a16="http://schemas.microsoft.com/office/drawing/2014/main" id="{AD9000C4-2508-451B-9D83-BE6495280029}"/>
              </a:ext>
            </a:extLst>
          </p:cNvPr>
          <p:cNvGrpSpPr/>
          <p:nvPr/>
        </p:nvGrpSpPr>
        <p:grpSpPr>
          <a:xfrm>
            <a:off x="6014483" y="4432513"/>
            <a:ext cx="4274228" cy="2384947"/>
            <a:chOff x="3733047" y="4473053"/>
            <a:chExt cx="4274228" cy="2384947"/>
          </a:xfrm>
        </p:grpSpPr>
        <p:grpSp>
          <p:nvGrpSpPr>
            <p:cNvPr id="46" name="组合 45">
              <a:extLst>
                <a:ext uri="{FF2B5EF4-FFF2-40B4-BE49-F238E27FC236}">
                  <a16:creationId xmlns:a16="http://schemas.microsoft.com/office/drawing/2014/main" id="{D4CC4B5D-186E-4415-ACB2-3A293017F590}"/>
                </a:ext>
              </a:extLst>
            </p:cNvPr>
            <p:cNvGrpSpPr/>
            <p:nvPr/>
          </p:nvGrpSpPr>
          <p:grpSpPr>
            <a:xfrm>
              <a:off x="3733047" y="4473053"/>
              <a:ext cx="4274228" cy="2384947"/>
              <a:chOff x="2731802" y="4441798"/>
              <a:chExt cx="4274228" cy="2384947"/>
            </a:xfrm>
          </p:grpSpPr>
          <p:sp>
            <p:nvSpPr>
              <p:cNvPr id="21" name="文本框 20">
                <a:extLst>
                  <a:ext uri="{FF2B5EF4-FFF2-40B4-BE49-F238E27FC236}">
                    <a16:creationId xmlns:a16="http://schemas.microsoft.com/office/drawing/2014/main" id="{49C0A409-63D8-4C87-8927-BCABBB9BFEE9}"/>
                  </a:ext>
                </a:extLst>
              </p:cNvPr>
              <p:cNvSpPr txBox="1"/>
              <p:nvPr/>
            </p:nvSpPr>
            <p:spPr>
              <a:xfrm>
                <a:off x="2731802" y="6457413"/>
                <a:ext cx="3690263" cy="369332"/>
              </a:xfrm>
              <a:prstGeom prst="rect">
                <a:avLst/>
              </a:prstGeom>
              <a:noFill/>
            </p:spPr>
            <p:txBody>
              <a:bodyPr wrap="square">
                <a:spAutoFit/>
              </a:bodyPr>
              <a:lstStyle/>
              <a:p>
                <a:r>
                  <a:rPr lang="en-US" altLang="zh-CN" b="1" dirty="0">
                    <a:solidFill>
                      <a:schemeClr val="accent3">
                        <a:lumMod val="75000"/>
                      </a:schemeClr>
                    </a:solidFill>
                  </a:rPr>
                  <a:t>&lt;start&gt;     They       </a:t>
                </a:r>
                <a:r>
                  <a:rPr lang="en-US" altLang="zh-CN" b="1" dirty="0">
                    <a:solidFill>
                      <a:schemeClr val="accent6">
                        <a:lumMod val="75000"/>
                      </a:schemeClr>
                    </a:solidFill>
                  </a:rPr>
                  <a:t>like</a:t>
                </a:r>
                <a:endParaRPr lang="zh-CN" altLang="en-US" b="1" dirty="0">
                  <a:solidFill>
                    <a:schemeClr val="accent3">
                      <a:lumMod val="75000"/>
                    </a:schemeClr>
                  </a:solidFill>
                </a:endParaRPr>
              </a:p>
            </p:txBody>
          </p:sp>
          <p:sp>
            <p:nvSpPr>
              <p:cNvPr id="22" name="文本框 21">
                <a:extLst>
                  <a:ext uri="{FF2B5EF4-FFF2-40B4-BE49-F238E27FC236}">
                    <a16:creationId xmlns:a16="http://schemas.microsoft.com/office/drawing/2014/main" id="{43DF7273-4CBE-4BAE-BD64-C64F4B82085B}"/>
                  </a:ext>
                </a:extLst>
              </p:cNvPr>
              <p:cNvSpPr txBox="1"/>
              <p:nvPr/>
            </p:nvSpPr>
            <p:spPr>
              <a:xfrm>
                <a:off x="2822161" y="4441798"/>
                <a:ext cx="3599904" cy="369332"/>
              </a:xfrm>
              <a:prstGeom prst="rect">
                <a:avLst/>
              </a:prstGeom>
              <a:noFill/>
            </p:spPr>
            <p:txBody>
              <a:bodyPr wrap="square">
                <a:spAutoFit/>
              </a:bodyPr>
              <a:lstStyle/>
              <a:p>
                <a:r>
                  <a:rPr lang="en-US" altLang="zh-CN" b="1" dirty="0">
                    <a:solidFill>
                      <a:srgbClr val="00B050"/>
                    </a:solidFill>
                  </a:rPr>
                  <a:t>They</a:t>
                </a:r>
                <a:r>
                  <a:rPr lang="en-US" altLang="zh-CN" b="1" dirty="0">
                    <a:solidFill>
                      <a:schemeClr val="accent4">
                        <a:lumMod val="75000"/>
                      </a:schemeClr>
                    </a:solidFill>
                  </a:rPr>
                  <a:t>        </a:t>
                </a:r>
                <a:r>
                  <a:rPr lang="en-US" altLang="zh-CN" b="1" dirty="0">
                    <a:solidFill>
                      <a:schemeClr val="accent6">
                        <a:lumMod val="75000"/>
                      </a:schemeClr>
                    </a:solidFill>
                  </a:rPr>
                  <a:t>like</a:t>
                </a:r>
                <a:r>
                  <a:rPr lang="en-US" altLang="zh-CN" b="1" dirty="0">
                    <a:solidFill>
                      <a:schemeClr val="accent4">
                        <a:lumMod val="75000"/>
                      </a:schemeClr>
                    </a:solidFill>
                  </a:rPr>
                  <a:t>      </a:t>
                </a:r>
                <a:r>
                  <a:rPr lang="en-US" altLang="zh-CN" b="1" dirty="0">
                    <a:solidFill>
                      <a:schemeClr val="accent6">
                        <a:lumMod val="75000"/>
                      </a:schemeClr>
                    </a:solidFill>
                  </a:rPr>
                  <a:t>playing</a:t>
                </a:r>
                <a:endParaRPr lang="zh-CN" altLang="en-US" b="1" dirty="0">
                  <a:solidFill>
                    <a:schemeClr val="accent6">
                      <a:lumMod val="75000"/>
                    </a:schemeClr>
                  </a:solidFill>
                </a:endParaRPr>
              </a:p>
            </p:txBody>
          </p:sp>
          <p:grpSp>
            <p:nvGrpSpPr>
              <p:cNvPr id="4" name="组合 3">
                <a:extLst>
                  <a:ext uri="{FF2B5EF4-FFF2-40B4-BE49-F238E27FC236}">
                    <a16:creationId xmlns:a16="http://schemas.microsoft.com/office/drawing/2014/main" id="{2DFBC557-D724-44A3-9396-5000061249D4}"/>
                  </a:ext>
                </a:extLst>
              </p:cNvPr>
              <p:cNvGrpSpPr/>
              <p:nvPr/>
            </p:nvGrpSpPr>
            <p:grpSpPr>
              <a:xfrm>
                <a:off x="2947669" y="4934590"/>
                <a:ext cx="4058361" cy="1371670"/>
                <a:chOff x="2403039" y="4939152"/>
                <a:chExt cx="4058361" cy="1371670"/>
              </a:xfrm>
            </p:grpSpPr>
            <p:pic>
              <p:nvPicPr>
                <p:cNvPr id="7" name="图片 6">
                  <a:extLst>
                    <a:ext uri="{FF2B5EF4-FFF2-40B4-BE49-F238E27FC236}">
                      <a16:creationId xmlns:a16="http://schemas.microsoft.com/office/drawing/2014/main" id="{06C16A48-8387-4E44-B048-66CD5BADADA3}"/>
                    </a:ext>
                  </a:extLst>
                </p:cNvPr>
                <p:cNvPicPr>
                  <a:picLocks noChangeAspect="1"/>
                </p:cNvPicPr>
                <p:nvPr/>
              </p:nvPicPr>
              <p:blipFill>
                <a:blip r:embed="rId3"/>
                <a:stretch>
                  <a:fillRect/>
                </a:stretch>
              </p:blipFill>
              <p:spPr>
                <a:xfrm>
                  <a:off x="2403039" y="4939152"/>
                  <a:ext cx="419122" cy="1371670"/>
                </a:xfrm>
                <a:prstGeom prst="rect">
                  <a:avLst/>
                </a:prstGeom>
              </p:spPr>
            </p:pic>
            <p:pic>
              <p:nvPicPr>
                <p:cNvPr id="15" name="图片 14">
                  <a:extLst>
                    <a:ext uri="{FF2B5EF4-FFF2-40B4-BE49-F238E27FC236}">
                      <a16:creationId xmlns:a16="http://schemas.microsoft.com/office/drawing/2014/main" id="{A11F7ACE-24E0-4EE8-A184-876B1815D0F5}"/>
                    </a:ext>
                  </a:extLst>
                </p:cNvPr>
                <p:cNvPicPr>
                  <a:picLocks noChangeAspect="1"/>
                </p:cNvPicPr>
                <p:nvPr/>
              </p:nvPicPr>
              <p:blipFill>
                <a:blip r:embed="rId3"/>
                <a:stretch>
                  <a:fillRect/>
                </a:stretch>
              </p:blipFill>
              <p:spPr>
                <a:xfrm>
                  <a:off x="3367670" y="4939152"/>
                  <a:ext cx="419122" cy="1371670"/>
                </a:xfrm>
                <a:prstGeom prst="rect">
                  <a:avLst/>
                </a:prstGeom>
              </p:spPr>
            </p:pic>
            <p:pic>
              <p:nvPicPr>
                <p:cNvPr id="16" name="图片 15">
                  <a:extLst>
                    <a:ext uri="{FF2B5EF4-FFF2-40B4-BE49-F238E27FC236}">
                      <a16:creationId xmlns:a16="http://schemas.microsoft.com/office/drawing/2014/main" id="{3329711B-B254-4A4D-8010-DF01376431A9}"/>
                    </a:ext>
                  </a:extLst>
                </p:cNvPr>
                <p:cNvPicPr>
                  <a:picLocks noChangeAspect="1"/>
                </p:cNvPicPr>
                <p:nvPr/>
              </p:nvPicPr>
              <p:blipFill>
                <a:blip r:embed="rId3"/>
                <a:stretch>
                  <a:fillRect/>
                </a:stretch>
              </p:blipFill>
              <p:spPr>
                <a:xfrm>
                  <a:off x="4268493" y="4939152"/>
                  <a:ext cx="419122" cy="1371670"/>
                </a:xfrm>
                <a:prstGeom prst="rect">
                  <a:avLst/>
                </a:prstGeom>
              </p:spPr>
            </p:pic>
            <p:sp>
              <p:nvSpPr>
                <p:cNvPr id="2" name="箭头: 右 1">
                  <a:extLst>
                    <a:ext uri="{FF2B5EF4-FFF2-40B4-BE49-F238E27FC236}">
                      <a16:creationId xmlns:a16="http://schemas.microsoft.com/office/drawing/2014/main" id="{12D0025D-A8B6-47D0-9C18-750D7F7284EF}"/>
                    </a:ext>
                  </a:extLst>
                </p:cNvPr>
                <p:cNvSpPr/>
                <p:nvPr/>
              </p:nvSpPr>
              <p:spPr>
                <a:xfrm>
                  <a:off x="2822161" y="5490482"/>
                  <a:ext cx="509286" cy="269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C9A98B07-AB86-42D0-BC6C-78F72DFEE8BF}"/>
                    </a:ext>
                  </a:extLst>
                </p:cNvPr>
                <p:cNvSpPr/>
                <p:nvPr/>
              </p:nvSpPr>
              <p:spPr>
                <a:xfrm>
                  <a:off x="3792437" y="5490481"/>
                  <a:ext cx="509286" cy="269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D5F0CD67-BC7E-4468-A2D0-02EE985A3FBD}"/>
                    </a:ext>
                  </a:extLst>
                </p:cNvPr>
                <p:cNvSpPr/>
                <p:nvPr/>
              </p:nvSpPr>
              <p:spPr>
                <a:xfrm>
                  <a:off x="4731342" y="5490481"/>
                  <a:ext cx="509286" cy="269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F0C31326-CFDA-4CA0-9602-D4B8636F13E4}"/>
                    </a:ext>
                  </a:extLst>
                </p:cNvPr>
                <p:cNvSpPr txBox="1"/>
                <p:nvPr/>
              </p:nvSpPr>
              <p:spPr>
                <a:xfrm>
                  <a:off x="5240628" y="5301591"/>
                  <a:ext cx="1220772" cy="523220"/>
                </a:xfrm>
                <a:prstGeom prst="rect">
                  <a:avLst/>
                </a:prstGeom>
                <a:noFill/>
              </p:spPr>
              <p:txBody>
                <a:bodyPr wrap="square">
                  <a:spAutoFit/>
                </a:bodyPr>
                <a:lstStyle/>
                <a:p>
                  <a:r>
                    <a:rPr lang="en-US" altLang="zh-CN" sz="2800" b="1" dirty="0">
                      <a:solidFill>
                        <a:srgbClr val="0070C0"/>
                      </a:solidFill>
                    </a:rPr>
                    <a:t>……</a:t>
                  </a:r>
                  <a:endParaRPr lang="zh-CN" altLang="en-US" sz="2800" b="1" dirty="0">
                    <a:solidFill>
                      <a:srgbClr val="0070C0"/>
                    </a:solidFill>
                  </a:endParaRPr>
                </a:p>
              </p:txBody>
            </p:sp>
          </p:grpSp>
          <p:cxnSp>
            <p:nvCxnSpPr>
              <p:cNvPr id="38" name="直接箭头连接符 37">
                <a:extLst>
                  <a:ext uri="{FF2B5EF4-FFF2-40B4-BE49-F238E27FC236}">
                    <a16:creationId xmlns:a16="http://schemas.microsoft.com/office/drawing/2014/main" id="{FAF5F5CD-20A7-4B92-BAE6-DB48290FFDE6}"/>
                  </a:ext>
                </a:extLst>
              </p:cNvPr>
              <p:cNvCxnSpPr>
                <a:cxnSpLocks/>
                <a:endCxn id="7" idx="2"/>
              </p:cNvCxnSpPr>
              <p:nvPr/>
            </p:nvCxnSpPr>
            <p:spPr>
              <a:xfrm flipV="1">
                <a:off x="3157230" y="6306260"/>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DF1F00A7-678E-463B-B5AF-3ACD90BC2DBF}"/>
                  </a:ext>
                </a:extLst>
              </p:cNvPr>
              <p:cNvCxnSpPr>
                <a:cxnSpLocks/>
              </p:cNvCxnSpPr>
              <p:nvPr/>
            </p:nvCxnSpPr>
            <p:spPr>
              <a:xfrm flipV="1">
                <a:off x="4121861" y="6297129"/>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D4998344-619F-40DF-81F7-8095BC6347F6}"/>
                  </a:ext>
                </a:extLst>
              </p:cNvPr>
              <p:cNvCxnSpPr>
                <a:cxnSpLocks/>
              </p:cNvCxnSpPr>
              <p:nvPr/>
            </p:nvCxnSpPr>
            <p:spPr>
              <a:xfrm flipV="1">
                <a:off x="5015373" y="6294849"/>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BA5ACFDF-0860-48BE-84DF-80C963F4B2DB}"/>
                  </a:ext>
                </a:extLst>
              </p:cNvPr>
              <p:cNvCxnSpPr>
                <a:cxnSpLocks/>
              </p:cNvCxnSpPr>
              <p:nvPr/>
            </p:nvCxnSpPr>
            <p:spPr>
              <a:xfrm flipV="1">
                <a:off x="3157230" y="4754210"/>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3CFDDA25-2A20-4793-BDC1-0DF83605FBE6}"/>
                  </a:ext>
                </a:extLst>
              </p:cNvPr>
              <p:cNvCxnSpPr>
                <a:cxnSpLocks/>
              </p:cNvCxnSpPr>
              <p:nvPr/>
            </p:nvCxnSpPr>
            <p:spPr>
              <a:xfrm flipV="1">
                <a:off x="4120526" y="4754210"/>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9AA78DD6-353D-4423-A64C-B02E0E9514A8}"/>
                  </a:ext>
                </a:extLst>
              </p:cNvPr>
              <p:cNvCxnSpPr>
                <a:cxnSpLocks/>
              </p:cNvCxnSpPr>
              <p:nvPr/>
            </p:nvCxnSpPr>
            <p:spPr>
              <a:xfrm flipV="1">
                <a:off x="5014038" y="4754210"/>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59" name="组合 58">
              <a:extLst>
                <a:ext uri="{FF2B5EF4-FFF2-40B4-BE49-F238E27FC236}">
                  <a16:creationId xmlns:a16="http://schemas.microsoft.com/office/drawing/2014/main" id="{D20BF4A6-3CD9-46B3-85F8-CB7BAE6D46B8}"/>
                </a:ext>
              </a:extLst>
            </p:cNvPr>
            <p:cNvGrpSpPr/>
            <p:nvPr/>
          </p:nvGrpSpPr>
          <p:grpSpPr>
            <a:xfrm>
              <a:off x="4542037" y="4722086"/>
              <a:ext cx="319784" cy="1952032"/>
              <a:chOff x="9488510" y="5277053"/>
              <a:chExt cx="598773" cy="1052474"/>
            </a:xfrm>
          </p:grpSpPr>
          <p:cxnSp>
            <p:nvCxnSpPr>
              <p:cNvPr id="54" name="直接箭头连接符 53">
                <a:extLst>
                  <a:ext uri="{FF2B5EF4-FFF2-40B4-BE49-F238E27FC236}">
                    <a16:creationId xmlns:a16="http://schemas.microsoft.com/office/drawing/2014/main" id="{B6519142-C0ED-40BC-B831-F551E7702794}"/>
                  </a:ext>
                </a:extLst>
              </p:cNvPr>
              <p:cNvCxnSpPr>
                <a:cxnSpLocks/>
              </p:cNvCxnSpPr>
              <p:nvPr/>
            </p:nvCxnSpPr>
            <p:spPr>
              <a:xfrm>
                <a:off x="9781073" y="6324109"/>
                <a:ext cx="30621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ACB6AF5F-C124-4898-A55E-A285D4DA8FEB}"/>
                  </a:ext>
                </a:extLst>
              </p:cNvPr>
              <p:cNvCxnSpPr>
                <a:cxnSpLocks/>
              </p:cNvCxnSpPr>
              <p:nvPr/>
            </p:nvCxnSpPr>
            <p:spPr>
              <a:xfrm flipV="1">
                <a:off x="9795426" y="5277053"/>
                <a:ext cx="0" cy="1052474"/>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cxnSp>
            <p:nvCxnSpPr>
              <p:cNvPr id="58" name="直接箭头连接符 57">
                <a:extLst>
                  <a:ext uri="{FF2B5EF4-FFF2-40B4-BE49-F238E27FC236}">
                    <a16:creationId xmlns:a16="http://schemas.microsoft.com/office/drawing/2014/main" id="{B6519142-C0ED-40BC-B831-F551E7702794}"/>
                  </a:ext>
                </a:extLst>
              </p:cNvPr>
              <p:cNvCxnSpPr>
                <a:cxnSpLocks/>
              </p:cNvCxnSpPr>
              <p:nvPr/>
            </p:nvCxnSpPr>
            <p:spPr>
              <a:xfrm>
                <a:off x="9488510" y="5286256"/>
                <a:ext cx="306210" cy="0"/>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grpSp>
        <p:grpSp>
          <p:nvGrpSpPr>
            <p:cNvPr id="62" name="组合 61">
              <a:extLst>
                <a:ext uri="{FF2B5EF4-FFF2-40B4-BE49-F238E27FC236}">
                  <a16:creationId xmlns:a16="http://schemas.microsoft.com/office/drawing/2014/main" id="{77C011D3-AA6D-4471-AC42-BFACD6FB8502}"/>
                </a:ext>
              </a:extLst>
            </p:cNvPr>
            <p:cNvGrpSpPr/>
            <p:nvPr/>
          </p:nvGrpSpPr>
          <p:grpSpPr>
            <a:xfrm>
              <a:off x="5447936" y="4676922"/>
              <a:ext cx="319784" cy="1952032"/>
              <a:chOff x="9488510" y="5277053"/>
              <a:chExt cx="598773" cy="1052474"/>
            </a:xfrm>
          </p:grpSpPr>
          <p:cxnSp>
            <p:nvCxnSpPr>
              <p:cNvPr id="63" name="直接箭头连接符 62">
                <a:extLst>
                  <a:ext uri="{FF2B5EF4-FFF2-40B4-BE49-F238E27FC236}">
                    <a16:creationId xmlns:a16="http://schemas.microsoft.com/office/drawing/2014/main" id="{3313C139-1CEC-42A9-BF7D-87CCF5B2DC95}"/>
                  </a:ext>
                </a:extLst>
              </p:cNvPr>
              <p:cNvCxnSpPr>
                <a:cxnSpLocks/>
              </p:cNvCxnSpPr>
              <p:nvPr/>
            </p:nvCxnSpPr>
            <p:spPr>
              <a:xfrm>
                <a:off x="9781073" y="6324109"/>
                <a:ext cx="306210" cy="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a:extLst>
                  <a:ext uri="{FF2B5EF4-FFF2-40B4-BE49-F238E27FC236}">
                    <a16:creationId xmlns:a16="http://schemas.microsoft.com/office/drawing/2014/main" id="{B67831C3-81CD-4037-AF12-D8451F355CE9}"/>
                  </a:ext>
                </a:extLst>
              </p:cNvPr>
              <p:cNvCxnSpPr>
                <a:cxnSpLocks/>
              </p:cNvCxnSpPr>
              <p:nvPr/>
            </p:nvCxnSpPr>
            <p:spPr>
              <a:xfrm flipV="1">
                <a:off x="9795426" y="5277053"/>
                <a:ext cx="0" cy="1052474"/>
              </a:xfrm>
              <a:prstGeom prst="straightConnector1">
                <a:avLst/>
              </a:prstGeom>
              <a:ln w="28575">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70A95DAA-E8B6-4222-AD4A-EA8C89889867}"/>
                  </a:ext>
                </a:extLst>
              </p:cNvPr>
              <p:cNvCxnSpPr>
                <a:cxnSpLocks/>
              </p:cNvCxnSpPr>
              <p:nvPr/>
            </p:nvCxnSpPr>
            <p:spPr>
              <a:xfrm>
                <a:off x="9488510" y="5286256"/>
                <a:ext cx="306210" cy="0"/>
              </a:xfrm>
              <a:prstGeom prst="straightConnector1">
                <a:avLst/>
              </a:prstGeom>
              <a:ln w="28575">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66" name="组合 65">
              <a:extLst>
                <a:ext uri="{FF2B5EF4-FFF2-40B4-BE49-F238E27FC236}">
                  <a16:creationId xmlns:a16="http://schemas.microsoft.com/office/drawing/2014/main" id="{6359F9FA-7723-4BDA-97D8-F9AF1FDE9C5D}"/>
                </a:ext>
              </a:extLst>
            </p:cNvPr>
            <p:cNvGrpSpPr/>
            <p:nvPr/>
          </p:nvGrpSpPr>
          <p:grpSpPr>
            <a:xfrm>
              <a:off x="6556827" y="4675662"/>
              <a:ext cx="253339" cy="1952032"/>
              <a:chOff x="9488510" y="5277053"/>
              <a:chExt cx="598773" cy="1052474"/>
            </a:xfrm>
          </p:grpSpPr>
          <p:cxnSp>
            <p:nvCxnSpPr>
              <p:cNvPr id="67" name="直接箭头连接符 66">
                <a:extLst>
                  <a:ext uri="{FF2B5EF4-FFF2-40B4-BE49-F238E27FC236}">
                    <a16:creationId xmlns:a16="http://schemas.microsoft.com/office/drawing/2014/main" id="{AA0583EC-5086-4F5C-939B-F30ADD48A9EE}"/>
                  </a:ext>
                </a:extLst>
              </p:cNvPr>
              <p:cNvCxnSpPr>
                <a:cxnSpLocks/>
              </p:cNvCxnSpPr>
              <p:nvPr/>
            </p:nvCxnSpPr>
            <p:spPr>
              <a:xfrm>
                <a:off x="9781073" y="6324109"/>
                <a:ext cx="306210" cy="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7A11B3B0-FB94-43EB-836F-21653058B866}"/>
                  </a:ext>
                </a:extLst>
              </p:cNvPr>
              <p:cNvCxnSpPr>
                <a:cxnSpLocks/>
              </p:cNvCxnSpPr>
              <p:nvPr/>
            </p:nvCxnSpPr>
            <p:spPr>
              <a:xfrm flipV="1">
                <a:off x="9795426" y="5277053"/>
                <a:ext cx="0" cy="1052474"/>
              </a:xfrm>
              <a:prstGeom prst="straightConnector1">
                <a:avLst/>
              </a:prstGeom>
              <a:ln w="28575">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AC96A82B-3E30-4543-9CD2-208B7E167032}"/>
                  </a:ext>
                </a:extLst>
              </p:cNvPr>
              <p:cNvCxnSpPr>
                <a:cxnSpLocks/>
              </p:cNvCxnSpPr>
              <p:nvPr/>
            </p:nvCxnSpPr>
            <p:spPr>
              <a:xfrm>
                <a:off x="9488510" y="5286256"/>
                <a:ext cx="306210" cy="0"/>
              </a:xfrm>
              <a:prstGeom prst="straightConnector1">
                <a:avLst/>
              </a:prstGeom>
              <a:ln w="28575">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cxnSp>
        </p:grpSp>
      </p:grpSp>
      <p:sp>
        <p:nvSpPr>
          <p:cNvPr id="71" name="对话气泡: 椭圆形 70">
            <a:extLst>
              <a:ext uri="{FF2B5EF4-FFF2-40B4-BE49-F238E27FC236}">
                <a16:creationId xmlns:a16="http://schemas.microsoft.com/office/drawing/2014/main" id="{FA8160C4-70F4-41B4-BC4B-B8B6C36A6EB5}"/>
              </a:ext>
            </a:extLst>
          </p:cNvPr>
          <p:cNvSpPr/>
          <p:nvPr/>
        </p:nvSpPr>
        <p:spPr>
          <a:xfrm>
            <a:off x="9386164" y="5328284"/>
            <a:ext cx="2248373" cy="892042"/>
          </a:xfrm>
          <a:prstGeom prst="wedgeEllipseCallout">
            <a:avLst>
              <a:gd name="adj1" fmla="val -131508"/>
              <a:gd name="adj2" fmla="val -11315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dirty="0"/>
              <a:t>输出错误，后续错误积累</a:t>
            </a:r>
          </a:p>
        </p:txBody>
      </p:sp>
    </p:spTree>
    <p:extLst>
      <p:ext uri="{BB962C8B-B14F-4D97-AF65-F5344CB8AC3E}">
        <p14:creationId xmlns:p14="http://schemas.microsoft.com/office/powerpoint/2010/main" val="216396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92E7A-BB40-1FA3-FB8D-BA7B8519FE1F}"/>
            </a:ext>
          </a:extLst>
        </p:cNvPr>
        <p:cNvGrpSpPr/>
        <p:nvPr/>
      </p:nvGrpSpPr>
      <p:grpSpPr>
        <a:xfrm>
          <a:off x="0" y="0"/>
          <a:ext cx="0" cy="0"/>
          <a:chOff x="0" y="0"/>
          <a:chExt cx="0" cy="0"/>
        </a:xfrm>
      </p:grpSpPr>
      <p:sp>
        <p:nvSpPr>
          <p:cNvPr id="13" name="object 3">
            <a:extLst>
              <a:ext uri="{FF2B5EF4-FFF2-40B4-BE49-F238E27FC236}">
                <a16:creationId xmlns:a16="http://schemas.microsoft.com/office/drawing/2014/main" id="{42504649-51D9-6767-F6D2-D528C7D8D3AF}"/>
              </a:ext>
            </a:extLst>
          </p:cNvPr>
          <p:cNvSpPr txBox="1">
            <a:spLocks/>
          </p:cNvSpPr>
          <p:nvPr/>
        </p:nvSpPr>
        <p:spPr>
          <a:xfrm>
            <a:off x="583565" y="467977"/>
            <a:ext cx="6672072"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5.2.2 </a:t>
            </a:r>
            <a:r>
              <a:rPr lang="zh-CN" altLang="en-US" sz="3200" dirty="0">
                <a:solidFill>
                  <a:srgbClr val="0070C0"/>
                </a:solidFill>
                <a:latin typeface="微软雅黑" panose="020B0503020204020204" charset="-122"/>
                <a:ea typeface="微软雅黑" panose="020B0503020204020204" charset="-122"/>
              </a:rPr>
              <a:t>模型训练与使用技巧</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100DF522-DF2D-0306-18D6-1C14F75D8EC3}"/>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5" name="文本框 3">
            <a:extLst>
              <a:ext uri="{FF2B5EF4-FFF2-40B4-BE49-F238E27FC236}">
                <a16:creationId xmlns:a16="http://schemas.microsoft.com/office/drawing/2014/main" id="{D72E4964-0402-62B6-E2B1-3936FFD613D6}"/>
              </a:ext>
            </a:extLst>
          </p:cNvPr>
          <p:cNvSpPr txBox="1"/>
          <p:nvPr/>
        </p:nvSpPr>
        <p:spPr>
          <a:xfrm>
            <a:off x="7077635" y="1938842"/>
            <a:ext cx="3850341" cy="523220"/>
          </a:xfrm>
          <a:prstGeom prst="rect">
            <a:avLst/>
          </a:prstGeom>
          <a:noFill/>
        </p:spPr>
        <p:txBody>
          <a:bodyPr wrap="square" rtlCol="0" anchor="t">
            <a:spAutoFit/>
          </a:bodyPr>
          <a:lstStyle/>
          <a:p>
            <a:pPr indent="457200"/>
            <a:r>
              <a:rPr lang="en-US" altLang="zh-CN" sz="2800" b="1" dirty="0">
                <a:solidFill>
                  <a:srgbClr val="C00000"/>
                </a:solidFill>
                <a:latin typeface="Times New Roman" panose="02020603050405020304" pitchFamily="18" charset="0"/>
                <a:cs typeface="Times New Roman" panose="02020603050405020304" pitchFamily="18" charset="0"/>
              </a:rPr>
              <a:t>Teacher Forcing</a:t>
            </a:r>
            <a:endParaRPr lang="zh-CN" altLang="en-US" sz="2800" dirty="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9E48079-13E6-BFDF-4AFB-6653D2175802}"/>
                  </a:ext>
                </a:extLst>
              </p:cNvPr>
              <p:cNvSpPr txBox="1"/>
              <p:nvPr/>
            </p:nvSpPr>
            <p:spPr>
              <a:xfrm>
                <a:off x="6175627" y="2649954"/>
                <a:ext cx="5774326" cy="1215654"/>
              </a:xfrm>
              <a:prstGeom prst="rect">
                <a:avLst/>
              </a:prstGeom>
              <a:solidFill>
                <a:schemeClr val="accent3">
                  <a:lumMod val="40000"/>
                  <a:lumOff val="60000"/>
                </a:schemeClr>
              </a:solidFill>
            </p:spPr>
            <p:txBody>
              <a:bodyPr wrap="square">
                <a:spAutoFit/>
              </a:bodyPr>
              <a:lstStyle/>
              <a:p>
                <a:r>
                  <a:rPr lang="en-US" sz="2400" dirty="0">
                    <a:latin typeface="Times New Roman" panose="02020603050405020304" pitchFamily="18" charset="0"/>
                    <a:cs typeface="Times New Roman" panose="02020603050405020304" pitchFamily="18" charset="0"/>
                  </a:rPr>
                  <a:t>Teacher forcing is a procedure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in which during training the model receives the ground truth output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sup>
                    </m:sSup>
                  </m:oMath>
                </a14:m>
                <a:r>
                  <a:rPr lang="en-US" sz="2400" dirty="0">
                    <a:latin typeface="Times New Roman" panose="02020603050405020304" pitchFamily="18" charset="0"/>
                    <a:cs typeface="Times New Roman" panose="02020603050405020304" pitchFamily="18" charset="0"/>
                  </a:rPr>
                  <a:t>  as input at time </a:t>
                </a:r>
                <a:r>
                  <a:rPr lang="en-US" sz="2400" i="1" dirty="0">
                    <a:latin typeface="Times New Roman" panose="02020603050405020304" pitchFamily="18" charset="0"/>
                    <a:cs typeface="Times New Roman" panose="02020603050405020304" pitchFamily="18" charset="0"/>
                  </a:rPr>
                  <a:t>t + 1</a:t>
                </a:r>
                <a:r>
                  <a:rPr lang="en-US" sz="2400" dirty="0">
                    <a:latin typeface="Times New Roman" panose="02020603050405020304" pitchFamily="18" charset="0"/>
                    <a:cs typeface="Times New Roman" panose="02020603050405020304" pitchFamily="18" charset="0"/>
                  </a:rPr>
                  <a:t>.</a:t>
                </a:r>
              </a:p>
            </p:txBody>
          </p:sp>
        </mc:Choice>
        <mc:Fallback xmlns="">
          <p:sp>
            <p:nvSpPr>
              <p:cNvPr id="7" name="TextBox 6">
                <a:extLst>
                  <a:ext uri="{FF2B5EF4-FFF2-40B4-BE49-F238E27FC236}">
                    <a16:creationId xmlns:a16="http://schemas.microsoft.com/office/drawing/2014/main" id="{49E48079-13E6-BFDF-4AFB-6653D2175802}"/>
                  </a:ext>
                </a:extLst>
              </p:cNvPr>
              <p:cNvSpPr txBox="1">
                <a:spLocks noRot="1" noChangeAspect="1" noMove="1" noResize="1" noEditPoints="1" noAdjustHandles="1" noChangeArrowheads="1" noChangeShapeType="1" noTextEdit="1"/>
              </p:cNvSpPr>
              <p:nvPr/>
            </p:nvSpPr>
            <p:spPr>
              <a:xfrm>
                <a:off x="6175627" y="2649954"/>
                <a:ext cx="5774326" cy="1215654"/>
              </a:xfrm>
              <a:prstGeom prst="rect">
                <a:avLst/>
              </a:prstGeom>
              <a:blipFill>
                <a:blip r:embed="rId3"/>
                <a:stretch>
                  <a:fillRect l="-1758" t="-4124" r="-2637" b="-10309"/>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34B267F6-50E7-4A8D-E024-ABAD7424E411}"/>
              </a:ext>
            </a:extLst>
          </p:cNvPr>
          <p:cNvPicPr>
            <a:picLocks noChangeAspect="1"/>
          </p:cNvPicPr>
          <p:nvPr/>
        </p:nvPicPr>
        <p:blipFill>
          <a:blip r:embed="rId4"/>
          <a:stretch>
            <a:fillRect/>
          </a:stretch>
        </p:blipFill>
        <p:spPr>
          <a:xfrm>
            <a:off x="975902" y="1078230"/>
            <a:ext cx="5040472" cy="5061921"/>
          </a:xfrm>
          <a:prstGeom prst="rect">
            <a:avLst/>
          </a:prstGeom>
        </p:spPr>
      </p:pic>
      <p:sp>
        <p:nvSpPr>
          <p:cNvPr id="10" name="文本框 14">
            <a:extLst>
              <a:ext uri="{FF2B5EF4-FFF2-40B4-BE49-F238E27FC236}">
                <a16:creationId xmlns:a16="http://schemas.microsoft.com/office/drawing/2014/main" id="{8C82A1F8-FB40-A0EA-036C-E9DA4FE66FF2}"/>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图片来源：</a:t>
            </a:r>
            <a:r>
              <a:rPr lang="en-US" altLang="zh-CN" sz="1200" dirty="0"/>
              <a:t>Deep Learning, </a:t>
            </a:r>
            <a:r>
              <a:rPr lang="en-US" sz="1200" dirty="0"/>
              <a:t>Ian Goodfellow, Yoshua Bengio and Aaron Courville. </a:t>
            </a:r>
            <a:r>
              <a:rPr lang="en-US" altLang="zh-CN" sz="1200" dirty="0"/>
              <a:t>2016</a:t>
            </a:r>
            <a:endParaRPr lang="zh-CN" altLang="en-US" sz="1200" dirty="0"/>
          </a:p>
        </p:txBody>
      </p:sp>
      <p:cxnSp>
        <p:nvCxnSpPr>
          <p:cNvPr id="49" name="直接连接符 6">
            <a:extLst>
              <a:ext uri="{FF2B5EF4-FFF2-40B4-BE49-F238E27FC236}">
                <a16:creationId xmlns:a16="http://schemas.microsoft.com/office/drawing/2014/main" id="{87199169-F14E-A17A-2FDB-EACB0FBC5AA1}"/>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251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6672072"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5.2.2 </a:t>
            </a:r>
            <a:r>
              <a:rPr lang="zh-CN" altLang="en-US" sz="3200" dirty="0">
                <a:solidFill>
                  <a:srgbClr val="0070C0"/>
                </a:solidFill>
                <a:latin typeface="微软雅黑" panose="020B0503020204020204" charset="-122"/>
                <a:ea typeface="微软雅黑" panose="020B0503020204020204" charset="-122"/>
              </a:rPr>
              <a:t>模型训练与使用技巧</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nvGrpSpPr>
          <p:cNvPr id="23" name="组合 22">
            <a:extLst>
              <a:ext uri="{FF2B5EF4-FFF2-40B4-BE49-F238E27FC236}">
                <a16:creationId xmlns:a16="http://schemas.microsoft.com/office/drawing/2014/main" id="{55419B90-452B-4B98-AEDA-D6E234376DA1}"/>
              </a:ext>
            </a:extLst>
          </p:cNvPr>
          <p:cNvGrpSpPr/>
          <p:nvPr/>
        </p:nvGrpSpPr>
        <p:grpSpPr>
          <a:xfrm>
            <a:off x="829340" y="1233013"/>
            <a:ext cx="10376868" cy="1309417"/>
            <a:chOff x="981076" y="1171497"/>
            <a:chExt cx="10376868" cy="1309417"/>
          </a:xfrm>
        </p:grpSpPr>
        <p:sp>
          <p:nvSpPr>
            <p:cNvPr id="24" name="文本框 23">
              <a:extLst>
                <a:ext uri="{FF2B5EF4-FFF2-40B4-BE49-F238E27FC236}">
                  <a16:creationId xmlns:a16="http://schemas.microsoft.com/office/drawing/2014/main" id="{E1D56F40-C2D1-4661-8F5A-95BF3E70085B}"/>
                </a:ext>
              </a:extLst>
            </p:cNvPr>
            <p:cNvSpPr txBox="1"/>
            <p:nvPr/>
          </p:nvSpPr>
          <p:spPr>
            <a:xfrm>
              <a:off x="2973897" y="1210951"/>
              <a:ext cx="6096000" cy="461665"/>
            </a:xfrm>
            <a:prstGeom prst="rect">
              <a:avLst/>
            </a:prstGeom>
            <a:noFill/>
          </p:spPr>
          <p:txBody>
            <a:bodyPr wrap="square">
              <a:spAutoFit/>
            </a:bodyPr>
            <a:lstStyle/>
            <a:p>
              <a:pPr indent="457200" algn="ctr"/>
              <a:r>
                <a:rPr lang="zh-CN" altLang="en-US" sz="2400" dirty="0"/>
                <a:t> </a:t>
              </a:r>
              <a:r>
                <a:rPr lang="en-US" altLang="zh-CN" sz="2400" b="1" dirty="0">
                  <a:solidFill>
                    <a:srgbClr val="0070C0"/>
                  </a:solidFill>
                </a:rPr>
                <a:t>Teacher Forcing</a:t>
              </a:r>
              <a:r>
                <a:rPr lang="zh-CN" altLang="en-US" sz="2400" b="1" dirty="0">
                  <a:solidFill>
                    <a:srgbClr val="0070C0"/>
                  </a:solidFill>
                </a:rPr>
                <a:t>思想</a:t>
              </a:r>
            </a:p>
          </p:txBody>
        </p:sp>
        <p:sp>
          <p:nvSpPr>
            <p:cNvPr id="25" name="文本框 24">
              <a:extLst>
                <a:ext uri="{FF2B5EF4-FFF2-40B4-BE49-F238E27FC236}">
                  <a16:creationId xmlns:a16="http://schemas.microsoft.com/office/drawing/2014/main" id="{C6E183D0-98CF-4C73-9AC5-3E249EF28D7E}"/>
                </a:ext>
              </a:extLst>
            </p:cNvPr>
            <p:cNvSpPr txBox="1"/>
            <p:nvPr/>
          </p:nvSpPr>
          <p:spPr>
            <a:xfrm>
              <a:off x="1181993" y="1574053"/>
              <a:ext cx="10175951" cy="830997"/>
            </a:xfrm>
            <a:prstGeom prst="rect">
              <a:avLst/>
            </a:prstGeom>
            <a:noFill/>
          </p:spPr>
          <p:txBody>
            <a:bodyPr wrap="square">
              <a:spAutoFit/>
            </a:bodyPr>
            <a:lstStyle/>
            <a:p>
              <a:r>
                <a:rPr lang="zh-CN" altLang="en-US" sz="2400" dirty="0"/>
                <a:t>在训练过程中，模型的每一步输入使用真实的目标序列（</a:t>
              </a:r>
              <a:r>
                <a:rPr lang="en-US" altLang="zh-CN" sz="2400" dirty="0"/>
                <a:t>ground truth</a:t>
              </a:r>
              <a:r>
                <a:rPr lang="zh-CN" altLang="en-US" sz="2400" dirty="0"/>
                <a:t>），而不是模型自己生成的输出</a:t>
              </a:r>
              <a:r>
                <a:rPr lang="zh-CN" altLang="en-US" sz="2400" b="0" i="0" dirty="0">
                  <a:effectLst/>
                  <a:latin typeface="PingFang SC"/>
                </a:rPr>
                <a:t>。</a:t>
              </a:r>
              <a:endParaRPr lang="zh-CN" altLang="en-US" sz="2000" dirty="0"/>
            </a:p>
          </p:txBody>
        </p:sp>
        <p:sp>
          <p:nvSpPr>
            <p:cNvPr id="26" name="矩形: 圆角 25">
              <a:extLst>
                <a:ext uri="{FF2B5EF4-FFF2-40B4-BE49-F238E27FC236}">
                  <a16:creationId xmlns:a16="http://schemas.microsoft.com/office/drawing/2014/main" id="{EDD7B5C9-4290-47B5-A013-84104F8B340A}"/>
                </a:ext>
              </a:extLst>
            </p:cNvPr>
            <p:cNvSpPr/>
            <p:nvPr/>
          </p:nvSpPr>
          <p:spPr>
            <a:xfrm>
              <a:off x="981076" y="1171497"/>
              <a:ext cx="10325100" cy="1309417"/>
            </a:xfrm>
            <a:prstGeom prst="round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22" name="对话气泡: 矩形 21">
            <a:extLst>
              <a:ext uri="{FF2B5EF4-FFF2-40B4-BE49-F238E27FC236}">
                <a16:creationId xmlns:a16="http://schemas.microsoft.com/office/drawing/2014/main" id="{92C9D2B6-EB7C-44A5-92E9-9A5AEAE3095F}"/>
              </a:ext>
            </a:extLst>
          </p:cNvPr>
          <p:cNvSpPr/>
          <p:nvPr/>
        </p:nvSpPr>
        <p:spPr>
          <a:xfrm>
            <a:off x="752094" y="5358205"/>
            <a:ext cx="5239796" cy="856335"/>
          </a:xfrm>
          <a:prstGeom prst="wedgeRectCallout">
            <a:avLst>
              <a:gd name="adj1" fmla="val -21973"/>
              <a:gd name="adj2" fmla="val -8845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tx1"/>
                </a:solidFill>
              </a:rPr>
              <a:t>神经元使用上一个时间步的输出作为当前神经元的输入</a:t>
            </a:r>
            <a:endParaRPr lang="zh-CN" altLang="en-US" sz="3600" dirty="0">
              <a:solidFill>
                <a:schemeClr val="tx1"/>
              </a:solidFill>
            </a:endParaRPr>
          </a:p>
        </p:txBody>
      </p:sp>
      <p:sp>
        <p:nvSpPr>
          <p:cNvPr id="27" name="对话气泡: 矩形 26">
            <a:extLst>
              <a:ext uri="{FF2B5EF4-FFF2-40B4-BE49-F238E27FC236}">
                <a16:creationId xmlns:a16="http://schemas.microsoft.com/office/drawing/2014/main" id="{8A7A6832-9AFA-48D6-AD6B-FAEAD768668B}"/>
              </a:ext>
            </a:extLst>
          </p:cNvPr>
          <p:cNvSpPr/>
          <p:nvPr/>
        </p:nvSpPr>
        <p:spPr>
          <a:xfrm>
            <a:off x="6483806" y="5358205"/>
            <a:ext cx="4956100" cy="856335"/>
          </a:xfrm>
          <a:prstGeom prst="wedgeRectCallout">
            <a:avLst>
              <a:gd name="adj1" fmla="val -18671"/>
              <a:gd name="adj2" fmla="val -9109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tx1"/>
                </a:solidFill>
              </a:rPr>
              <a:t>神经元直接使用正确输出作为当前神经元的输入</a:t>
            </a:r>
            <a:endParaRPr lang="zh-CN" altLang="en-US" sz="3600" dirty="0">
              <a:solidFill>
                <a:schemeClr val="tx1"/>
              </a:solidFill>
            </a:endParaRPr>
          </a:p>
        </p:txBody>
      </p:sp>
      <p:grpSp>
        <p:nvGrpSpPr>
          <p:cNvPr id="11" name="组合 10">
            <a:extLst>
              <a:ext uri="{FF2B5EF4-FFF2-40B4-BE49-F238E27FC236}">
                <a16:creationId xmlns:a16="http://schemas.microsoft.com/office/drawing/2014/main" id="{93F64AEC-1129-4921-B23A-5D045254A7E5}"/>
              </a:ext>
            </a:extLst>
          </p:cNvPr>
          <p:cNvGrpSpPr/>
          <p:nvPr/>
        </p:nvGrpSpPr>
        <p:grpSpPr>
          <a:xfrm>
            <a:off x="1234878" y="2668976"/>
            <a:ext cx="4274228" cy="2384947"/>
            <a:chOff x="3733047" y="4473053"/>
            <a:chExt cx="4274228" cy="2384947"/>
          </a:xfrm>
        </p:grpSpPr>
        <p:grpSp>
          <p:nvGrpSpPr>
            <p:cNvPr id="12" name="组合 11">
              <a:extLst>
                <a:ext uri="{FF2B5EF4-FFF2-40B4-BE49-F238E27FC236}">
                  <a16:creationId xmlns:a16="http://schemas.microsoft.com/office/drawing/2014/main" id="{EBA30010-887D-4AC5-ABAD-F74271953459}"/>
                </a:ext>
              </a:extLst>
            </p:cNvPr>
            <p:cNvGrpSpPr/>
            <p:nvPr/>
          </p:nvGrpSpPr>
          <p:grpSpPr>
            <a:xfrm>
              <a:off x="3733047" y="4473053"/>
              <a:ext cx="4274228" cy="2384947"/>
              <a:chOff x="2731802" y="4441798"/>
              <a:chExt cx="4274228" cy="2384947"/>
            </a:xfrm>
          </p:grpSpPr>
          <p:sp>
            <p:nvSpPr>
              <p:cNvPr id="33" name="文本框 32">
                <a:extLst>
                  <a:ext uri="{FF2B5EF4-FFF2-40B4-BE49-F238E27FC236}">
                    <a16:creationId xmlns:a16="http://schemas.microsoft.com/office/drawing/2014/main" id="{3BE048B7-316E-424B-8E7C-378EEFB11206}"/>
                  </a:ext>
                </a:extLst>
              </p:cNvPr>
              <p:cNvSpPr txBox="1"/>
              <p:nvPr/>
            </p:nvSpPr>
            <p:spPr>
              <a:xfrm>
                <a:off x="2731802" y="6457413"/>
                <a:ext cx="3690263" cy="369332"/>
              </a:xfrm>
              <a:prstGeom prst="rect">
                <a:avLst/>
              </a:prstGeom>
              <a:noFill/>
            </p:spPr>
            <p:txBody>
              <a:bodyPr wrap="square">
                <a:spAutoFit/>
              </a:bodyPr>
              <a:lstStyle/>
              <a:p>
                <a:r>
                  <a:rPr lang="en-US" altLang="zh-CN" b="1" dirty="0">
                    <a:solidFill>
                      <a:schemeClr val="accent3">
                        <a:lumMod val="75000"/>
                      </a:schemeClr>
                    </a:solidFill>
                  </a:rPr>
                  <a:t>&lt;start&gt;     They       </a:t>
                </a:r>
                <a:r>
                  <a:rPr lang="en-US" altLang="zh-CN" b="1" dirty="0">
                    <a:solidFill>
                      <a:schemeClr val="accent6">
                        <a:lumMod val="75000"/>
                      </a:schemeClr>
                    </a:solidFill>
                  </a:rPr>
                  <a:t>like</a:t>
                </a:r>
                <a:endParaRPr lang="zh-CN" altLang="en-US" b="1" dirty="0">
                  <a:solidFill>
                    <a:schemeClr val="accent3">
                      <a:lumMod val="75000"/>
                    </a:schemeClr>
                  </a:solidFill>
                </a:endParaRPr>
              </a:p>
            </p:txBody>
          </p:sp>
          <p:sp>
            <p:nvSpPr>
              <p:cNvPr id="34" name="文本框 33">
                <a:extLst>
                  <a:ext uri="{FF2B5EF4-FFF2-40B4-BE49-F238E27FC236}">
                    <a16:creationId xmlns:a16="http://schemas.microsoft.com/office/drawing/2014/main" id="{8A36CE8A-809E-4843-8563-88670337D43E}"/>
                  </a:ext>
                </a:extLst>
              </p:cNvPr>
              <p:cNvSpPr txBox="1"/>
              <p:nvPr/>
            </p:nvSpPr>
            <p:spPr>
              <a:xfrm>
                <a:off x="2822161" y="4441798"/>
                <a:ext cx="3599904" cy="369332"/>
              </a:xfrm>
              <a:prstGeom prst="rect">
                <a:avLst/>
              </a:prstGeom>
              <a:noFill/>
            </p:spPr>
            <p:txBody>
              <a:bodyPr wrap="square">
                <a:spAutoFit/>
              </a:bodyPr>
              <a:lstStyle/>
              <a:p>
                <a:r>
                  <a:rPr lang="en-US" altLang="zh-CN" b="1" dirty="0">
                    <a:solidFill>
                      <a:srgbClr val="00B050"/>
                    </a:solidFill>
                  </a:rPr>
                  <a:t>They</a:t>
                </a:r>
                <a:r>
                  <a:rPr lang="en-US" altLang="zh-CN" b="1" dirty="0">
                    <a:solidFill>
                      <a:schemeClr val="accent4">
                        <a:lumMod val="75000"/>
                      </a:schemeClr>
                    </a:solidFill>
                  </a:rPr>
                  <a:t>        </a:t>
                </a:r>
                <a:r>
                  <a:rPr lang="en-US" altLang="zh-CN" b="1" dirty="0">
                    <a:solidFill>
                      <a:schemeClr val="accent6">
                        <a:lumMod val="75000"/>
                      </a:schemeClr>
                    </a:solidFill>
                  </a:rPr>
                  <a:t>like</a:t>
                </a:r>
                <a:r>
                  <a:rPr lang="en-US" altLang="zh-CN" b="1" dirty="0">
                    <a:solidFill>
                      <a:schemeClr val="accent4">
                        <a:lumMod val="75000"/>
                      </a:schemeClr>
                    </a:solidFill>
                  </a:rPr>
                  <a:t>      </a:t>
                </a:r>
                <a:r>
                  <a:rPr lang="en-US" altLang="zh-CN" b="1" dirty="0">
                    <a:solidFill>
                      <a:schemeClr val="accent6">
                        <a:lumMod val="75000"/>
                      </a:schemeClr>
                    </a:solidFill>
                  </a:rPr>
                  <a:t>playing</a:t>
                </a:r>
                <a:endParaRPr lang="zh-CN" altLang="en-US" b="1" dirty="0">
                  <a:solidFill>
                    <a:schemeClr val="accent6">
                      <a:lumMod val="75000"/>
                    </a:schemeClr>
                  </a:solidFill>
                </a:endParaRPr>
              </a:p>
            </p:txBody>
          </p:sp>
          <p:grpSp>
            <p:nvGrpSpPr>
              <p:cNvPr id="35" name="组合 34">
                <a:extLst>
                  <a:ext uri="{FF2B5EF4-FFF2-40B4-BE49-F238E27FC236}">
                    <a16:creationId xmlns:a16="http://schemas.microsoft.com/office/drawing/2014/main" id="{5DD9BC23-D01B-44AC-B5EC-BE0A338F5ECC}"/>
                  </a:ext>
                </a:extLst>
              </p:cNvPr>
              <p:cNvGrpSpPr/>
              <p:nvPr/>
            </p:nvGrpSpPr>
            <p:grpSpPr>
              <a:xfrm>
                <a:off x="2947669" y="4934590"/>
                <a:ext cx="4058361" cy="1371670"/>
                <a:chOff x="2403039" y="4939152"/>
                <a:chExt cx="4058361" cy="1371670"/>
              </a:xfrm>
            </p:grpSpPr>
            <p:pic>
              <p:nvPicPr>
                <p:cNvPr id="42" name="图片 41">
                  <a:extLst>
                    <a:ext uri="{FF2B5EF4-FFF2-40B4-BE49-F238E27FC236}">
                      <a16:creationId xmlns:a16="http://schemas.microsoft.com/office/drawing/2014/main" id="{B06353A6-D2D1-4D67-A63A-14093D3C53EE}"/>
                    </a:ext>
                  </a:extLst>
                </p:cNvPr>
                <p:cNvPicPr>
                  <a:picLocks noChangeAspect="1"/>
                </p:cNvPicPr>
                <p:nvPr/>
              </p:nvPicPr>
              <p:blipFill>
                <a:blip r:embed="rId3"/>
                <a:stretch>
                  <a:fillRect/>
                </a:stretch>
              </p:blipFill>
              <p:spPr>
                <a:xfrm>
                  <a:off x="2403039" y="4939152"/>
                  <a:ext cx="419122" cy="1371670"/>
                </a:xfrm>
                <a:prstGeom prst="rect">
                  <a:avLst/>
                </a:prstGeom>
              </p:spPr>
            </p:pic>
            <p:pic>
              <p:nvPicPr>
                <p:cNvPr id="43" name="图片 42">
                  <a:extLst>
                    <a:ext uri="{FF2B5EF4-FFF2-40B4-BE49-F238E27FC236}">
                      <a16:creationId xmlns:a16="http://schemas.microsoft.com/office/drawing/2014/main" id="{0618BB70-0187-47CD-B3CA-DCC85F8ADACC}"/>
                    </a:ext>
                  </a:extLst>
                </p:cNvPr>
                <p:cNvPicPr>
                  <a:picLocks noChangeAspect="1"/>
                </p:cNvPicPr>
                <p:nvPr/>
              </p:nvPicPr>
              <p:blipFill>
                <a:blip r:embed="rId3"/>
                <a:stretch>
                  <a:fillRect/>
                </a:stretch>
              </p:blipFill>
              <p:spPr>
                <a:xfrm>
                  <a:off x="3367670" y="4939152"/>
                  <a:ext cx="419122" cy="1371670"/>
                </a:xfrm>
                <a:prstGeom prst="rect">
                  <a:avLst/>
                </a:prstGeom>
              </p:spPr>
            </p:pic>
            <p:pic>
              <p:nvPicPr>
                <p:cNvPr id="44" name="图片 43">
                  <a:extLst>
                    <a:ext uri="{FF2B5EF4-FFF2-40B4-BE49-F238E27FC236}">
                      <a16:creationId xmlns:a16="http://schemas.microsoft.com/office/drawing/2014/main" id="{D1AE925A-A483-41BA-86A4-9A8031936BBB}"/>
                    </a:ext>
                  </a:extLst>
                </p:cNvPr>
                <p:cNvPicPr>
                  <a:picLocks noChangeAspect="1"/>
                </p:cNvPicPr>
                <p:nvPr/>
              </p:nvPicPr>
              <p:blipFill>
                <a:blip r:embed="rId3"/>
                <a:stretch>
                  <a:fillRect/>
                </a:stretch>
              </p:blipFill>
              <p:spPr>
                <a:xfrm>
                  <a:off x="4268493" y="4939152"/>
                  <a:ext cx="419122" cy="1371670"/>
                </a:xfrm>
                <a:prstGeom prst="rect">
                  <a:avLst/>
                </a:prstGeom>
              </p:spPr>
            </p:pic>
            <p:sp>
              <p:nvSpPr>
                <p:cNvPr id="45" name="箭头: 右 44">
                  <a:extLst>
                    <a:ext uri="{FF2B5EF4-FFF2-40B4-BE49-F238E27FC236}">
                      <a16:creationId xmlns:a16="http://schemas.microsoft.com/office/drawing/2014/main" id="{74B21407-C0FC-446B-A2CD-ED685CC587E5}"/>
                    </a:ext>
                  </a:extLst>
                </p:cNvPr>
                <p:cNvSpPr/>
                <p:nvPr/>
              </p:nvSpPr>
              <p:spPr>
                <a:xfrm>
                  <a:off x="2822161" y="5490482"/>
                  <a:ext cx="509286" cy="269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箭头: 右 45">
                  <a:extLst>
                    <a:ext uri="{FF2B5EF4-FFF2-40B4-BE49-F238E27FC236}">
                      <a16:creationId xmlns:a16="http://schemas.microsoft.com/office/drawing/2014/main" id="{0081684D-2FB9-4A87-A867-D9D81B847A43}"/>
                    </a:ext>
                  </a:extLst>
                </p:cNvPr>
                <p:cNvSpPr/>
                <p:nvPr/>
              </p:nvSpPr>
              <p:spPr>
                <a:xfrm>
                  <a:off x="3792437" y="5490481"/>
                  <a:ext cx="509286" cy="269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箭头: 右 46">
                  <a:extLst>
                    <a:ext uri="{FF2B5EF4-FFF2-40B4-BE49-F238E27FC236}">
                      <a16:creationId xmlns:a16="http://schemas.microsoft.com/office/drawing/2014/main" id="{88E461A4-812C-4C06-910D-B4F7064E6297}"/>
                    </a:ext>
                  </a:extLst>
                </p:cNvPr>
                <p:cNvSpPr/>
                <p:nvPr/>
              </p:nvSpPr>
              <p:spPr>
                <a:xfrm>
                  <a:off x="4731342" y="5490481"/>
                  <a:ext cx="509286" cy="269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a:extLst>
                    <a:ext uri="{FF2B5EF4-FFF2-40B4-BE49-F238E27FC236}">
                      <a16:creationId xmlns:a16="http://schemas.microsoft.com/office/drawing/2014/main" id="{FAE5A290-50C3-4A65-B933-5348D8D62D82}"/>
                    </a:ext>
                  </a:extLst>
                </p:cNvPr>
                <p:cNvSpPr txBox="1"/>
                <p:nvPr/>
              </p:nvSpPr>
              <p:spPr>
                <a:xfrm>
                  <a:off x="5240628" y="5301591"/>
                  <a:ext cx="1220772" cy="523220"/>
                </a:xfrm>
                <a:prstGeom prst="rect">
                  <a:avLst/>
                </a:prstGeom>
                <a:noFill/>
              </p:spPr>
              <p:txBody>
                <a:bodyPr wrap="square">
                  <a:spAutoFit/>
                </a:bodyPr>
                <a:lstStyle/>
                <a:p>
                  <a:r>
                    <a:rPr lang="en-US" altLang="zh-CN" sz="2800" b="1" dirty="0">
                      <a:solidFill>
                        <a:srgbClr val="0070C0"/>
                      </a:solidFill>
                    </a:rPr>
                    <a:t>……</a:t>
                  </a:r>
                  <a:endParaRPr lang="zh-CN" altLang="en-US" sz="2800" b="1" dirty="0">
                    <a:solidFill>
                      <a:srgbClr val="0070C0"/>
                    </a:solidFill>
                  </a:endParaRPr>
                </a:p>
              </p:txBody>
            </p:sp>
          </p:grpSp>
          <p:cxnSp>
            <p:nvCxnSpPr>
              <p:cNvPr id="36" name="直接箭头连接符 35">
                <a:extLst>
                  <a:ext uri="{FF2B5EF4-FFF2-40B4-BE49-F238E27FC236}">
                    <a16:creationId xmlns:a16="http://schemas.microsoft.com/office/drawing/2014/main" id="{058890C1-40BB-4617-8FE2-A60F36DFAB02}"/>
                  </a:ext>
                </a:extLst>
              </p:cNvPr>
              <p:cNvCxnSpPr>
                <a:cxnSpLocks/>
                <a:endCxn id="42" idx="2"/>
              </p:cNvCxnSpPr>
              <p:nvPr/>
            </p:nvCxnSpPr>
            <p:spPr>
              <a:xfrm flipV="1">
                <a:off x="3157230" y="6306260"/>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AE844D47-FDEB-44B2-9689-E24E62B70CDF}"/>
                  </a:ext>
                </a:extLst>
              </p:cNvPr>
              <p:cNvCxnSpPr>
                <a:cxnSpLocks/>
              </p:cNvCxnSpPr>
              <p:nvPr/>
            </p:nvCxnSpPr>
            <p:spPr>
              <a:xfrm flipV="1">
                <a:off x="4121861" y="6297129"/>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486EC903-8328-4C7A-BF09-260DD03D80D2}"/>
                  </a:ext>
                </a:extLst>
              </p:cNvPr>
              <p:cNvCxnSpPr>
                <a:cxnSpLocks/>
              </p:cNvCxnSpPr>
              <p:nvPr/>
            </p:nvCxnSpPr>
            <p:spPr>
              <a:xfrm flipV="1">
                <a:off x="5015373" y="6294849"/>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22B1AA6E-EF7E-4624-A1D0-60C0F497CD7D}"/>
                  </a:ext>
                </a:extLst>
              </p:cNvPr>
              <p:cNvCxnSpPr>
                <a:cxnSpLocks/>
              </p:cNvCxnSpPr>
              <p:nvPr/>
            </p:nvCxnSpPr>
            <p:spPr>
              <a:xfrm flipV="1">
                <a:off x="3157230" y="4754210"/>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7B849F9E-0B16-439A-B2F6-679F0640610B}"/>
                  </a:ext>
                </a:extLst>
              </p:cNvPr>
              <p:cNvCxnSpPr>
                <a:cxnSpLocks/>
              </p:cNvCxnSpPr>
              <p:nvPr/>
            </p:nvCxnSpPr>
            <p:spPr>
              <a:xfrm flipV="1">
                <a:off x="4120526" y="4754210"/>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9F3097BB-F228-4261-9E1C-EFC8537C15E0}"/>
                  </a:ext>
                </a:extLst>
              </p:cNvPr>
              <p:cNvCxnSpPr>
                <a:cxnSpLocks/>
              </p:cNvCxnSpPr>
              <p:nvPr/>
            </p:nvCxnSpPr>
            <p:spPr>
              <a:xfrm flipV="1">
                <a:off x="5014038" y="4754210"/>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15" name="组合 14">
              <a:extLst>
                <a:ext uri="{FF2B5EF4-FFF2-40B4-BE49-F238E27FC236}">
                  <a16:creationId xmlns:a16="http://schemas.microsoft.com/office/drawing/2014/main" id="{42C1449A-48B0-45E7-A8AF-7A8F77BA937C}"/>
                </a:ext>
              </a:extLst>
            </p:cNvPr>
            <p:cNvGrpSpPr/>
            <p:nvPr/>
          </p:nvGrpSpPr>
          <p:grpSpPr>
            <a:xfrm>
              <a:off x="4542037" y="4722086"/>
              <a:ext cx="319784" cy="1952032"/>
              <a:chOff x="9488510" y="5277053"/>
              <a:chExt cx="598773" cy="1052474"/>
            </a:xfrm>
          </p:grpSpPr>
          <p:cxnSp>
            <p:nvCxnSpPr>
              <p:cNvPr id="30" name="直接箭头连接符 29">
                <a:extLst>
                  <a:ext uri="{FF2B5EF4-FFF2-40B4-BE49-F238E27FC236}">
                    <a16:creationId xmlns:a16="http://schemas.microsoft.com/office/drawing/2014/main" id="{9A51BFC4-1B51-4C77-9153-5A78DD806EEB}"/>
                  </a:ext>
                </a:extLst>
              </p:cNvPr>
              <p:cNvCxnSpPr>
                <a:cxnSpLocks/>
              </p:cNvCxnSpPr>
              <p:nvPr/>
            </p:nvCxnSpPr>
            <p:spPr>
              <a:xfrm>
                <a:off x="9781073" y="6324109"/>
                <a:ext cx="30621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5A8F621E-8EEA-4FC3-B512-4008DA9E4CEE}"/>
                  </a:ext>
                </a:extLst>
              </p:cNvPr>
              <p:cNvCxnSpPr>
                <a:cxnSpLocks/>
              </p:cNvCxnSpPr>
              <p:nvPr/>
            </p:nvCxnSpPr>
            <p:spPr>
              <a:xfrm flipV="1">
                <a:off x="9795426" y="5277053"/>
                <a:ext cx="0" cy="1052474"/>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8617E433-9740-4AD6-9905-F8E4653ECD3C}"/>
                  </a:ext>
                </a:extLst>
              </p:cNvPr>
              <p:cNvCxnSpPr>
                <a:cxnSpLocks/>
              </p:cNvCxnSpPr>
              <p:nvPr/>
            </p:nvCxnSpPr>
            <p:spPr>
              <a:xfrm>
                <a:off x="9488510" y="5286256"/>
                <a:ext cx="306210" cy="0"/>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grpSp>
        <p:grpSp>
          <p:nvGrpSpPr>
            <p:cNvPr id="16" name="组合 15">
              <a:extLst>
                <a:ext uri="{FF2B5EF4-FFF2-40B4-BE49-F238E27FC236}">
                  <a16:creationId xmlns:a16="http://schemas.microsoft.com/office/drawing/2014/main" id="{763851BF-74AC-4A0D-8E43-CB8638CCB1F9}"/>
                </a:ext>
              </a:extLst>
            </p:cNvPr>
            <p:cNvGrpSpPr/>
            <p:nvPr/>
          </p:nvGrpSpPr>
          <p:grpSpPr>
            <a:xfrm>
              <a:off x="5447936" y="4676922"/>
              <a:ext cx="319784" cy="1952032"/>
              <a:chOff x="9488510" y="5277053"/>
              <a:chExt cx="598773" cy="1052474"/>
            </a:xfrm>
          </p:grpSpPr>
          <p:cxnSp>
            <p:nvCxnSpPr>
              <p:cNvPr id="21" name="直接箭头连接符 20">
                <a:extLst>
                  <a:ext uri="{FF2B5EF4-FFF2-40B4-BE49-F238E27FC236}">
                    <a16:creationId xmlns:a16="http://schemas.microsoft.com/office/drawing/2014/main" id="{12035E92-AC4D-480D-B9BA-2C6764CBB377}"/>
                  </a:ext>
                </a:extLst>
              </p:cNvPr>
              <p:cNvCxnSpPr>
                <a:cxnSpLocks/>
              </p:cNvCxnSpPr>
              <p:nvPr/>
            </p:nvCxnSpPr>
            <p:spPr>
              <a:xfrm>
                <a:off x="9781073" y="6324109"/>
                <a:ext cx="306210" cy="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99A1FC73-C88F-48D3-A63F-E8882181FAD3}"/>
                  </a:ext>
                </a:extLst>
              </p:cNvPr>
              <p:cNvCxnSpPr>
                <a:cxnSpLocks/>
              </p:cNvCxnSpPr>
              <p:nvPr/>
            </p:nvCxnSpPr>
            <p:spPr>
              <a:xfrm flipV="1">
                <a:off x="9795426" y="5277053"/>
                <a:ext cx="0" cy="1052474"/>
              </a:xfrm>
              <a:prstGeom prst="straightConnector1">
                <a:avLst/>
              </a:prstGeom>
              <a:ln w="28575">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357D8DD3-D488-47C0-9AFF-05530C2F5C97}"/>
                  </a:ext>
                </a:extLst>
              </p:cNvPr>
              <p:cNvCxnSpPr>
                <a:cxnSpLocks/>
              </p:cNvCxnSpPr>
              <p:nvPr/>
            </p:nvCxnSpPr>
            <p:spPr>
              <a:xfrm>
                <a:off x="9488510" y="5286256"/>
                <a:ext cx="306210" cy="0"/>
              </a:xfrm>
              <a:prstGeom prst="straightConnector1">
                <a:avLst/>
              </a:prstGeom>
              <a:ln w="28575">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a16="http://schemas.microsoft.com/office/drawing/2014/main" id="{2C197DA1-0A67-45A7-A4A4-26D5770BEE35}"/>
                </a:ext>
              </a:extLst>
            </p:cNvPr>
            <p:cNvGrpSpPr/>
            <p:nvPr/>
          </p:nvGrpSpPr>
          <p:grpSpPr>
            <a:xfrm>
              <a:off x="6556827" y="4675662"/>
              <a:ext cx="253339" cy="1952032"/>
              <a:chOff x="9488510" y="5277053"/>
              <a:chExt cx="598773" cy="1052474"/>
            </a:xfrm>
          </p:grpSpPr>
          <p:cxnSp>
            <p:nvCxnSpPr>
              <p:cNvPr id="18" name="直接箭头连接符 17">
                <a:extLst>
                  <a:ext uri="{FF2B5EF4-FFF2-40B4-BE49-F238E27FC236}">
                    <a16:creationId xmlns:a16="http://schemas.microsoft.com/office/drawing/2014/main" id="{1A10435E-6C61-41FF-A807-97B79105DBDA}"/>
                  </a:ext>
                </a:extLst>
              </p:cNvPr>
              <p:cNvCxnSpPr>
                <a:cxnSpLocks/>
              </p:cNvCxnSpPr>
              <p:nvPr/>
            </p:nvCxnSpPr>
            <p:spPr>
              <a:xfrm>
                <a:off x="9781073" y="6324109"/>
                <a:ext cx="306210" cy="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7FD95049-7C0F-4F82-886B-F14336611F7E}"/>
                  </a:ext>
                </a:extLst>
              </p:cNvPr>
              <p:cNvCxnSpPr>
                <a:cxnSpLocks/>
              </p:cNvCxnSpPr>
              <p:nvPr/>
            </p:nvCxnSpPr>
            <p:spPr>
              <a:xfrm flipV="1">
                <a:off x="9795426" y="5277053"/>
                <a:ext cx="0" cy="1052474"/>
              </a:xfrm>
              <a:prstGeom prst="straightConnector1">
                <a:avLst/>
              </a:prstGeom>
              <a:ln w="28575">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F7422DFA-564C-46CC-8244-18BDCA2ED3D6}"/>
                  </a:ext>
                </a:extLst>
              </p:cNvPr>
              <p:cNvCxnSpPr>
                <a:cxnSpLocks/>
              </p:cNvCxnSpPr>
              <p:nvPr/>
            </p:nvCxnSpPr>
            <p:spPr>
              <a:xfrm>
                <a:off x="9488510" y="5286256"/>
                <a:ext cx="306210" cy="0"/>
              </a:xfrm>
              <a:prstGeom prst="straightConnector1">
                <a:avLst/>
              </a:prstGeom>
              <a:ln w="28575">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3" name="组合 2">
            <a:extLst>
              <a:ext uri="{FF2B5EF4-FFF2-40B4-BE49-F238E27FC236}">
                <a16:creationId xmlns:a16="http://schemas.microsoft.com/office/drawing/2014/main" id="{03FDF20A-88E1-40B8-985B-8C2DC5A2F889}"/>
              </a:ext>
            </a:extLst>
          </p:cNvPr>
          <p:cNvGrpSpPr/>
          <p:nvPr/>
        </p:nvGrpSpPr>
        <p:grpSpPr>
          <a:xfrm>
            <a:off x="6549671" y="2593343"/>
            <a:ext cx="5642323" cy="2384947"/>
            <a:chOff x="6549671" y="2593343"/>
            <a:chExt cx="5642323" cy="2384947"/>
          </a:xfrm>
        </p:grpSpPr>
        <p:grpSp>
          <p:nvGrpSpPr>
            <p:cNvPr id="50" name="组合 49">
              <a:extLst>
                <a:ext uri="{FF2B5EF4-FFF2-40B4-BE49-F238E27FC236}">
                  <a16:creationId xmlns:a16="http://schemas.microsoft.com/office/drawing/2014/main" id="{D1C4C75B-03AC-4575-9E0C-B2FEB6AE6F91}"/>
                </a:ext>
              </a:extLst>
            </p:cNvPr>
            <p:cNvGrpSpPr/>
            <p:nvPr/>
          </p:nvGrpSpPr>
          <p:grpSpPr>
            <a:xfrm>
              <a:off x="6549671" y="2593343"/>
              <a:ext cx="5642323" cy="2384947"/>
              <a:chOff x="2731802" y="4441798"/>
              <a:chExt cx="5642323" cy="2384947"/>
            </a:xfrm>
          </p:grpSpPr>
          <p:sp>
            <p:nvSpPr>
              <p:cNvPr id="63" name="文本框 62">
                <a:extLst>
                  <a:ext uri="{FF2B5EF4-FFF2-40B4-BE49-F238E27FC236}">
                    <a16:creationId xmlns:a16="http://schemas.microsoft.com/office/drawing/2014/main" id="{CAB8493D-7DE9-4389-8515-00EF0F3C16CB}"/>
                  </a:ext>
                </a:extLst>
              </p:cNvPr>
              <p:cNvSpPr txBox="1"/>
              <p:nvPr/>
            </p:nvSpPr>
            <p:spPr>
              <a:xfrm>
                <a:off x="2731802" y="6457413"/>
                <a:ext cx="5642323" cy="369332"/>
              </a:xfrm>
              <a:prstGeom prst="rect">
                <a:avLst/>
              </a:prstGeom>
              <a:noFill/>
            </p:spPr>
            <p:txBody>
              <a:bodyPr wrap="square">
                <a:spAutoFit/>
              </a:bodyPr>
              <a:lstStyle/>
              <a:p>
                <a:r>
                  <a:rPr lang="en-US" altLang="zh-CN" b="1" dirty="0">
                    <a:solidFill>
                      <a:schemeClr val="accent3">
                        <a:lumMod val="75000"/>
                      </a:schemeClr>
                    </a:solidFill>
                  </a:rPr>
                  <a:t>&lt;start&gt;     They     </a:t>
                </a:r>
                <a:r>
                  <a:rPr lang="en-US" altLang="zh-CN" b="1" dirty="0">
                    <a:solidFill>
                      <a:srgbClr val="00B050"/>
                    </a:solidFill>
                  </a:rPr>
                  <a:t>moved      to</a:t>
                </a:r>
                <a:endParaRPr lang="zh-CN" altLang="en-US" b="1" dirty="0">
                  <a:solidFill>
                    <a:srgbClr val="00B050"/>
                  </a:solidFill>
                </a:endParaRPr>
              </a:p>
            </p:txBody>
          </p:sp>
          <p:sp>
            <p:nvSpPr>
              <p:cNvPr id="64" name="文本框 63">
                <a:extLst>
                  <a:ext uri="{FF2B5EF4-FFF2-40B4-BE49-F238E27FC236}">
                    <a16:creationId xmlns:a16="http://schemas.microsoft.com/office/drawing/2014/main" id="{0C2F4260-8038-4884-8CC7-14194D3DAB68}"/>
                  </a:ext>
                </a:extLst>
              </p:cNvPr>
              <p:cNvSpPr txBox="1"/>
              <p:nvPr/>
            </p:nvSpPr>
            <p:spPr>
              <a:xfrm>
                <a:off x="2822160" y="4441798"/>
                <a:ext cx="4365241" cy="369332"/>
              </a:xfrm>
              <a:prstGeom prst="rect">
                <a:avLst/>
              </a:prstGeom>
              <a:noFill/>
            </p:spPr>
            <p:txBody>
              <a:bodyPr wrap="square">
                <a:spAutoFit/>
              </a:bodyPr>
              <a:lstStyle/>
              <a:p>
                <a:r>
                  <a:rPr lang="en-US" altLang="zh-CN" b="1" dirty="0">
                    <a:solidFill>
                      <a:srgbClr val="00B050"/>
                    </a:solidFill>
                  </a:rPr>
                  <a:t>They</a:t>
                </a:r>
                <a:r>
                  <a:rPr lang="en-US" altLang="zh-CN" b="1" dirty="0">
                    <a:solidFill>
                      <a:schemeClr val="accent4">
                        <a:lumMod val="75000"/>
                      </a:schemeClr>
                    </a:solidFill>
                  </a:rPr>
                  <a:t>     </a:t>
                </a:r>
                <a:r>
                  <a:rPr lang="en-US" altLang="zh-CN" b="1" dirty="0">
                    <a:solidFill>
                      <a:srgbClr val="00B050"/>
                    </a:solidFill>
                  </a:rPr>
                  <a:t>moved      to       Chengdu</a:t>
                </a:r>
                <a:endParaRPr lang="zh-CN" altLang="en-US" b="1" dirty="0">
                  <a:solidFill>
                    <a:schemeClr val="accent6">
                      <a:lumMod val="75000"/>
                    </a:schemeClr>
                  </a:solidFill>
                </a:endParaRPr>
              </a:p>
            </p:txBody>
          </p:sp>
          <p:grpSp>
            <p:nvGrpSpPr>
              <p:cNvPr id="65" name="组合 64">
                <a:extLst>
                  <a:ext uri="{FF2B5EF4-FFF2-40B4-BE49-F238E27FC236}">
                    <a16:creationId xmlns:a16="http://schemas.microsoft.com/office/drawing/2014/main" id="{33CF6108-04D9-4493-A995-E2764D4F145E}"/>
                  </a:ext>
                </a:extLst>
              </p:cNvPr>
              <p:cNvGrpSpPr/>
              <p:nvPr/>
            </p:nvGrpSpPr>
            <p:grpSpPr>
              <a:xfrm>
                <a:off x="2947669" y="4934590"/>
                <a:ext cx="5040334" cy="1371670"/>
                <a:chOff x="2403039" y="4939152"/>
                <a:chExt cx="5040334" cy="1371670"/>
              </a:xfrm>
            </p:grpSpPr>
            <p:pic>
              <p:nvPicPr>
                <p:cNvPr id="72" name="图片 71">
                  <a:extLst>
                    <a:ext uri="{FF2B5EF4-FFF2-40B4-BE49-F238E27FC236}">
                      <a16:creationId xmlns:a16="http://schemas.microsoft.com/office/drawing/2014/main" id="{0DB4EB18-DA64-452C-953F-41953C517089}"/>
                    </a:ext>
                  </a:extLst>
                </p:cNvPr>
                <p:cNvPicPr>
                  <a:picLocks noChangeAspect="1"/>
                </p:cNvPicPr>
                <p:nvPr/>
              </p:nvPicPr>
              <p:blipFill>
                <a:blip r:embed="rId3"/>
                <a:stretch>
                  <a:fillRect/>
                </a:stretch>
              </p:blipFill>
              <p:spPr>
                <a:xfrm>
                  <a:off x="2403039" y="4939152"/>
                  <a:ext cx="419122" cy="1371670"/>
                </a:xfrm>
                <a:prstGeom prst="rect">
                  <a:avLst/>
                </a:prstGeom>
              </p:spPr>
            </p:pic>
            <p:pic>
              <p:nvPicPr>
                <p:cNvPr id="73" name="图片 72">
                  <a:extLst>
                    <a:ext uri="{FF2B5EF4-FFF2-40B4-BE49-F238E27FC236}">
                      <a16:creationId xmlns:a16="http://schemas.microsoft.com/office/drawing/2014/main" id="{A0FCF597-0FDD-4642-998B-D737A906CE00}"/>
                    </a:ext>
                  </a:extLst>
                </p:cNvPr>
                <p:cNvPicPr>
                  <a:picLocks noChangeAspect="1"/>
                </p:cNvPicPr>
                <p:nvPr/>
              </p:nvPicPr>
              <p:blipFill>
                <a:blip r:embed="rId3"/>
                <a:stretch>
                  <a:fillRect/>
                </a:stretch>
              </p:blipFill>
              <p:spPr>
                <a:xfrm>
                  <a:off x="3367670" y="4939152"/>
                  <a:ext cx="419122" cy="1371670"/>
                </a:xfrm>
                <a:prstGeom prst="rect">
                  <a:avLst/>
                </a:prstGeom>
              </p:spPr>
            </p:pic>
            <p:pic>
              <p:nvPicPr>
                <p:cNvPr id="74" name="图片 73">
                  <a:extLst>
                    <a:ext uri="{FF2B5EF4-FFF2-40B4-BE49-F238E27FC236}">
                      <a16:creationId xmlns:a16="http://schemas.microsoft.com/office/drawing/2014/main" id="{6D8EC262-DAEC-4964-BCC7-25893695BB35}"/>
                    </a:ext>
                  </a:extLst>
                </p:cNvPr>
                <p:cNvPicPr>
                  <a:picLocks noChangeAspect="1"/>
                </p:cNvPicPr>
                <p:nvPr/>
              </p:nvPicPr>
              <p:blipFill>
                <a:blip r:embed="rId3"/>
                <a:stretch>
                  <a:fillRect/>
                </a:stretch>
              </p:blipFill>
              <p:spPr>
                <a:xfrm>
                  <a:off x="4268493" y="4939152"/>
                  <a:ext cx="419122" cy="1371670"/>
                </a:xfrm>
                <a:prstGeom prst="rect">
                  <a:avLst/>
                </a:prstGeom>
              </p:spPr>
            </p:pic>
            <p:sp>
              <p:nvSpPr>
                <p:cNvPr id="75" name="箭头: 右 74">
                  <a:extLst>
                    <a:ext uri="{FF2B5EF4-FFF2-40B4-BE49-F238E27FC236}">
                      <a16:creationId xmlns:a16="http://schemas.microsoft.com/office/drawing/2014/main" id="{07F91DB3-015E-40EB-B508-B386485D2560}"/>
                    </a:ext>
                  </a:extLst>
                </p:cNvPr>
                <p:cNvSpPr/>
                <p:nvPr/>
              </p:nvSpPr>
              <p:spPr>
                <a:xfrm>
                  <a:off x="2822161" y="5490482"/>
                  <a:ext cx="509286" cy="269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箭头: 右 75">
                  <a:extLst>
                    <a:ext uri="{FF2B5EF4-FFF2-40B4-BE49-F238E27FC236}">
                      <a16:creationId xmlns:a16="http://schemas.microsoft.com/office/drawing/2014/main" id="{118559CC-8834-4D99-86C7-5FB3957F4BB5}"/>
                    </a:ext>
                  </a:extLst>
                </p:cNvPr>
                <p:cNvSpPr/>
                <p:nvPr/>
              </p:nvSpPr>
              <p:spPr>
                <a:xfrm>
                  <a:off x="3792437" y="5490481"/>
                  <a:ext cx="509286" cy="269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箭头: 右 76">
                  <a:extLst>
                    <a:ext uri="{FF2B5EF4-FFF2-40B4-BE49-F238E27FC236}">
                      <a16:creationId xmlns:a16="http://schemas.microsoft.com/office/drawing/2014/main" id="{6335A560-EF15-410B-A8CD-49BB73274488}"/>
                    </a:ext>
                  </a:extLst>
                </p:cNvPr>
                <p:cNvSpPr/>
                <p:nvPr/>
              </p:nvSpPr>
              <p:spPr>
                <a:xfrm>
                  <a:off x="4731342" y="5490481"/>
                  <a:ext cx="509286" cy="269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a:extLst>
                    <a:ext uri="{FF2B5EF4-FFF2-40B4-BE49-F238E27FC236}">
                      <a16:creationId xmlns:a16="http://schemas.microsoft.com/office/drawing/2014/main" id="{A591BA6B-CAF4-44A3-BFAC-C4675A0469A4}"/>
                    </a:ext>
                  </a:extLst>
                </p:cNvPr>
                <p:cNvSpPr txBox="1"/>
                <p:nvPr/>
              </p:nvSpPr>
              <p:spPr>
                <a:xfrm>
                  <a:off x="6222601" y="5273050"/>
                  <a:ext cx="1220772" cy="523220"/>
                </a:xfrm>
                <a:prstGeom prst="rect">
                  <a:avLst/>
                </a:prstGeom>
                <a:noFill/>
              </p:spPr>
              <p:txBody>
                <a:bodyPr wrap="square">
                  <a:spAutoFit/>
                </a:bodyPr>
                <a:lstStyle/>
                <a:p>
                  <a:r>
                    <a:rPr lang="en-US" altLang="zh-CN" sz="2800" b="1" dirty="0">
                      <a:solidFill>
                        <a:srgbClr val="0070C0"/>
                      </a:solidFill>
                    </a:rPr>
                    <a:t>……</a:t>
                  </a:r>
                  <a:endParaRPr lang="zh-CN" altLang="en-US" sz="2800" b="1" dirty="0">
                    <a:solidFill>
                      <a:srgbClr val="0070C0"/>
                    </a:solidFill>
                  </a:endParaRPr>
                </a:p>
              </p:txBody>
            </p:sp>
          </p:grpSp>
          <p:cxnSp>
            <p:nvCxnSpPr>
              <p:cNvPr id="66" name="直接箭头连接符 65">
                <a:extLst>
                  <a:ext uri="{FF2B5EF4-FFF2-40B4-BE49-F238E27FC236}">
                    <a16:creationId xmlns:a16="http://schemas.microsoft.com/office/drawing/2014/main" id="{F32F07FF-28B6-454F-A425-29DA3C6DEF50}"/>
                  </a:ext>
                </a:extLst>
              </p:cNvPr>
              <p:cNvCxnSpPr>
                <a:cxnSpLocks/>
                <a:endCxn id="72" idx="2"/>
              </p:cNvCxnSpPr>
              <p:nvPr/>
            </p:nvCxnSpPr>
            <p:spPr>
              <a:xfrm flipV="1">
                <a:off x="3157230" y="6306260"/>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id="{0EBD021A-6193-4394-A5B5-0F82E30DA2DC}"/>
                  </a:ext>
                </a:extLst>
              </p:cNvPr>
              <p:cNvCxnSpPr>
                <a:cxnSpLocks/>
              </p:cNvCxnSpPr>
              <p:nvPr/>
            </p:nvCxnSpPr>
            <p:spPr>
              <a:xfrm flipV="1">
                <a:off x="4121861" y="6297129"/>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6A2C5037-9CD3-426A-BAB6-ADED847F9BAD}"/>
                  </a:ext>
                </a:extLst>
              </p:cNvPr>
              <p:cNvCxnSpPr>
                <a:cxnSpLocks/>
              </p:cNvCxnSpPr>
              <p:nvPr/>
            </p:nvCxnSpPr>
            <p:spPr>
              <a:xfrm flipV="1">
                <a:off x="5015373" y="6294849"/>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1A7B6CFA-818C-4ED2-A5BE-2B29A21F7E59}"/>
                  </a:ext>
                </a:extLst>
              </p:cNvPr>
              <p:cNvCxnSpPr>
                <a:cxnSpLocks/>
              </p:cNvCxnSpPr>
              <p:nvPr/>
            </p:nvCxnSpPr>
            <p:spPr>
              <a:xfrm flipV="1">
                <a:off x="3157230" y="4754210"/>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a:extLst>
                  <a:ext uri="{FF2B5EF4-FFF2-40B4-BE49-F238E27FC236}">
                    <a16:creationId xmlns:a16="http://schemas.microsoft.com/office/drawing/2014/main" id="{47E1B3B2-9C5E-4802-9B7C-E11C8AAB4984}"/>
                  </a:ext>
                </a:extLst>
              </p:cNvPr>
              <p:cNvCxnSpPr>
                <a:cxnSpLocks/>
              </p:cNvCxnSpPr>
              <p:nvPr/>
            </p:nvCxnSpPr>
            <p:spPr>
              <a:xfrm flipV="1">
                <a:off x="4120526" y="4754210"/>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a:extLst>
                  <a:ext uri="{FF2B5EF4-FFF2-40B4-BE49-F238E27FC236}">
                    <a16:creationId xmlns:a16="http://schemas.microsoft.com/office/drawing/2014/main" id="{B4FBFE77-F9B3-4CB3-B021-1151625508BF}"/>
                  </a:ext>
                </a:extLst>
              </p:cNvPr>
              <p:cNvCxnSpPr>
                <a:cxnSpLocks/>
              </p:cNvCxnSpPr>
              <p:nvPr/>
            </p:nvCxnSpPr>
            <p:spPr>
              <a:xfrm flipV="1">
                <a:off x="5014038" y="4754210"/>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79" name="图片 78">
              <a:extLst>
                <a:ext uri="{FF2B5EF4-FFF2-40B4-BE49-F238E27FC236}">
                  <a16:creationId xmlns:a16="http://schemas.microsoft.com/office/drawing/2014/main" id="{576E878B-57A1-481E-8FDD-1437EECBE115}"/>
                </a:ext>
              </a:extLst>
            </p:cNvPr>
            <p:cNvPicPr>
              <a:picLocks noChangeAspect="1"/>
            </p:cNvPicPr>
            <p:nvPr/>
          </p:nvPicPr>
          <p:blipFill>
            <a:blip r:embed="rId3"/>
            <a:stretch>
              <a:fillRect/>
            </a:stretch>
          </p:blipFill>
          <p:spPr>
            <a:xfrm>
              <a:off x="9603127" y="3110743"/>
              <a:ext cx="419122" cy="1371670"/>
            </a:xfrm>
            <a:prstGeom prst="rect">
              <a:avLst/>
            </a:prstGeom>
          </p:spPr>
        </p:pic>
        <p:sp>
          <p:nvSpPr>
            <p:cNvPr id="80" name="箭头: 右 79">
              <a:extLst>
                <a:ext uri="{FF2B5EF4-FFF2-40B4-BE49-F238E27FC236}">
                  <a16:creationId xmlns:a16="http://schemas.microsoft.com/office/drawing/2014/main" id="{4D248DEE-1AC7-475C-8205-EC561629D0BA}"/>
                </a:ext>
              </a:extLst>
            </p:cNvPr>
            <p:cNvSpPr/>
            <p:nvPr/>
          </p:nvSpPr>
          <p:spPr>
            <a:xfrm>
              <a:off x="10065976" y="3662072"/>
              <a:ext cx="509286" cy="269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1" name="直接箭头连接符 80">
              <a:extLst>
                <a:ext uri="{FF2B5EF4-FFF2-40B4-BE49-F238E27FC236}">
                  <a16:creationId xmlns:a16="http://schemas.microsoft.com/office/drawing/2014/main" id="{CE72D6D5-5146-44D0-882A-37DBF4226998}"/>
                </a:ext>
              </a:extLst>
            </p:cNvPr>
            <p:cNvCxnSpPr>
              <a:cxnSpLocks/>
            </p:cNvCxnSpPr>
            <p:nvPr/>
          </p:nvCxnSpPr>
          <p:spPr>
            <a:xfrm flipV="1">
              <a:off x="9815816" y="4490506"/>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2" name="直接箭头连接符 81">
              <a:extLst>
                <a:ext uri="{FF2B5EF4-FFF2-40B4-BE49-F238E27FC236}">
                  <a16:creationId xmlns:a16="http://schemas.microsoft.com/office/drawing/2014/main" id="{A1E0FB95-792B-4993-9B3F-9D96C2D8CED4}"/>
                </a:ext>
              </a:extLst>
            </p:cNvPr>
            <p:cNvCxnSpPr>
              <a:cxnSpLocks/>
            </p:cNvCxnSpPr>
            <p:nvPr/>
          </p:nvCxnSpPr>
          <p:spPr>
            <a:xfrm flipV="1">
              <a:off x="9814481" y="2949867"/>
              <a:ext cx="0" cy="1961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 name="矩形 1">
            <a:extLst>
              <a:ext uri="{FF2B5EF4-FFF2-40B4-BE49-F238E27FC236}">
                <a16:creationId xmlns:a16="http://schemas.microsoft.com/office/drawing/2014/main" id="{C6EAAAF7-6B81-4F8B-A189-7AFB25DF97E8}"/>
              </a:ext>
            </a:extLst>
          </p:cNvPr>
          <p:cNvSpPr/>
          <p:nvPr/>
        </p:nvSpPr>
        <p:spPr>
          <a:xfrm>
            <a:off x="7819810" y="6302855"/>
            <a:ext cx="2480637" cy="461665"/>
          </a:xfrm>
          <a:prstGeom prst="rect">
            <a:avLst/>
          </a:prstGeom>
        </p:spPr>
        <p:txBody>
          <a:bodyPr wrap="square">
            <a:spAutoFit/>
          </a:bodyPr>
          <a:lstStyle/>
          <a:p>
            <a:r>
              <a:rPr lang="en-US" altLang="zh-C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Teacher Forcing</a:t>
            </a:r>
            <a:endParaRPr lang="zh-CN" alt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3" name="矩形 82">
            <a:extLst>
              <a:ext uri="{FF2B5EF4-FFF2-40B4-BE49-F238E27FC236}">
                <a16:creationId xmlns:a16="http://schemas.microsoft.com/office/drawing/2014/main" id="{1A744F59-B12F-403F-8B00-C0437C49F78D}"/>
              </a:ext>
            </a:extLst>
          </p:cNvPr>
          <p:cNvSpPr/>
          <p:nvPr/>
        </p:nvSpPr>
        <p:spPr>
          <a:xfrm>
            <a:off x="2027051" y="6330313"/>
            <a:ext cx="2024193" cy="461665"/>
          </a:xfrm>
          <a:prstGeom prst="rect">
            <a:avLst/>
          </a:prstGeom>
        </p:spPr>
        <p:txBody>
          <a:bodyPr wrap="square">
            <a:spAutoFit/>
          </a:bodyPr>
          <a:lstStyle/>
          <a:p>
            <a:r>
              <a:rPr lang="en-US" altLang="zh-C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Free-running</a:t>
            </a:r>
            <a:endParaRPr lang="zh-CN" altLang="en-US"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708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500"/>
                                        <p:tgtEl>
                                          <p:spTgt spid="8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P spid="2" grpId="0"/>
      <p:bldP spid="8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FA481A-655C-5EDC-E651-07FA8AEB1686}"/>
              </a:ext>
            </a:extLst>
          </p:cNvPr>
          <p:cNvPicPr>
            <a:picLocks noChangeAspect="1"/>
          </p:cNvPicPr>
          <p:nvPr/>
        </p:nvPicPr>
        <p:blipFill>
          <a:blip r:embed="rId3"/>
          <a:stretch>
            <a:fillRect/>
          </a:stretch>
        </p:blipFill>
        <p:spPr>
          <a:xfrm>
            <a:off x="24765" y="2154612"/>
            <a:ext cx="6477000" cy="4064000"/>
          </a:xfrm>
          <a:prstGeom prst="rect">
            <a:avLst/>
          </a:prstGeom>
        </p:spPr>
      </p:pic>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6672072"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5.2.2 </a:t>
            </a:r>
            <a:r>
              <a:rPr lang="zh-CN" altLang="en-US" sz="3200" dirty="0">
                <a:solidFill>
                  <a:srgbClr val="0070C0"/>
                </a:solidFill>
                <a:latin typeface="微软雅黑" panose="020B0503020204020204" charset="-122"/>
                <a:ea typeface="微软雅黑" panose="020B0503020204020204" charset="-122"/>
              </a:rPr>
              <a:t>模型训练与使用技巧</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85" name="矩形 84">
            <a:extLst>
              <a:ext uri="{FF2B5EF4-FFF2-40B4-BE49-F238E27FC236}">
                <a16:creationId xmlns:a16="http://schemas.microsoft.com/office/drawing/2014/main" id="{B21919D9-3339-4C66-8B9C-BA84D8B48E0A}"/>
              </a:ext>
            </a:extLst>
          </p:cNvPr>
          <p:cNvSpPr/>
          <p:nvPr/>
        </p:nvSpPr>
        <p:spPr>
          <a:xfrm>
            <a:off x="2104465" y="1303600"/>
            <a:ext cx="8619563" cy="523220"/>
          </a:xfrm>
          <a:prstGeom prst="rect">
            <a:avLst/>
          </a:prstGeom>
        </p:spPr>
        <p:txBody>
          <a:bodyPr wrap="square">
            <a:spAutoFit/>
          </a:bodyPr>
          <a:lstStyle/>
          <a:p>
            <a:r>
              <a:rPr lang="zh-CN" altLang="en-US" sz="2800" b="1" dirty="0">
                <a:solidFill>
                  <a:srgbClr val="C00000"/>
                </a:solidFill>
                <a:effectLst>
                  <a:outerShdw blurRad="38100" dist="38100" dir="2700000" algn="tl">
                    <a:srgbClr val="000000">
                      <a:alpha val="43137"/>
                    </a:srgbClr>
                  </a:outerShdw>
                </a:effectLst>
                <a:latin typeface="FandolSong-Regular-Identity-H"/>
              </a:rPr>
              <a:t>推理阶段无法使用</a:t>
            </a:r>
            <a:r>
              <a:rPr lang="en-US" altLang="zh-CN" sz="2800" b="1" dirty="0">
                <a:solidFill>
                  <a:srgbClr val="C00000"/>
                </a:solidFill>
                <a:effectLst>
                  <a:outerShdw blurRad="38100" dist="38100" dir="2700000" algn="tl">
                    <a:srgbClr val="000000">
                      <a:alpha val="43137"/>
                    </a:srgbClr>
                  </a:outerShdw>
                </a:effectLst>
                <a:latin typeface="LMRoman10-Regular-Identity-H"/>
              </a:rPr>
              <a:t>Teacher Forcing</a:t>
            </a:r>
            <a:r>
              <a:rPr lang="zh-CN" altLang="en-US" sz="2800" b="1" dirty="0">
                <a:solidFill>
                  <a:srgbClr val="C00000"/>
                </a:solidFill>
                <a:effectLst>
                  <a:outerShdw blurRad="38100" dist="38100" dir="2700000" algn="tl">
                    <a:srgbClr val="000000">
                      <a:alpha val="43137"/>
                    </a:srgbClr>
                  </a:outerShdw>
                </a:effectLst>
                <a:latin typeface="LMRoman10-Regular-Identity-H"/>
              </a:rPr>
              <a:t>，如何避免错误传递？</a:t>
            </a:r>
            <a:endParaRPr lang="zh-CN" altLang="en-US" sz="2800" b="1" dirty="0">
              <a:solidFill>
                <a:srgbClr val="C00000"/>
              </a:solidFill>
              <a:effectLst>
                <a:outerShdw blurRad="38100" dist="38100" dir="2700000" algn="tl">
                  <a:srgbClr val="000000">
                    <a:alpha val="43137"/>
                  </a:srgbClr>
                </a:outerShdw>
              </a:effectLst>
            </a:endParaRPr>
          </a:p>
        </p:txBody>
      </p:sp>
      <p:grpSp>
        <p:nvGrpSpPr>
          <p:cNvPr id="86" name="组合 85">
            <a:extLst>
              <a:ext uri="{FF2B5EF4-FFF2-40B4-BE49-F238E27FC236}">
                <a16:creationId xmlns:a16="http://schemas.microsoft.com/office/drawing/2014/main" id="{CA315A95-C9D5-4D39-9E09-D92497AD9C2F}"/>
              </a:ext>
            </a:extLst>
          </p:cNvPr>
          <p:cNvGrpSpPr/>
          <p:nvPr/>
        </p:nvGrpSpPr>
        <p:grpSpPr>
          <a:xfrm>
            <a:off x="6212000" y="2501153"/>
            <a:ext cx="5866279" cy="3431672"/>
            <a:chOff x="6259626" y="1989607"/>
            <a:chExt cx="5866279" cy="3431672"/>
          </a:xfrm>
        </p:grpSpPr>
        <p:sp>
          <p:nvSpPr>
            <p:cNvPr id="87" name="文本框 86">
              <a:extLst>
                <a:ext uri="{FF2B5EF4-FFF2-40B4-BE49-F238E27FC236}">
                  <a16:creationId xmlns:a16="http://schemas.microsoft.com/office/drawing/2014/main" id="{97ACCF2F-7273-442F-B651-F39396F0BBBC}"/>
                </a:ext>
              </a:extLst>
            </p:cNvPr>
            <p:cNvSpPr txBox="1"/>
            <p:nvPr/>
          </p:nvSpPr>
          <p:spPr>
            <a:xfrm>
              <a:off x="6543806" y="2094911"/>
              <a:ext cx="4814047" cy="461665"/>
            </a:xfrm>
            <a:prstGeom prst="rect">
              <a:avLst/>
            </a:prstGeom>
            <a:noFill/>
          </p:spPr>
          <p:txBody>
            <a:bodyPr wrap="square">
              <a:spAutoFit/>
            </a:bodyPr>
            <a:lstStyle/>
            <a:p>
              <a:pPr indent="457200" algn="ctr"/>
              <a:r>
                <a:rPr lang="zh-CN" altLang="en-US" sz="2400" b="1" dirty="0">
                  <a:solidFill>
                    <a:srgbClr val="0070C0"/>
                  </a:solidFill>
                </a:rPr>
                <a:t>束搜索（</a:t>
              </a:r>
              <a:r>
                <a:rPr lang="en-US" altLang="zh-CN" sz="2400" b="1" dirty="0">
                  <a:solidFill>
                    <a:srgbClr val="0070C0"/>
                  </a:solidFill>
                </a:rPr>
                <a:t>Beam Search</a:t>
              </a:r>
              <a:r>
                <a:rPr lang="zh-CN" altLang="en-US" sz="2400" b="1" dirty="0">
                  <a:solidFill>
                    <a:srgbClr val="0070C0"/>
                  </a:solidFill>
                </a:rPr>
                <a:t>）</a:t>
              </a:r>
            </a:p>
          </p:txBody>
        </p:sp>
        <p:sp>
          <p:nvSpPr>
            <p:cNvPr id="88" name="文本框 87">
              <a:extLst>
                <a:ext uri="{FF2B5EF4-FFF2-40B4-BE49-F238E27FC236}">
                  <a16:creationId xmlns:a16="http://schemas.microsoft.com/office/drawing/2014/main" id="{A91E5619-16F2-4A72-AFF4-E186427D62A3}"/>
                </a:ext>
              </a:extLst>
            </p:cNvPr>
            <p:cNvSpPr txBox="1"/>
            <p:nvPr/>
          </p:nvSpPr>
          <p:spPr>
            <a:xfrm>
              <a:off x="6461873" y="2612143"/>
              <a:ext cx="5513294" cy="2677656"/>
            </a:xfrm>
            <a:prstGeom prst="rect">
              <a:avLst/>
            </a:prstGeom>
            <a:noFill/>
          </p:spPr>
          <p:txBody>
            <a:bodyPr wrap="square">
              <a:spAutoFit/>
            </a:bodyPr>
            <a:lstStyle/>
            <a:p>
              <a:pPr algn="just"/>
              <a:r>
                <a:rPr lang="zh-CN" altLang="en-US" sz="2400" dirty="0"/>
                <a:t>在每个时间步骤保留最有希望的多个候选项（而非仅保留一个最优候选项），并在后续步骤中继续扩展这些候选项。通过设置一个参数束宽度（</a:t>
              </a:r>
              <a:r>
                <a:rPr lang="en-US" altLang="zh-CN" sz="2400" dirty="0"/>
                <a:t>Beam Width</a:t>
              </a:r>
              <a:r>
                <a:rPr lang="zh-CN" altLang="en-US" sz="2400" dirty="0"/>
                <a:t>），束搜索可以控制搜索的宽度，即在每个时间步骤选择保留的最有希望的候选项数量。</a:t>
              </a:r>
            </a:p>
          </p:txBody>
        </p:sp>
        <p:sp>
          <p:nvSpPr>
            <p:cNvPr id="89" name="矩形: 圆角 88">
              <a:extLst>
                <a:ext uri="{FF2B5EF4-FFF2-40B4-BE49-F238E27FC236}">
                  <a16:creationId xmlns:a16="http://schemas.microsoft.com/office/drawing/2014/main" id="{084B84ED-3931-4EFD-BA21-0C7F8B4B85C1}"/>
                </a:ext>
              </a:extLst>
            </p:cNvPr>
            <p:cNvSpPr/>
            <p:nvPr/>
          </p:nvSpPr>
          <p:spPr>
            <a:xfrm>
              <a:off x="6259626" y="1989607"/>
              <a:ext cx="5866279" cy="3431672"/>
            </a:xfrm>
            <a:prstGeom prst="round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Tree>
    <p:extLst>
      <p:ext uri="{BB962C8B-B14F-4D97-AF65-F5344CB8AC3E}">
        <p14:creationId xmlns:p14="http://schemas.microsoft.com/office/powerpoint/2010/main" val="2023956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6672072"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5.2.2 </a:t>
            </a:r>
            <a:r>
              <a:rPr lang="zh-CN" altLang="en-US" sz="3200" dirty="0">
                <a:solidFill>
                  <a:srgbClr val="0070C0"/>
                </a:solidFill>
                <a:latin typeface="微软雅黑" panose="020B0503020204020204" charset="-122"/>
                <a:ea typeface="微软雅黑" panose="020B0503020204020204" charset="-122"/>
              </a:rPr>
              <a:t>模型训练与使用技巧</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nvGrpSpPr>
          <p:cNvPr id="86" name="组合 85">
            <a:extLst>
              <a:ext uri="{FF2B5EF4-FFF2-40B4-BE49-F238E27FC236}">
                <a16:creationId xmlns:a16="http://schemas.microsoft.com/office/drawing/2014/main" id="{CA315A95-C9D5-4D39-9E09-D92497AD9C2F}"/>
              </a:ext>
            </a:extLst>
          </p:cNvPr>
          <p:cNvGrpSpPr/>
          <p:nvPr/>
        </p:nvGrpSpPr>
        <p:grpSpPr>
          <a:xfrm>
            <a:off x="933450" y="2528482"/>
            <a:ext cx="10325100" cy="996771"/>
            <a:chOff x="981076" y="1171497"/>
            <a:chExt cx="10325100" cy="996771"/>
          </a:xfrm>
        </p:grpSpPr>
        <p:sp>
          <p:nvSpPr>
            <p:cNvPr id="87" name="文本框 86">
              <a:extLst>
                <a:ext uri="{FF2B5EF4-FFF2-40B4-BE49-F238E27FC236}">
                  <a16:creationId xmlns:a16="http://schemas.microsoft.com/office/drawing/2014/main" id="{97ACCF2F-7273-442F-B651-F39396F0BBBC}"/>
                </a:ext>
              </a:extLst>
            </p:cNvPr>
            <p:cNvSpPr txBox="1"/>
            <p:nvPr/>
          </p:nvSpPr>
          <p:spPr>
            <a:xfrm>
              <a:off x="2973897" y="1237845"/>
              <a:ext cx="6096000" cy="461665"/>
            </a:xfrm>
            <a:prstGeom prst="rect">
              <a:avLst/>
            </a:prstGeom>
            <a:noFill/>
          </p:spPr>
          <p:txBody>
            <a:bodyPr wrap="square">
              <a:spAutoFit/>
            </a:bodyPr>
            <a:lstStyle/>
            <a:p>
              <a:pPr indent="457200" algn="ctr"/>
              <a:r>
                <a:rPr lang="zh-CN" altLang="en-US" sz="2400" b="1" dirty="0">
                  <a:solidFill>
                    <a:srgbClr val="0070C0"/>
                  </a:solidFill>
                </a:rPr>
                <a:t>穷举搜索</a:t>
              </a:r>
            </a:p>
          </p:txBody>
        </p:sp>
        <p:sp>
          <p:nvSpPr>
            <p:cNvPr id="88" name="文本框 87">
              <a:extLst>
                <a:ext uri="{FF2B5EF4-FFF2-40B4-BE49-F238E27FC236}">
                  <a16:creationId xmlns:a16="http://schemas.microsoft.com/office/drawing/2014/main" id="{A91E5619-16F2-4A72-AFF4-E186427D62A3}"/>
                </a:ext>
              </a:extLst>
            </p:cNvPr>
            <p:cNvSpPr txBox="1"/>
            <p:nvPr/>
          </p:nvSpPr>
          <p:spPr>
            <a:xfrm>
              <a:off x="1292937" y="1642368"/>
              <a:ext cx="9864090" cy="461665"/>
            </a:xfrm>
            <a:prstGeom prst="rect">
              <a:avLst/>
            </a:prstGeom>
            <a:noFill/>
          </p:spPr>
          <p:txBody>
            <a:bodyPr wrap="square">
              <a:spAutoFit/>
            </a:bodyPr>
            <a:lstStyle/>
            <a:p>
              <a:r>
                <a:rPr lang="zh-CN" altLang="en-US" sz="2400" dirty="0"/>
                <a:t>穷举所有可能的输出序列，遍历所有可能的解空间来寻找最优解。</a:t>
              </a:r>
            </a:p>
          </p:txBody>
        </p:sp>
        <p:sp>
          <p:nvSpPr>
            <p:cNvPr id="89" name="矩形: 圆角 88">
              <a:extLst>
                <a:ext uri="{FF2B5EF4-FFF2-40B4-BE49-F238E27FC236}">
                  <a16:creationId xmlns:a16="http://schemas.microsoft.com/office/drawing/2014/main" id="{084B84ED-3931-4EFD-BA21-0C7F8B4B85C1}"/>
                </a:ext>
              </a:extLst>
            </p:cNvPr>
            <p:cNvSpPr/>
            <p:nvPr/>
          </p:nvSpPr>
          <p:spPr>
            <a:xfrm>
              <a:off x="981076" y="1171497"/>
              <a:ext cx="10325100" cy="996771"/>
            </a:xfrm>
            <a:prstGeom prst="round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0" name="Rectangle 1">
            <a:extLst>
              <a:ext uri="{FF2B5EF4-FFF2-40B4-BE49-F238E27FC236}">
                <a16:creationId xmlns:a16="http://schemas.microsoft.com/office/drawing/2014/main" id="{94785158-45EE-4848-AE0C-F054602B0C61}"/>
              </a:ext>
            </a:extLst>
          </p:cNvPr>
          <p:cNvSpPr>
            <a:spLocks noChangeArrowheads="1"/>
          </p:cNvSpPr>
          <p:nvPr/>
        </p:nvSpPr>
        <p:spPr bwMode="auto">
          <a:xfrm>
            <a:off x="1097352" y="1323446"/>
            <a:ext cx="4060407" cy="369332"/>
          </a:xfrm>
          <a:prstGeom prst="rect">
            <a:avLst/>
          </a:prstGeom>
          <a:no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400" b="0" i="0" u="none" strike="noStrike" cap="none" normalizeH="0" baseline="0" dirty="0">
                <a:ln>
                  <a:noFill/>
                </a:ln>
                <a:solidFill>
                  <a:srgbClr val="000000"/>
                </a:solidFill>
                <a:effectLst/>
                <a:latin typeface="Verdana" panose="020B0604030504040204" pitchFamily="34" charset="0"/>
              </a:rPr>
              <a:t>输入序列:</a:t>
            </a:r>
            <a:r>
              <a:rPr kumimoji="0" lang="en-US" altLang="zh-CN" sz="2400" b="0" i="0" u="none" strike="noStrike" cap="none" normalizeH="0" baseline="0" dirty="0">
                <a:ln>
                  <a:noFill/>
                </a:ln>
                <a:solidFill>
                  <a:srgbClr val="000000"/>
                </a:solidFill>
                <a:effectLst/>
                <a:latin typeface="Verdana" panose="020B0604030504040204" pitchFamily="34" charset="0"/>
              </a:rPr>
              <a:t> </a:t>
            </a:r>
            <a:r>
              <a:rPr lang="en-US" altLang="zh-CN" sz="2400" dirty="0">
                <a:solidFill>
                  <a:srgbClr val="444444"/>
                </a:solidFill>
                <a:latin typeface="Courier New" panose="02070309020205020404" pitchFamily="49" charset="0"/>
                <a:cs typeface="Courier New" panose="02070309020205020404" pitchFamily="49" charset="0"/>
              </a:rPr>
              <a:t>I love Chengdu</a:t>
            </a:r>
            <a:endParaRPr kumimoji="0" lang="zh-CN" altLang="zh-CN" sz="1600" b="0" i="0" u="none" strike="noStrike" cap="none" normalizeH="0" baseline="0" dirty="0">
              <a:ln>
                <a:noFill/>
              </a:ln>
              <a:solidFill>
                <a:schemeClr val="tx1"/>
              </a:solidFill>
              <a:effectLst/>
            </a:endParaRPr>
          </a:p>
        </p:txBody>
      </p:sp>
      <p:sp>
        <p:nvSpPr>
          <p:cNvPr id="11" name="Rectangle 1">
            <a:extLst>
              <a:ext uri="{FF2B5EF4-FFF2-40B4-BE49-F238E27FC236}">
                <a16:creationId xmlns:a16="http://schemas.microsoft.com/office/drawing/2014/main" id="{AAD25E6A-C482-4A2C-A239-4389BA4F18C1}"/>
              </a:ext>
            </a:extLst>
          </p:cNvPr>
          <p:cNvSpPr>
            <a:spLocks noChangeArrowheads="1"/>
          </p:cNvSpPr>
          <p:nvPr/>
        </p:nvSpPr>
        <p:spPr bwMode="auto">
          <a:xfrm>
            <a:off x="1097352" y="1716934"/>
            <a:ext cx="2710678" cy="369332"/>
          </a:xfrm>
          <a:prstGeom prst="rect">
            <a:avLst/>
          </a:prstGeom>
          <a:no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2400" dirty="0">
                <a:solidFill>
                  <a:srgbClr val="000000"/>
                </a:solidFill>
                <a:latin typeface="Verdana" panose="020B0604030504040204" pitchFamily="34" charset="0"/>
              </a:rPr>
              <a:t>输出序列</a:t>
            </a:r>
            <a:r>
              <a:rPr kumimoji="0" lang="zh-CN" altLang="zh-CN" sz="2400" b="0" i="0" u="none" strike="noStrike" cap="none" normalizeH="0" baseline="0" dirty="0">
                <a:ln>
                  <a:noFill/>
                </a:ln>
                <a:solidFill>
                  <a:srgbClr val="000000"/>
                </a:solidFill>
                <a:effectLst/>
                <a:latin typeface="Verdana" panose="020B0604030504040204" pitchFamily="34" charset="0"/>
              </a:rPr>
              <a:t>:</a:t>
            </a:r>
            <a:r>
              <a:rPr kumimoji="0" lang="en-US" altLang="zh-CN" sz="2400" b="0" i="0" u="none" strike="noStrike" cap="none" normalizeH="0" baseline="0" dirty="0">
                <a:ln>
                  <a:noFill/>
                </a:ln>
                <a:solidFill>
                  <a:srgbClr val="000000"/>
                </a:solidFill>
                <a:effectLst/>
                <a:latin typeface="Verdana" panose="020B0604030504040204" pitchFamily="34" charset="0"/>
              </a:rPr>
              <a:t> </a:t>
            </a:r>
            <a:r>
              <a:rPr lang="zh-CN" altLang="en-US" sz="2400" dirty="0">
                <a:solidFill>
                  <a:srgbClr val="444444"/>
                </a:solidFill>
                <a:latin typeface="Courier New" panose="02070309020205020404" pitchFamily="49" charset="0"/>
                <a:cs typeface="Courier New" panose="02070309020205020404" pitchFamily="49" charset="0"/>
              </a:rPr>
              <a:t>我爱成都</a:t>
            </a:r>
            <a:endParaRPr kumimoji="0" lang="zh-CN" altLang="zh-CN" sz="1600" b="0" i="0" u="none" strike="noStrike" cap="none" normalizeH="0" baseline="0" dirty="0">
              <a:ln>
                <a:noFill/>
              </a:ln>
              <a:solidFill>
                <a:schemeClr val="tx1"/>
              </a:solidFill>
              <a:effectLst/>
            </a:endParaRPr>
          </a:p>
        </p:txBody>
      </p:sp>
      <p:sp>
        <p:nvSpPr>
          <p:cNvPr id="3" name="矩形 2">
            <a:extLst>
              <a:ext uri="{FF2B5EF4-FFF2-40B4-BE49-F238E27FC236}">
                <a16:creationId xmlns:a16="http://schemas.microsoft.com/office/drawing/2014/main" id="{06B0EE52-4150-402B-871C-C2CD16B63E8A}"/>
              </a:ext>
            </a:extLst>
          </p:cNvPr>
          <p:cNvSpPr/>
          <p:nvPr/>
        </p:nvSpPr>
        <p:spPr>
          <a:xfrm>
            <a:off x="2310063" y="4372957"/>
            <a:ext cx="6442789" cy="400110"/>
          </a:xfrm>
          <a:prstGeom prst="rect">
            <a:avLst/>
          </a:prstGeom>
          <a:solidFill>
            <a:schemeClr val="accent4">
              <a:lumMod val="20000"/>
              <a:lumOff val="80000"/>
            </a:schemeClr>
          </a:solidFill>
        </p:spPr>
        <p:txBody>
          <a:bodyPr wrap="none">
            <a:spAutoFit/>
          </a:bodyPr>
          <a:lstStyle/>
          <a:p>
            <a:r>
              <a:rPr lang="zh-CN" altLang="en-US" sz="2000" dirty="0">
                <a:solidFill>
                  <a:srgbClr val="444444"/>
                </a:solidFill>
                <a:latin typeface="Courier New" panose="02070309020205020404" pitchFamily="49" charset="0"/>
                <a:cs typeface="Courier New" panose="02070309020205020404" pitchFamily="49" charset="0"/>
              </a:rPr>
              <a:t>我我我  我我爱  我我成都   我爱我  我爱爱  </a:t>
            </a:r>
            <a:r>
              <a:rPr lang="en-US" altLang="zh-CN" sz="2000" dirty="0">
                <a:solidFill>
                  <a:srgbClr val="444444"/>
                </a:solidFill>
                <a:latin typeface="Courier New" panose="02070309020205020404" pitchFamily="49" charset="0"/>
                <a:cs typeface="Courier New" panose="02070309020205020404" pitchFamily="49" charset="0"/>
              </a:rPr>
              <a:t>………</a:t>
            </a:r>
            <a:endParaRPr lang="zh-CN" altLang="en-US" sz="2000" dirty="0"/>
          </a:p>
        </p:txBody>
      </p:sp>
      <p:sp>
        <p:nvSpPr>
          <p:cNvPr id="4" name="矩形 3">
            <a:extLst>
              <a:ext uri="{FF2B5EF4-FFF2-40B4-BE49-F238E27FC236}">
                <a16:creationId xmlns:a16="http://schemas.microsoft.com/office/drawing/2014/main" id="{30A900F2-27AA-49B4-B208-7981CC047630}"/>
              </a:ext>
            </a:extLst>
          </p:cNvPr>
          <p:cNvSpPr/>
          <p:nvPr/>
        </p:nvSpPr>
        <p:spPr>
          <a:xfrm>
            <a:off x="2926271" y="5118915"/>
            <a:ext cx="6083717" cy="400110"/>
          </a:xfrm>
          <a:prstGeom prst="rect">
            <a:avLst/>
          </a:prstGeom>
        </p:spPr>
        <p:txBody>
          <a:bodyPr wrap="none">
            <a:spAutoFit/>
          </a:bodyPr>
          <a:lstStyle/>
          <a:p>
            <a:r>
              <a:rPr lang="zh-CN" altLang="en-US" sz="2000" b="1" dirty="0">
                <a:solidFill>
                  <a:srgbClr val="191B1F"/>
                </a:solidFill>
                <a:latin typeface="-apple-system"/>
              </a:rPr>
              <a:t>从所有的排列组合中找到输出条件概率最大的序列。</a:t>
            </a:r>
            <a:endParaRPr lang="zh-CN" altLang="en-US" sz="2000" b="1" dirty="0"/>
          </a:p>
        </p:txBody>
      </p:sp>
      <p:sp>
        <p:nvSpPr>
          <p:cNvPr id="5" name="矩形 4">
            <a:extLst>
              <a:ext uri="{FF2B5EF4-FFF2-40B4-BE49-F238E27FC236}">
                <a16:creationId xmlns:a16="http://schemas.microsoft.com/office/drawing/2014/main" id="{3F0BDCF3-4B2A-4F04-AE61-12E5CE6B4BC1}"/>
              </a:ext>
            </a:extLst>
          </p:cNvPr>
          <p:cNvSpPr/>
          <p:nvPr/>
        </p:nvSpPr>
        <p:spPr>
          <a:xfrm>
            <a:off x="1121118" y="3842644"/>
            <a:ext cx="9949764" cy="400110"/>
          </a:xfrm>
          <a:prstGeom prst="rect">
            <a:avLst/>
          </a:prstGeom>
        </p:spPr>
        <p:txBody>
          <a:bodyPr wrap="square">
            <a:spAutoFit/>
          </a:bodyPr>
          <a:lstStyle/>
          <a:p>
            <a:r>
              <a:rPr lang="zh-CN" altLang="en-US" sz="2000" dirty="0"/>
              <a:t>输出为</a:t>
            </a:r>
            <a:r>
              <a:rPr lang="en-US" altLang="zh-CN" sz="2000" dirty="0"/>
              <a:t>3</a:t>
            </a:r>
            <a:r>
              <a:rPr lang="zh-CN" altLang="en-US" sz="2000" dirty="0"/>
              <a:t>个时间步长，每个步长</a:t>
            </a:r>
            <a:r>
              <a:rPr lang="en-US" altLang="zh-CN" sz="2000" dirty="0"/>
              <a:t>3</a:t>
            </a:r>
            <a:r>
              <a:rPr lang="zh-CN" altLang="en-US" sz="2000" dirty="0"/>
              <a:t>种选择，共计</a:t>
            </a:r>
            <a:r>
              <a:rPr lang="en-US" altLang="zh-CN" sz="2000" dirty="0"/>
              <a:t>27</a:t>
            </a:r>
            <a:r>
              <a:rPr lang="zh-CN" altLang="en-US" sz="2000" dirty="0"/>
              <a:t>（</a:t>
            </a:r>
            <a:r>
              <a:rPr lang="en-US" altLang="zh-CN" sz="2000" dirty="0"/>
              <a:t>3</a:t>
            </a:r>
            <a:r>
              <a:rPr lang="zh-CN" altLang="en-US" sz="2000" dirty="0"/>
              <a:t>的</a:t>
            </a:r>
            <a:r>
              <a:rPr lang="en-US" altLang="zh-CN" sz="2000" dirty="0"/>
              <a:t>3</a:t>
            </a:r>
            <a:r>
              <a:rPr lang="zh-CN" altLang="en-US" sz="2000" dirty="0"/>
              <a:t>次方） 种排列组合。</a:t>
            </a:r>
          </a:p>
        </p:txBody>
      </p:sp>
    </p:spTree>
    <p:extLst>
      <p:ext uri="{BB962C8B-B14F-4D97-AF65-F5344CB8AC3E}">
        <p14:creationId xmlns:p14="http://schemas.microsoft.com/office/powerpoint/2010/main" val="364582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1975F-8389-A7E5-1E87-ECE833827955}"/>
              </a:ext>
            </a:extLst>
          </p:cNvPr>
          <p:cNvPicPr>
            <a:picLocks noChangeAspect="1"/>
          </p:cNvPicPr>
          <p:nvPr/>
        </p:nvPicPr>
        <p:blipFill>
          <a:blip r:embed="rId3"/>
          <a:stretch>
            <a:fillRect/>
          </a:stretch>
        </p:blipFill>
        <p:spPr>
          <a:xfrm>
            <a:off x="4908354" y="1169669"/>
            <a:ext cx="6750168" cy="798281"/>
          </a:xfrm>
          <a:prstGeom prst="rect">
            <a:avLst/>
          </a:prstGeom>
        </p:spPr>
      </p:pic>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6672072"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5.2.2 </a:t>
            </a:r>
            <a:r>
              <a:rPr lang="zh-CN" altLang="en-US" sz="3200" dirty="0">
                <a:solidFill>
                  <a:srgbClr val="0070C0"/>
                </a:solidFill>
                <a:latin typeface="微软雅黑" panose="020B0503020204020204" charset="-122"/>
                <a:ea typeface="微软雅黑" panose="020B0503020204020204" charset="-122"/>
              </a:rPr>
              <a:t>模型训练与使用技巧</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nvGrpSpPr>
          <p:cNvPr id="86" name="组合 85">
            <a:extLst>
              <a:ext uri="{FF2B5EF4-FFF2-40B4-BE49-F238E27FC236}">
                <a16:creationId xmlns:a16="http://schemas.microsoft.com/office/drawing/2014/main" id="{CA315A95-C9D5-4D39-9E09-D92497AD9C2F}"/>
              </a:ext>
            </a:extLst>
          </p:cNvPr>
          <p:cNvGrpSpPr/>
          <p:nvPr/>
        </p:nvGrpSpPr>
        <p:grpSpPr>
          <a:xfrm>
            <a:off x="933450" y="2528481"/>
            <a:ext cx="10325100" cy="1398059"/>
            <a:chOff x="981076" y="1171496"/>
            <a:chExt cx="10325100" cy="1398059"/>
          </a:xfrm>
        </p:grpSpPr>
        <p:sp>
          <p:nvSpPr>
            <p:cNvPr id="87" name="文本框 86">
              <a:extLst>
                <a:ext uri="{FF2B5EF4-FFF2-40B4-BE49-F238E27FC236}">
                  <a16:creationId xmlns:a16="http://schemas.microsoft.com/office/drawing/2014/main" id="{97ACCF2F-7273-442F-B651-F39396F0BBBC}"/>
                </a:ext>
              </a:extLst>
            </p:cNvPr>
            <p:cNvSpPr txBox="1"/>
            <p:nvPr/>
          </p:nvSpPr>
          <p:spPr>
            <a:xfrm>
              <a:off x="2973897" y="1237845"/>
              <a:ext cx="6096000" cy="461665"/>
            </a:xfrm>
            <a:prstGeom prst="rect">
              <a:avLst/>
            </a:prstGeom>
            <a:noFill/>
          </p:spPr>
          <p:txBody>
            <a:bodyPr wrap="square">
              <a:spAutoFit/>
            </a:bodyPr>
            <a:lstStyle/>
            <a:p>
              <a:pPr indent="457200" algn="ctr"/>
              <a:r>
                <a:rPr lang="zh-CN" altLang="en-US" sz="2400" b="1" dirty="0">
                  <a:solidFill>
                    <a:srgbClr val="0070C0"/>
                  </a:solidFill>
                </a:rPr>
                <a:t>贪心搜索</a:t>
              </a:r>
            </a:p>
          </p:txBody>
        </p:sp>
        <p:sp>
          <p:nvSpPr>
            <p:cNvPr id="88" name="文本框 87">
              <a:extLst>
                <a:ext uri="{FF2B5EF4-FFF2-40B4-BE49-F238E27FC236}">
                  <a16:creationId xmlns:a16="http://schemas.microsoft.com/office/drawing/2014/main" id="{A91E5619-16F2-4A72-AFF4-E186427D62A3}"/>
                </a:ext>
              </a:extLst>
            </p:cNvPr>
            <p:cNvSpPr txBox="1"/>
            <p:nvPr/>
          </p:nvSpPr>
          <p:spPr>
            <a:xfrm>
              <a:off x="1292937" y="1642368"/>
              <a:ext cx="9864090" cy="830997"/>
            </a:xfrm>
            <a:prstGeom prst="rect">
              <a:avLst/>
            </a:prstGeom>
            <a:noFill/>
          </p:spPr>
          <p:txBody>
            <a:bodyPr wrap="square">
              <a:spAutoFit/>
            </a:bodyPr>
            <a:lstStyle/>
            <a:p>
              <a:r>
                <a:rPr lang="zh-CN" altLang="en-US" sz="2400" dirty="0"/>
                <a:t>在时间步 </a:t>
              </a:r>
              <a:r>
                <a:rPr lang="en-US" altLang="zh-CN" sz="2400" dirty="0"/>
                <a:t>t </a:t>
              </a:r>
              <a:r>
                <a:rPr lang="zh-CN" altLang="en-US" sz="2400" dirty="0"/>
                <a:t>从词表中选择选择概率最高的单词作为输出，然后将其作为输入继续生成下一个单词，直到生成完整的序列。</a:t>
              </a:r>
            </a:p>
          </p:txBody>
        </p:sp>
        <p:sp>
          <p:nvSpPr>
            <p:cNvPr id="89" name="矩形: 圆角 88">
              <a:extLst>
                <a:ext uri="{FF2B5EF4-FFF2-40B4-BE49-F238E27FC236}">
                  <a16:creationId xmlns:a16="http://schemas.microsoft.com/office/drawing/2014/main" id="{084B84ED-3931-4EFD-BA21-0C7F8B4B85C1}"/>
                </a:ext>
              </a:extLst>
            </p:cNvPr>
            <p:cNvSpPr/>
            <p:nvPr/>
          </p:nvSpPr>
          <p:spPr>
            <a:xfrm>
              <a:off x="981076" y="1171496"/>
              <a:ext cx="10325100" cy="1398059"/>
            </a:xfrm>
            <a:prstGeom prst="round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0" name="Rectangle 1">
            <a:extLst>
              <a:ext uri="{FF2B5EF4-FFF2-40B4-BE49-F238E27FC236}">
                <a16:creationId xmlns:a16="http://schemas.microsoft.com/office/drawing/2014/main" id="{94785158-45EE-4848-AE0C-F054602B0C61}"/>
              </a:ext>
            </a:extLst>
          </p:cNvPr>
          <p:cNvSpPr>
            <a:spLocks noChangeArrowheads="1"/>
          </p:cNvSpPr>
          <p:nvPr/>
        </p:nvSpPr>
        <p:spPr bwMode="auto">
          <a:xfrm>
            <a:off x="1097352" y="1323446"/>
            <a:ext cx="4060407" cy="369332"/>
          </a:xfrm>
          <a:prstGeom prst="rect">
            <a:avLst/>
          </a:prstGeom>
          <a:no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400" b="0" i="0" u="none" strike="noStrike" cap="none" normalizeH="0" baseline="0" dirty="0">
                <a:ln>
                  <a:noFill/>
                </a:ln>
                <a:solidFill>
                  <a:srgbClr val="000000"/>
                </a:solidFill>
                <a:effectLst/>
                <a:latin typeface="Verdana" panose="020B0604030504040204" pitchFamily="34" charset="0"/>
              </a:rPr>
              <a:t>输入序列:</a:t>
            </a:r>
            <a:r>
              <a:rPr kumimoji="0" lang="en-US" altLang="zh-CN" sz="2400" b="0" i="0" u="none" strike="noStrike" cap="none" normalizeH="0" baseline="0" dirty="0">
                <a:ln>
                  <a:noFill/>
                </a:ln>
                <a:solidFill>
                  <a:srgbClr val="000000"/>
                </a:solidFill>
                <a:effectLst/>
                <a:latin typeface="Verdana" panose="020B0604030504040204" pitchFamily="34" charset="0"/>
              </a:rPr>
              <a:t> </a:t>
            </a:r>
            <a:r>
              <a:rPr lang="en-US" altLang="zh-CN" sz="2400" dirty="0">
                <a:solidFill>
                  <a:srgbClr val="444444"/>
                </a:solidFill>
                <a:latin typeface="Courier New" panose="02070309020205020404" pitchFamily="49" charset="0"/>
                <a:cs typeface="Courier New" panose="02070309020205020404" pitchFamily="49" charset="0"/>
              </a:rPr>
              <a:t>I love Chengdu</a:t>
            </a:r>
            <a:endParaRPr kumimoji="0" lang="zh-CN" altLang="zh-CN" sz="1600" b="0" i="0" u="none" strike="noStrike" cap="none" normalizeH="0" baseline="0" dirty="0">
              <a:ln>
                <a:noFill/>
              </a:ln>
              <a:solidFill>
                <a:schemeClr val="tx1"/>
              </a:solidFill>
              <a:effectLst/>
            </a:endParaRPr>
          </a:p>
        </p:txBody>
      </p:sp>
      <p:sp>
        <p:nvSpPr>
          <p:cNvPr id="11" name="Rectangle 1">
            <a:extLst>
              <a:ext uri="{FF2B5EF4-FFF2-40B4-BE49-F238E27FC236}">
                <a16:creationId xmlns:a16="http://schemas.microsoft.com/office/drawing/2014/main" id="{AAD25E6A-C482-4A2C-A239-4389BA4F18C1}"/>
              </a:ext>
            </a:extLst>
          </p:cNvPr>
          <p:cNvSpPr>
            <a:spLocks noChangeArrowheads="1"/>
          </p:cNvSpPr>
          <p:nvPr/>
        </p:nvSpPr>
        <p:spPr bwMode="auto">
          <a:xfrm>
            <a:off x="1097352" y="1716934"/>
            <a:ext cx="2710678" cy="369332"/>
          </a:xfrm>
          <a:prstGeom prst="rect">
            <a:avLst/>
          </a:prstGeom>
          <a:no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2400" dirty="0">
                <a:solidFill>
                  <a:srgbClr val="000000"/>
                </a:solidFill>
                <a:latin typeface="Verdana" panose="020B0604030504040204" pitchFamily="34" charset="0"/>
              </a:rPr>
              <a:t>输出序列</a:t>
            </a:r>
            <a:r>
              <a:rPr kumimoji="0" lang="zh-CN" altLang="zh-CN" sz="2400" b="0" i="0" u="none" strike="noStrike" cap="none" normalizeH="0" baseline="0" dirty="0">
                <a:ln>
                  <a:noFill/>
                </a:ln>
                <a:solidFill>
                  <a:srgbClr val="000000"/>
                </a:solidFill>
                <a:effectLst/>
                <a:latin typeface="Verdana" panose="020B0604030504040204" pitchFamily="34" charset="0"/>
              </a:rPr>
              <a:t>:</a:t>
            </a:r>
            <a:r>
              <a:rPr kumimoji="0" lang="en-US" altLang="zh-CN" sz="2400" b="0" i="0" u="none" strike="noStrike" cap="none" normalizeH="0" baseline="0" dirty="0">
                <a:ln>
                  <a:noFill/>
                </a:ln>
                <a:solidFill>
                  <a:srgbClr val="000000"/>
                </a:solidFill>
                <a:effectLst/>
                <a:latin typeface="Verdana" panose="020B0604030504040204" pitchFamily="34" charset="0"/>
              </a:rPr>
              <a:t> </a:t>
            </a:r>
            <a:r>
              <a:rPr lang="zh-CN" altLang="en-US" sz="2400" dirty="0">
                <a:solidFill>
                  <a:srgbClr val="444444"/>
                </a:solidFill>
                <a:latin typeface="Courier New" panose="02070309020205020404" pitchFamily="49" charset="0"/>
                <a:cs typeface="Courier New" panose="02070309020205020404" pitchFamily="49" charset="0"/>
              </a:rPr>
              <a:t>我爱成都</a:t>
            </a:r>
            <a:endParaRPr kumimoji="0" lang="zh-CN" altLang="zh-CN" sz="1600" b="0" i="0" u="none" strike="noStrike" cap="none" normalizeH="0" baseline="0" dirty="0">
              <a:ln>
                <a:noFill/>
              </a:ln>
              <a:solidFill>
                <a:schemeClr val="tx1"/>
              </a:solidFill>
              <a:effectLst/>
            </a:endParaRPr>
          </a:p>
        </p:txBody>
      </p:sp>
      <p:grpSp>
        <p:nvGrpSpPr>
          <p:cNvPr id="5" name="组合 4">
            <a:extLst>
              <a:ext uri="{FF2B5EF4-FFF2-40B4-BE49-F238E27FC236}">
                <a16:creationId xmlns:a16="http://schemas.microsoft.com/office/drawing/2014/main" id="{A0E1A59D-E146-4151-94B1-92DA6006E210}"/>
              </a:ext>
            </a:extLst>
          </p:cNvPr>
          <p:cNvGrpSpPr/>
          <p:nvPr/>
        </p:nvGrpSpPr>
        <p:grpSpPr>
          <a:xfrm>
            <a:off x="3847072" y="4251727"/>
            <a:ext cx="3254331" cy="1650589"/>
            <a:chOff x="3628461" y="4383965"/>
            <a:chExt cx="3254331" cy="1650589"/>
          </a:xfrm>
        </p:grpSpPr>
        <p:sp>
          <p:nvSpPr>
            <p:cNvPr id="2" name="矩形 1">
              <a:extLst>
                <a:ext uri="{FF2B5EF4-FFF2-40B4-BE49-F238E27FC236}">
                  <a16:creationId xmlns:a16="http://schemas.microsoft.com/office/drawing/2014/main" id="{3E100CF0-E3FD-492F-B8C3-5AC9357D1C51}"/>
                </a:ext>
              </a:extLst>
            </p:cNvPr>
            <p:cNvSpPr/>
            <p:nvPr/>
          </p:nvSpPr>
          <p:spPr>
            <a:xfrm>
              <a:off x="4484498" y="4747288"/>
              <a:ext cx="625642" cy="389726"/>
            </a:xfrm>
            <a:prstGeom prst="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0.6</a:t>
              </a:r>
              <a:endParaRPr lang="zh-CN" altLang="en-US" dirty="0">
                <a:solidFill>
                  <a:schemeClr val="tx1"/>
                </a:solidFill>
              </a:endParaRPr>
            </a:p>
          </p:txBody>
        </p:sp>
        <p:sp>
          <p:nvSpPr>
            <p:cNvPr id="15" name="矩形 14">
              <a:extLst>
                <a:ext uri="{FF2B5EF4-FFF2-40B4-BE49-F238E27FC236}">
                  <a16:creationId xmlns:a16="http://schemas.microsoft.com/office/drawing/2014/main" id="{1D945D91-3DDD-4EDB-8906-924B9F43648C}"/>
                </a:ext>
              </a:extLst>
            </p:cNvPr>
            <p:cNvSpPr/>
            <p:nvPr/>
          </p:nvSpPr>
          <p:spPr>
            <a:xfrm>
              <a:off x="4484498" y="5196058"/>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0.3</a:t>
              </a:r>
              <a:endParaRPr lang="zh-CN" altLang="en-US" dirty="0">
                <a:solidFill>
                  <a:schemeClr val="tx1"/>
                </a:solidFill>
              </a:endParaRPr>
            </a:p>
          </p:txBody>
        </p:sp>
        <p:sp>
          <p:nvSpPr>
            <p:cNvPr id="16" name="矩形 15">
              <a:extLst>
                <a:ext uri="{FF2B5EF4-FFF2-40B4-BE49-F238E27FC236}">
                  <a16:creationId xmlns:a16="http://schemas.microsoft.com/office/drawing/2014/main" id="{8C4963A2-D5D1-4175-9C20-39886DF5F9EA}"/>
                </a:ext>
              </a:extLst>
            </p:cNvPr>
            <p:cNvSpPr/>
            <p:nvPr/>
          </p:nvSpPr>
          <p:spPr>
            <a:xfrm>
              <a:off x="4484498" y="5644828"/>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0.1</a:t>
              </a:r>
              <a:endParaRPr lang="zh-CN" altLang="en-US" dirty="0">
                <a:solidFill>
                  <a:schemeClr val="tx1"/>
                </a:solidFill>
              </a:endParaRPr>
            </a:p>
          </p:txBody>
        </p:sp>
        <p:sp>
          <p:nvSpPr>
            <p:cNvPr id="17" name="矩形 16">
              <a:extLst>
                <a:ext uri="{FF2B5EF4-FFF2-40B4-BE49-F238E27FC236}">
                  <a16:creationId xmlns:a16="http://schemas.microsoft.com/office/drawing/2014/main" id="{8D1F165C-1FA5-4DF1-B121-785979B13B56}"/>
                </a:ext>
              </a:extLst>
            </p:cNvPr>
            <p:cNvSpPr/>
            <p:nvPr/>
          </p:nvSpPr>
          <p:spPr>
            <a:xfrm>
              <a:off x="5370824" y="5196058"/>
              <a:ext cx="625642" cy="389726"/>
            </a:xfrm>
            <a:prstGeom prst="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0.8</a:t>
              </a:r>
              <a:endParaRPr lang="zh-CN" altLang="en-US" dirty="0">
                <a:solidFill>
                  <a:schemeClr val="tx1"/>
                </a:solidFill>
              </a:endParaRPr>
            </a:p>
          </p:txBody>
        </p:sp>
        <p:sp>
          <p:nvSpPr>
            <p:cNvPr id="18" name="矩形 17">
              <a:extLst>
                <a:ext uri="{FF2B5EF4-FFF2-40B4-BE49-F238E27FC236}">
                  <a16:creationId xmlns:a16="http://schemas.microsoft.com/office/drawing/2014/main" id="{27AD1931-7F4C-4640-9A89-C1E995A77CFD}"/>
                </a:ext>
              </a:extLst>
            </p:cNvPr>
            <p:cNvSpPr/>
            <p:nvPr/>
          </p:nvSpPr>
          <p:spPr>
            <a:xfrm>
              <a:off x="5370824" y="4741876"/>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0.1</a:t>
              </a:r>
              <a:endParaRPr lang="zh-CN" altLang="en-US" dirty="0">
                <a:solidFill>
                  <a:schemeClr val="tx1"/>
                </a:solidFill>
              </a:endParaRPr>
            </a:p>
          </p:txBody>
        </p:sp>
        <p:sp>
          <p:nvSpPr>
            <p:cNvPr id="19" name="矩形 18">
              <a:extLst>
                <a:ext uri="{FF2B5EF4-FFF2-40B4-BE49-F238E27FC236}">
                  <a16:creationId xmlns:a16="http://schemas.microsoft.com/office/drawing/2014/main" id="{F86E8E7E-1275-4EBC-83D7-42681E2DB7A1}"/>
                </a:ext>
              </a:extLst>
            </p:cNvPr>
            <p:cNvSpPr/>
            <p:nvPr/>
          </p:nvSpPr>
          <p:spPr>
            <a:xfrm>
              <a:off x="5370824" y="5644828"/>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0.1</a:t>
              </a:r>
              <a:endParaRPr lang="zh-CN" altLang="en-US" dirty="0">
                <a:solidFill>
                  <a:schemeClr val="tx1"/>
                </a:solidFill>
              </a:endParaRPr>
            </a:p>
          </p:txBody>
        </p:sp>
        <p:sp>
          <p:nvSpPr>
            <p:cNvPr id="20" name="矩形 19">
              <a:extLst>
                <a:ext uri="{FF2B5EF4-FFF2-40B4-BE49-F238E27FC236}">
                  <a16:creationId xmlns:a16="http://schemas.microsoft.com/office/drawing/2014/main" id="{539F85D7-B441-43B2-A176-6752A42A0CEF}"/>
                </a:ext>
              </a:extLst>
            </p:cNvPr>
            <p:cNvSpPr/>
            <p:nvPr/>
          </p:nvSpPr>
          <p:spPr>
            <a:xfrm>
              <a:off x="6257150" y="5644828"/>
              <a:ext cx="625642" cy="389726"/>
            </a:xfrm>
            <a:prstGeom prst="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0.6</a:t>
              </a:r>
              <a:endParaRPr lang="zh-CN" altLang="en-US" dirty="0">
                <a:solidFill>
                  <a:schemeClr val="tx1"/>
                </a:solidFill>
              </a:endParaRPr>
            </a:p>
          </p:txBody>
        </p:sp>
        <p:sp>
          <p:nvSpPr>
            <p:cNvPr id="21" name="矩形 20">
              <a:extLst>
                <a:ext uri="{FF2B5EF4-FFF2-40B4-BE49-F238E27FC236}">
                  <a16:creationId xmlns:a16="http://schemas.microsoft.com/office/drawing/2014/main" id="{2876736B-3539-47E2-BE19-1809F38EBE16}"/>
                </a:ext>
              </a:extLst>
            </p:cNvPr>
            <p:cNvSpPr/>
            <p:nvPr/>
          </p:nvSpPr>
          <p:spPr>
            <a:xfrm>
              <a:off x="6257150" y="5192551"/>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0.1</a:t>
              </a:r>
              <a:endParaRPr lang="zh-CN" altLang="en-US" dirty="0">
                <a:solidFill>
                  <a:schemeClr val="tx1"/>
                </a:solidFill>
              </a:endParaRPr>
            </a:p>
          </p:txBody>
        </p:sp>
        <p:sp>
          <p:nvSpPr>
            <p:cNvPr id="22" name="矩形 21">
              <a:extLst>
                <a:ext uri="{FF2B5EF4-FFF2-40B4-BE49-F238E27FC236}">
                  <a16:creationId xmlns:a16="http://schemas.microsoft.com/office/drawing/2014/main" id="{2F43CA17-118F-4264-A52C-D3D7CD611639}"/>
                </a:ext>
              </a:extLst>
            </p:cNvPr>
            <p:cNvSpPr/>
            <p:nvPr/>
          </p:nvSpPr>
          <p:spPr>
            <a:xfrm>
              <a:off x="6257150" y="4735822"/>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0.3</a:t>
              </a:r>
              <a:endParaRPr lang="zh-CN" altLang="en-US" dirty="0">
                <a:solidFill>
                  <a:schemeClr val="tx1"/>
                </a:solidFill>
              </a:endParaRPr>
            </a:p>
          </p:txBody>
        </p:sp>
        <p:sp>
          <p:nvSpPr>
            <p:cNvPr id="24" name="Rectangle 1">
              <a:extLst>
                <a:ext uri="{FF2B5EF4-FFF2-40B4-BE49-F238E27FC236}">
                  <a16:creationId xmlns:a16="http://schemas.microsoft.com/office/drawing/2014/main" id="{7AC0C647-9B5F-4746-817D-B4751B17BD8C}"/>
                </a:ext>
              </a:extLst>
            </p:cNvPr>
            <p:cNvSpPr>
              <a:spLocks noChangeArrowheads="1"/>
            </p:cNvSpPr>
            <p:nvPr/>
          </p:nvSpPr>
          <p:spPr bwMode="auto">
            <a:xfrm>
              <a:off x="3989871" y="4800447"/>
              <a:ext cx="457683" cy="307777"/>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2000" dirty="0">
                  <a:solidFill>
                    <a:srgbClr val="444444"/>
                  </a:solidFill>
                  <a:latin typeface="Courier New" panose="02070309020205020404" pitchFamily="49" charset="0"/>
                  <a:cs typeface="Courier New" panose="02070309020205020404" pitchFamily="49" charset="0"/>
                </a:rPr>
                <a:t>我</a:t>
              </a:r>
              <a:endParaRPr lang="en-US" altLang="zh-CN" sz="2000" dirty="0">
                <a:solidFill>
                  <a:srgbClr val="444444"/>
                </a:solidFill>
                <a:latin typeface="Courier New" panose="02070309020205020404" pitchFamily="49" charset="0"/>
                <a:cs typeface="Courier New" panose="02070309020205020404" pitchFamily="49" charset="0"/>
              </a:endParaRPr>
            </a:p>
          </p:txBody>
        </p:sp>
        <p:sp>
          <p:nvSpPr>
            <p:cNvPr id="25" name="Rectangle 1">
              <a:extLst>
                <a:ext uri="{FF2B5EF4-FFF2-40B4-BE49-F238E27FC236}">
                  <a16:creationId xmlns:a16="http://schemas.microsoft.com/office/drawing/2014/main" id="{7B2310D9-85B5-4193-A320-F1402EF38E0C}"/>
                </a:ext>
              </a:extLst>
            </p:cNvPr>
            <p:cNvSpPr>
              <a:spLocks noChangeArrowheads="1"/>
            </p:cNvSpPr>
            <p:nvPr/>
          </p:nvSpPr>
          <p:spPr bwMode="auto">
            <a:xfrm>
              <a:off x="3821912" y="5698896"/>
              <a:ext cx="625642" cy="307777"/>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2000" dirty="0">
                  <a:solidFill>
                    <a:srgbClr val="444444"/>
                  </a:solidFill>
                  <a:latin typeface="Courier New" panose="02070309020205020404" pitchFamily="49" charset="0"/>
                  <a:cs typeface="Courier New" panose="02070309020205020404" pitchFamily="49" charset="0"/>
                </a:rPr>
                <a:t>成都</a:t>
              </a:r>
              <a:endParaRPr kumimoji="0" lang="zh-CN" altLang="zh-CN" sz="1400" b="0" i="0" u="none" strike="noStrike" cap="none" normalizeH="0" baseline="0" dirty="0">
                <a:ln>
                  <a:noFill/>
                </a:ln>
                <a:solidFill>
                  <a:schemeClr val="tx1"/>
                </a:solidFill>
                <a:effectLst/>
              </a:endParaRPr>
            </a:p>
          </p:txBody>
        </p:sp>
        <p:sp>
          <p:nvSpPr>
            <p:cNvPr id="26" name="Rectangle 1">
              <a:extLst>
                <a:ext uri="{FF2B5EF4-FFF2-40B4-BE49-F238E27FC236}">
                  <a16:creationId xmlns:a16="http://schemas.microsoft.com/office/drawing/2014/main" id="{CA07CD82-3807-48D2-AED7-66D0EBF6AA99}"/>
                </a:ext>
              </a:extLst>
            </p:cNvPr>
            <p:cNvSpPr>
              <a:spLocks noChangeArrowheads="1"/>
            </p:cNvSpPr>
            <p:nvPr/>
          </p:nvSpPr>
          <p:spPr bwMode="auto">
            <a:xfrm>
              <a:off x="3989871" y="5264108"/>
              <a:ext cx="457683" cy="307777"/>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2000" dirty="0">
                  <a:solidFill>
                    <a:srgbClr val="444444"/>
                  </a:solidFill>
                  <a:latin typeface="Courier New" panose="02070309020205020404" pitchFamily="49" charset="0"/>
                  <a:cs typeface="Courier New" panose="02070309020205020404" pitchFamily="49" charset="0"/>
                </a:rPr>
                <a:t>爱</a:t>
              </a:r>
              <a:endParaRPr kumimoji="0" lang="zh-CN" altLang="zh-CN" sz="1400" b="0" i="0" u="none" strike="noStrike" cap="none" normalizeH="0" baseline="0" dirty="0">
                <a:ln>
                  <a:noFill/>
                </a:ln>
                <a:solidFill>
                  <a:schemeClr val="tx1"/>
                </a:solidFill>
                <a:effectLst/>
              </a:endParaRPr>
            </a:p>
          </p:txBody>
        </p:sp>
        <p:sp>
          <p:nvSpPr>
            <p:cNvPr id="27" name="Rectangle 1">
              <a:extLst>
                <a:ext uri="{FF2B5EF4-FFF2-40B4-BE49-F238E27FC236}">
                  <a16:creationId xmlns:a16="http://schemas.microsoft.com/office/drawing/2014/main" id="{444CB6ED-78B6-4428-8006-5EFE475B464F}"/>
                </a:ext>
              </a:extLst>
            </p:cNvPr>
            <p:cNvSpPr>
              <a:spLocks noChangeArrowheads="1"/>
            </p:cNvSpPr>
            <p:nvPr/>
          </p:nvSpPr>
          <p:spPr bwMode="auto">
            <a:xfrm>
              <a:off x="3628461" y="4383965"/>
              <a:ext cx="3254331" cy="307777"/>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444444"/>
                  </a:solidFill>
                  <a:effectLst/>
                  <a:latin typeface="Courier New" panose="02070309020205020404" pitchFamily="49" charset="0"/>
                  <a:cs typeface="Courier New" panose="02070309020205020404" pitchFamily="49" charset="0"/>
                </a:rPr>
                <a:t>时间步   </a:t>
              </a:r>
              <a:r>
                <a:rPr kumimoji="0" lang="en-US" altLang="zh-CN" sz="2000" b="1" i="0" u="none" strike="noStrike" cap="none" normalizeH="0" baseline="0" dirty="0">
                  <a:ln>
                    <a:noFill/>
                  </a:ln>
                  <a:solidFill>
                    <a:srgbClr val="444444"/>
                  </a:solidFill>
                  <a:effectLst/>
                  <a:latin typeface="Courier New" panose="02070309020205020404" pitchFamily="49" charset="0"/>
                  <a:cs typeface="Courier New" panose="02070309020205020404" pitchFamily="49" charset="0"/>
                </a:rPr>
                <a:t>1    2     3</a:t>
              </a:r>
              <a:endParaRPr kumimoji="0" lang="zh-CN" altLang="zh-CN" sz="1400" b="1" i="0" u="none" strike="noStrike" cap="none" normalizeH="0" baseline="0" dirty="0">
                <a:ln>
                  <a:noFill/>
                </a:ln>
                <a:solidFill>
                  <a:schemeClr val="tx1"/>
                </a:solidFill>
                <a:effectLst/>
              </a:endParaRPr>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C8F61EF-DF3F-5190-8D8B-F4568A0A21BD}"/>
                  </a:ext>
                </a:extLst>
              </p:cNvPr>
              <p:cNvSpPr txBox="1"/>
              <p:nvPr/>
            </p:nvSpPr>
            <p:spPr>
              <a:xfrm>
                <a:off x="1245311" y="6064624"/>
                <a:ext cx="7454936" cy="461665"/>
              </a:xfrm>
              <a:prstGeom prst="rect">
                <a:avLst/>
              </a:prstGeom>
              <a:noFill/>
            </p:spPr>
            <p:txBody>
              <a:bodyPr wrap="square" rtlCol="0">
                <a:spAutoFit/>
              </a:bodyPr>
              <a:lstStyle/>
              <a:p>
                <a:r>
                  <a:rPr lang="en-US" sz="2400" dirty="0"/>
                  <a:t>时间复杂度</a:t>
                </a:r>
                <a:r>
                  <a:rPr lang="zh-CN" altLang="en-US" sz="2400" dirty="0"/>
                  <a:t>：</a:t>
                </a:r>
                <a14:m>
                  <m:oMath xmlns:m="http://schemas.openxmlformats.org/officeDocument/2006/math">
                    <m:r>
                      <a:rPr lang="en-US" altLang="zh-CN" sz="2400" b="0" i="1" smtClean="0">
                        <a:latin typeface="Cambria Math" panose="02040503050406030204" pitchFamily="18" charset="0"/>
                      </a:rPr>
                      <m:t>𝑂</m:t>
                    </m:r>
                    <m:r>
                      <a:rPr lang="en-US" altLang="zh-CN" sz="2400" b="0" i="1" smtClean="0">
                        <a:latin typeface="Cambria Math" panose="02040503050406030204" pitchFamily="18" charset="0"/>
                      </a:rPr>
                      <m:t>(|</m:t>
                    </m:r>
                    <m:r>
                      <a:rPr lang="en-US" altLang="zh-CN" sz="2400" b="1" i="1" smtClean="0">
                        <a:latin typeface="Cambria Math" panose="02040503050406030204" pitchFamily="18" charset="0"/>
                      </a:rPr>
                      <m:t>𝓨</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𝑇</m:t>
                    </m:r>
                    <m:r>
                      <a:rPr lang="en-US" altLang="zh-CN" sz="2400" b="0" i="1" smtClean="0">
                        <a:latin typeface="Cambria Math" panose="02040503050406030204" pitchFamily="18" charset="0"/>
                      </a:rPr>
                      <m:t>)</m:t>
                    </m:r>
                  </m:oMath>
                </a14:m>
                <a:endParaRPr lang="en-US" sz="2400" dirty="0"/>
              </a:p>
            </p:txBody>
          </p:sp>
        </mc:Choice>
        <mc:Fallback xmlns="">
          <p:sp>
            <p:nvSpPr>
              <p:cNvPr id="4" name="TextBox 3">
                <a:extLst>
                  <a:ext uri="{FF2B5EF4-FFF2-40B4-BE49-F238E27FC236}">
                    <a16:creationId xmlns:a16="http://schemas.microsoft.com/office/drawing/2014/main" id="{FC8F61EF-DF3F-5190-8D8B-F4568A0A21BD}"/>
                  </a:ext>
                </a:extLst>
              </p:cNvPr>
              <p:cNvSpPr txBox="1">
                <a:spLocks noRot="1" noChangeAspect="1" noMove="1" noResize="1" noEditPoints="1" noAdjustHandles="1" noChangeArrowheads="1" noChangeShapeType="1" noTextEdit="1"/>
              </p:cNvSpPr>
              <p:nvPr/>
            </p:nvSpPr>
            <p:spPr>
              <a:xfrm>
                <a:off x="1245311" y="6064624"/>
                <a:ext cx="7454936" cy="461665"/>
              </a:xfrm>
              <a:prstGeom prst="rect">
                <a:avLst/>
              </a:prstGeom>
              <a:blipFill>
                <a:blip r:embed="rId4"/>
                <a:stretch>
                  <a:fillRect l="-1190" t="-10526" b="-26316"/>
                </a:stretch>
              </a:blipFill>
            </p:spPr>
            <p:txBody>
              <a:bodyPr/>
              <a:lstStyle/>
              <a:p>
                <a:r>
                  <a:rPr lang="en-US">
                    <a:noFill/>
                  </a:rPr>
                  <a:t> </a:t>
                </a:r>
              </a:p>
            </p:txBody>
          </p:sp>
        </mc:Fallback>
      </mc:AlternateContent>
    </p:spTree>
    <p:extLst>
      <p:ext uri="{BB962C8B-B14F-4D97-AF65-F5344CB8AC3E}">
        <p14:creationId xmlns:p14="http://schemas.microsoft.com/office/powerpoint/2010/main" val="208252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
          <p:cNvSpPr txBox="1">
            <a:spLocks noGrp="1"/>
          </p:cNvSpPr>
          <p:nvPr>
            <p:ph type="title"/>
          </p:nvPr>
        </p:nvSpPr>
        <p:spPr>
          <a:xfrm>
            <a:off x="1191122" y="1723357"/>
            <a:ext cx="10112188" cy="4169283"/>
          </a:xfrm>
          <a:prstGeom prst="rect">
            <a:avLst/>
          </a:prstGeom>
        </p:spPr>
        <p:txBody>
          <a:bodyPr vert="horz" wrap="square" lIns="0" tIns="15240" rIns="0" bIns="0" rtlCol="0" anchor="ctr" anchorCtr="0">
            <a:spAutoFit/>
          </a:bodyPr>
          <a:lstStyle/>
          <a:p>
            <a:pPr>
              <a:lnSpc>
                <a:spcPts val="4720"/>
              </a:lnSpc>
              <a:tabLst>
                <a:tab pos="425958" algn="l"/>
                <a:tab pos="426720" algn="l"/>
              </a:tabLst>
            </a:pPr>
            <a:r>
              <a:rPr lang="en-US" altLang="zh-CN" sz="3200" b="1" dirty="0">
                <a:solidFill>
                  <a:srgbClr val="C67406"/>
                </a:solidFill>
                <a:latin typeface="微软雅黑" panose="020B0503020204020204" pitchFamily="34" charset="-122"/>
                <a:ea typeface="微软雅黑" panose="020B0503020204020204" pitchFamily="34" charset="-122"/>
              </a:rPr>
              <a:t>5.1 </a:t>
            </a:r>
            <a:r>
              <a:rPr lang="zh-CN" altLang="en-US" sz="3200" b="1" dirty="0">
                <a:solidFill>
                  <a:srgbClr val="C67406"/>
                </a:solidFill>
                <a:latin typeface="微软雅黑" panose="020B0503020204020204" pitchFamily="34" charset="-122"/>
                <a:ea typeface="微软雅黑" panose="020B0503020204020204" pitchFamily="34" charset="-122"/>
              </a:rPr>
              <a:t>概述</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200" b="1" dirty="0">
                <a:solidFill>
                  <a:srgbClr val="0070C0"/>
                </a:solidFill>
                <a:latin typeface="微软雅黑" panose="020B0503020204020204" pitchFamily="34" charset="-122"/>
                <a:ea typeface="微软雅黑" panose="020B0503020204020204" pitchFamily="34" charset="-122"/>
              </a:rPr>
              <a:t>5.2 </a:t>
            </a:r>
            <a:r>
              <a:rPr lang="en-US" altLang="zh-CN" sz="3200" dirty="0">
                <a:solidFill>
                  <a:srgbClr val="0070C0"/>
                </a:solidFill>
                <a:latin typeface="微软雅黑" panose="020B0503020204020204" pitchFamily="34" charset="-122"/>
                <a:ea typeface="微软雅黑" panose="020B0503020204020204" pitchFamily="34" charset="-122"/>
              </a:rPr>
              <a:t>Seq2Seq</a:t>
            </a:r>
            <a:r>
              <a:rPr lang="zh-CN" altLang="en-US" sz="3200" b="1" dirty="0">
                <a:solidFill>
                  <a:srgbClr val="0070C0"/>
                </a:solidFill>
                <a:latin typeface="微软雅黑" panose="020B0503020204020204" pitchFamily="34" charset="-122"/>
                <a:ea typeface="微软雅黑" panose="020B0503020204020204" pitchFamily="34" charset="-122"/>
              </a:rPr>
              <a:t>模型</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200" b="1" dirty="0">
                <a:solidFill>
                  <a:srgbClr val="0070C0"/>
                </a:solidFill>
                <a:latin typeface="微软雅黑" panose="020B0503020204020204" pitchFamily="34" charset="-122"/>
                <a:ea typeface="微软雅黑" panose="020B0503020204020204" pitchFamily="34" charset="-122"/>
              </a:rPr>
              <a:t>5.3 </a:t>
            </a:r>
            <a:r>
              <a:rPr lang="zh-CN" altLang="en-US" sz="3200" dirty="0">
                <a:solidFill>
                  <a:srgbClr val="0070C0"/>
                </a:solidFill>
                <a:latin typeface="微软雅黑" panose="020B0503020204020204" pitchFamily="34" charset="-122"/>
                <a:ea typeface="微软雅黑" panose="020B0503020204020204" pitchFamily="34" charset="-122"/>
              </a:rPr>
              <a:t>注意力机制</a:t>
            </a:r>
            <a:r>
              <a:rPr lang="en-US" altLang="zh-CN" sz="3200" b="1" dirty="0">
                <a:solidFill>
                  <a:srgbClr val="0070C0"/>
                </a:solidFill>
                <a:latin typeface="微软雅黑" panose="020B0503020204020204" pitchFamily="34" charset="-122"/>
                <a:ea typeface="微软雅黑" panose="020B0503020204020204" pitchFamily="34" charset="-122"/>
              </a:rPr>
              <a:t> </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200" dirty="0">
                <a:solidFill>
                  <a:srgbClr val="0070C0"/>
                </a:solidFill>
                <a:latin typeface="微软雅黑" panose="020B0503020204020204" pitchFamily="34" charset="-122"/>
                <a:ea typeface="微软雅黑" panose="020B0503020204020204" pitchFamily="34" charset="-122"/>
              </a:rPr>
              <a:t>5.4 Transformer </a:t>
            </a:r>
            <a:r>
              <a:rPr lang="zh-CN" altLang="en-US" sz="3200" dirty="0">
                <a:solidFill>
                  <a:srgbClr val="0070C0"/>
                </a:solidFill>
                <a:latin typeface="微软雅黑" panose="020B0503020204020204" pitchFamily="34" charset="-122"/>
                <a:ea typeface="微软雅黑" panose="020B0503020204020204" pitchFamily="34" charset="-122"/>
              </a:rPr>
              <a:t>模型</a:t>
            </a:r>
            <a:br>
              <a:rPr lang="en-US" altLang="zh-CN" sz="3200" dirty="0">
                <a:solidFill>
                  <a:srgbClr val="0070C0"/>
                </a:solidFill>
                <a:latin typeface="微软雅黑" panose="020B0503020204020204" pitchFamily="34" charset="-122"/>
                <a:ea typeface="微软雅黑" panose="020B0503020204020204" pitchFamily="34" charset="-122"/>
              </a:rPr>
            </a:br>
            <a:r>
              <a:rPr lang="en-US" altLang="zh-CN" sz="3200" dirty="0">
                <a:solidFill>
                  <a:srgbClr val="0070C0"/>
                </a:solidFill>
                <a:latin typeface="微软雅黑" panose="020B0503020204020204" pitchFamily="34" charset="-122"/>
                <a:ea typeface="微软雅黑" panose="020B0503020204020204" pitchFamily="34" charset="-122"/>
              </a:rPr>
              <a:t>5.5 </a:t>
            </a:r>
            <a:r>
              <a:rPr lang="zh-CN" altLang="en-US" sz="3200" dirty="0">
                <a:solidFill>
                  <a:srgbClr val="0070C0"/>
                </a:solidFill>
                <a:latin typeface="微软雅黑" panose="020B0503020204020204" pitchFamily="34" charset="-122"/>
                <a:ea typeface="微软雅黑" panose="020B0503020204020204" pitchFamily="34" charset="-122"/>
              </a:rPr>
              <a:t>预训练语言模型</a:t>
            </a:r>
            <a:br>
              <a:rPr lang="en-US" altLang="zh-CN" sz="3200" dirty="0">
                <a:solidFill>
                  <a:srgbClr val="0070C0"/>
                </a:solidFill>
                <a:latin typeface="微软雅黑" panose="020B0503020204020204" pitchFamily="34" charset="-122"/>
                <a:ea typeface="微软雅黑" panose="020B0503020204020204" pitchFamily="34" charset="-122"/>
              </a:rPr>
            </a:br>
            <a:r>
              <a:rPr lang="en-US" altLang="zh-CN" sz="3200" dirty="0">
                <a:solidFill>
                  <a:srgbClr val="0070C0"/>
                </a:solidFill>
                <a:latin typeface="微软雅黑" panose="020B0503020204020204" pitchFamily="34" charset="-122"/>
                <a:ea typeface="微软雅黑" panose="020B0503020204020204" pitchFamily="34" charset="-122"/>
              </a:rPr>
              <a:t>5.6 </a:t>
            </a:r>
            <a:r>
              <a:rPr lang="zh-CN" altLang="en-US" sz="3200" dirty="0">
                <a:solidFill>
                  <a:srgbClr val="0070C0"/>
                </a:solidFill>
                <a:latin typeface="微软雅黑" panose="020B0503020204020204" pitchFamily="34" charset="-122"/>
                <a:ea typeface="微软雅黑" panose="020B0503020204020204" pitchFamily="34" charset="-122"/>
              </a:rPr>
              <a:t>语言模型使用范式</a:t>
            </a:r>
            <a:br>
              <a:rPr lang="en-US" altLang="zh-CN" sz="3200" dirty="0">
                <a:solidFill>
                  <a:srgbClr val="0070C0"/>
                </a:solidFill>
                <a:latin typeface="微软雅黑" panose="020B0503020204020204" pitchFamily="34" charset="-122"/>
                <a:ea typeface="微软雅黑" panose="020B0503020204020204" pitchFamily="34" charset="-122"/>
              </a:rPr>
            </a:br>
            <a:r>
              <a:rPr lang="en-US" altLang="zh-CN" sz="3200" dirty="0">
                <a:solidFill>
                  <a:srgbClr val="0070C0"/>
                </a:solidFill>
                <a:latin typeface="微软雅黑" panose="020B0503020204020204" pitchFamily="34" charset="-122"/>
                <a:ea typeface="微软雅黑" panose="020B0503020204020204" pitchFamily="34" charset="-122"/>
              </a:rPr>
              <a:t>   </a:t>
            </a:r>
            <a:endParaRPr lang="zh-CN" altLang="en-US" sz="3200" dirty="0">
              <a:solidFill>
                <a:srgbClr val="0070C0"/>
              </a:solidFill>
              <a:latin typeface="微软雅黑" panose="020B0503020204020204" pitchFamily="34" charset="-122"/>
              <a:ea typeface="微软雅黑" panose="020B0503020204020204" pitchFamily="34" charset="-122"/>
            </a:endParaRPr>
          </a:p>
        </p:txBody>
      </p:sp>
      <p:sp>
        <p:nvSpPr>
          <p:cNvPr id="6" name="object 3">
            <a:extLst>
              <a:ext uri="{FF2B5EF4-FFF2-40B4-BE49-F238E27FC236}">
                <a16:creationId xmlns:a16="http://schemas.microsoft.com/office/drawing/2014/main" id="{4D532251-D2FF-4519-8A3C-299A5CEC95DB}"/>
              </a:ext>
            </a:extLst>
          </p:cNvPr>
          <p:cNvSpPr txBox="1">
            <a:spLocks/>
          </p:cNvSpPr>
          <p:nvPr/>
        </p:nvSpPr>
        <p:spPr>
          <a:xfrm>
            <a:off x="935166" y="392395"/>
            <a:ext cx="6672072" cy="613694"/>
          </a:xfrm>
          <a:prstGeom prst="rect">
            <a:avLst/>
          </a:prstGeom>
        </p:spPr>
        <p:txBody>
          <a:bodyPr vert="horz" wrap="square" lIns="0" tIns="152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240">
              <a:spcBef>
                <a:spcPts val="120"/>
              </a:spcBef>
            </a:pPr>
            <a:r>
              <a:rPr lang="zh-CN" altLang="en-US" sz="4320" b="1" dirty="0">
                <a:solidFill>
                  <a:srgbClr val="0070C0"/>
                </a:solidFill>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1132551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6672072"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5.2.2 </a:t>
            </a:r>
            <a:r>
              <a:rPr lang="zh-CN" altLang="en-US" sz="3200" dirty="0">
                <a:solidFill>
                  <a:srgbClr val="0070C0"/>
                </a:solidFill>
                <a:latin typeface="微软雅黑" panose="020B0503020204020204" charset="-122"/>
                <a:ea typeface="微软雅黑" panose="020B0503020204020204" charset="-122"/>
              </a:rPr>
              <a:t>模型训练与使用技巧</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nvGrpSpPr>
          <p:cNvPr id="86" name="组合 85">
            <a:extLst>
              <a:ext uri="{FF2B5EF4-FFF2-40B4-BE49-F238E27FC236}">
                <a16:creationId xmlns:a16="http://schemas.microsoft.com/office/drawing/2014/main" id="{CA315A95-C9D5-4D39-9E09-D92497AD9C2F}"/>
              </a:ext>
            </a:extLst>
          </p:cNvPr>
          <p:cNvGrpSpPr/>
          <p:nvPr/>
        </p:nvGrpSpPr>
        <p:grpSpPr>
          <a:xfrm>
            <a:off x="933450" y="1230492"/>
            <a:ext cx="10325100" cy="1687521"/>
            <a:chOff x="981076" y="1131155"/>
            <a:chExt cx="10325100" cy="1687521"/>
          </a:xfrm>
        </p:grpSpPr>
        <p:sp>
          <p:nvSpPr>
            <p:cNvPr id="87" name="文本框 86">
              <a:extLst>
                <a:ext uri="{FF2B5EF4-FFF2-40B4-BE49-F238E27FC236}">
                  <a16:creationId xmlns:a16="http://schemas.microsoft.com/office/drawing/2014/main" id="{97ACCF2F-7273-442F-B651-F39396F0BBBC}"/>
                </a:ext>
              </a:extLst>
            </p:cNvPr>
            <p:cNvSpPr txBox="1"/>
            <p:nvPr/>
          </p:nvSpPr>
          <p:spPr>
            <a:xfrm>
              <a:off x="2973897" y="1170610"/>
              <a:ext cx="6096000" cy="461665"/>
            </a:xfrm>
            <a:prstGeom prst="rect">
              <a:avLst/>
            </a:prstGeom>
            <a:noFill/>
          </p:spPr>
          <p:txBody>
            <a:bodyPr wrap="square">
              <a:spAutoFit/>
            </a:bodyPr>
            <a:lstStyle/>
            <a:p>
              <a:pPr indent="457200" algn="ctr"/>
              <a:r>
                <a:rPr lang="zh-CN" altLang="en-US" sz="2400" b="1" dirty="0">
                  <a:solidFill>
                    <a:srgbClr val="0070C0"/>
                  </a:solidFill>
                </a:rPr>
                <a:t>束搜索</a:t>
              </a:r>
            </a:p>
          </p:txBody>
        </p:sp>
        <p:sp>
          <p:nvSpPr>
            <p:cNvPr id="88" name="文本框 87">
              <a:extLst>
                <a:ext uri="{FF2B5EF4-FFF2-40B4-BE49-F238E27FC236}">
                  <a16:creationId xmlns:a16="http://schemas.microsoft.com/office/drawing/2014/main" id="{A91E5619-16F2-4A72-AFF4-E186427D62A3}"/>
                </a:ext>
              </a:extLst>
            </p:cNvPr>
            <p:cNvSpPr txBox="1"/>
            <p:nvPr/>
          </p:nvSpPr>
          <p:spPr>
            <a:xfrm>
              <a:off x="1144978" y="1521954"/>
              <a:ext cx="10057541" cy="1200329"/>
            </a:xfrm>
            <a:prstGeom prst="rect">
              <a:avLst/>
            </a:prstGeom>
            <a:noFill/>
          </p:spPr>
          <p:txBody>
            <a:bodyPr wrap="square">
              <a:spAutoFit/>
            </a:bodyPr>
            <a:lstStyle/>
            <a:p>
              <a:r>
                <a:rPr lang="zh-CN" altLang="en-US" sz="2400" dirty="0"/>
                <a:t>在时间步 </a:t>
              </a:r>
              <a:r>
                <a:rPr lang="en-US" altLang="zh-CN" sz="2400" dirty="0"/>
                <a:t>1 </a:t>
              </a:r>
              <a:r>
                <a:rPr lang="zh-CN" altLang="en-US" sz="2400" dirty="0"/>
                <a:t>，选择当前条件概率最大的</a:t>
              </a:r>
              <a:r>
                <a:rPr lang="en-US" altLang="zh-CN" sz="2400" dirty="0"/>
                <a:t>k</a:t>
              </a:r>
              <a:r>
                <a:rPr lang="zh-CN" altLang="en-US" sz="2400" dirty="0"/>
                <a:t>（束宽）个词，当做候选输出序列的第一个词。之后的每个时间步长，基于上个步长的输出序列，从中挑出具有最高条件概率的</a:t>
              </a:r>
              <a:r>
                <a:rPr lang="en-US" altLang="zh-CN" sz="2400" dirty="0"/>
                <a:t>k</a:t>
              </a:r>
              <a:r>
                <a:rPr lang="zh-CN" altLang="en-US" sz="2400" dirty="0"/>
                <a:t>个候选输出序列。</a:t>
              </a:r>
            </a:p>
          </p:txBody>
        </p:sp>
        <p:sp>
          <p:nvSpPr>
            <p:cNvPr id="89" name="矩形: 圆角 88">
              <a:extLst>
                <a:ext uri="{FF2B5EF4-FFF2-40B4-BE49-F238E27FC236}">
                  <a16:creationId xmlns:a16="http://schemas.microsoft.com/office/drawing/2014/main" id="{084B84ED-3931-4EFD-BA21-0C7F8B4B85C1}"/>
                </a:ext>
              </a:extLst>
            </p:cNvPr>
            <p:cNvSpPr/>
            <p:nvPr/>
          </p:nvSpPr>
          <p:spPr>
            <a:xfrm>
              <a:off x="981076" y="1131155"/>
              <a:ext cx="10325100" cy="1687521"/>
            </a:xfrm>
            <a:prstGeom prst="round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pic>
        <p:nvPicPr>
          <p:cNvPr id="4098" name="Picture 2">
            <a:extLst>
              <a:ext uri="{FF2B5EF4-FFF2-40B4-BE49-F238E27FC236}">
                <a16:creationId xmlns:a16="http://schemas.microsoft.com/office/drawing/2014/main" id="{225AD2C0-8DED-567D-97D8-7AA02A55E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326" y="2963967"/>
            <a:ext cx="5162550" cy="3426056"/>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8">
            <a:extLst>
              <a:ext uri="{FF2B5EF4-FFF2-40B4-BE49-F238E27FC236}">
                <a16:creationId xmlns:a16="http://schemas.microsoft.com/office/drawing/2014/main" id="{12BA3DFA-98A4-DFDE-D0F9-0AE6ADCF9C79}"/>
              </a:ext>
            </a:extLst>
          </p:cNvPr>
          <p:cNvSpPr txBox="1"/>
          <p:nvPr/>
        </p:nvSpPr>
        <p:spPr>
          <a:xfrm>
            <a:off x="152686" y="6589244"/>
            <a:ext cx="6096000" cy="276999"/>
          </a:xfrm>
          <a:prstGeom prst="rect">
            <a:avLst/>
          </a:prstGeom>
          <a:noFill/>
        </p:spPr>
        <p:txBody>
          <a:bodyPr wrap="square">
            <a:spAutoFit/>
          </a:bodyPr>
          <a:lstStyle>
            <a:defPPr>
              <a:defRPr lang="zh-CN"/>
            </a:defPPr>
            <a:lvl1pPr>
              <a:defRPr sz="1200"/>
            </a:lvl1pPr>
          </a:lstStyle>
          <a:p>
            <a:r>
              <a:rPr lang="zh-CN" altLang="en-US" dirty="0"/>
              <a:t>图片来源：</a:t>
            </a:r>
            <a:r>
              <a:rPr lang="en-US" altLang="zh-CN" dirty="0"/>
              <a:t>https://</a:t>
            </a:r>
            <a:r>
              <a:rPr lang="en-US" altLang="zh-CN" dirty="0" err="1"/>
              <a:t>en.wikipedia.org</a:t>
            </a:r>
            <a:r>
              <a:rPr lang="en-US" altLang="zh-CN" dirty="0"/>
              <a:t>/wiki/</a:t>
            </a:r>
            <a:r>
              <a:rPr lang="en-US" altLang="zh-CN" dirty="0" err="1"/>
              <a:t>Beam_search</a:t>
            </a:r>
            <a:endParaRPr lang="zh-CN" alt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EC63FCC-7EB3-0E71-E363-2081885EF02D}"/>
                  </a:ext>
                </a:extLst>
              </p:cNvPr>
              <p:cNvSpPr txBox="1"/>
              <p:nvPr/>
            </p:nvSpPr>
            <p:spPr>
              <a:xfrm>
                <a:off x="6669740" y="4291963"/>
                <a:ext cx="4961965" cy="461665"/>
              </a:xfrm>
              <a:prstGeom prst="rect">
                <a:avLst/>
              </a:prstGeom>
              <a:noFill/>
            </p:spPr>
            <p:txBody>
              <a:bodyPr wrap="square" rtlCol="0">
                <a:spAutoFit/>
              </a:bodyPr>
              <a:lstStyle/>
              <a:p>
                <a:r>
                  <a:rPr lang="en-US" sz="2400" dirty="0"/>
                  <a:t>时间复杂度</a:t>
                </a:r>
                <a:r>
                  <a:rPr lang="zh-CN" altLang="en-US" sz="2400" dirty="0"/>
                  <a:t>：</a:t>
                </a:r>
                <a14:m>
                  <m:oMath xmlns:m="http://schemas.openxmlformats.org/officeDocument/2006/math">
                    <m:r>
                      <a:rPr lang="en-US" altLang="zh-CN" sz="2400" b="0" i="1" smtClean="0">
                        <a:latin typeface="Cambria Math" panose="02040503050406030204" pitchFamily="18" charset="0"/>
                      </a:rPr>
                      <m:t>𝑂</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𝑘</m:t>
                    </m:r>
                    <m:r>
                      <a:rPr lang="en-US" altLang="zh-CN" sz="2400" b="0" i="1" smtClean="0">
                        <a:latin typeface="Cambria Math" panose="02040503050406030204" pitchFamily="18" charset="0"/>
                      </a:rPr>
                      <m:t>||</m:t>
                    </m:r>
                    <m:r>
                      <a:rPr lang="en-US" altLang="zh-CN" sz="2400" b="1" i="1" smtClean="0">
                        <a:latin typeface="Cambria Math" panose="02040503050406030204" pitchFamily="18" charset="0"/>
                      </a:rPr>
                      <m:t>𝓨</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𝑇</m:t>
                    </m:r>
                    <m:r>
                      <a:rPr lang="en-US" altLang="zh-CN" sz="2400" b="0" i="1" smtClean="0">
                        <a:latin typeface="Cambria Math" panose="02040503050406030204" pitchFamily="18" charset="0"/>
                      </a:rPr>
                      <m:t>)</m:t>
                    </m:r>
                  </m:oMath>
                </a14:m>
                <a:endParaRPr lang="en-US" sz="2400" dirty="0"/>
              </a:p>
            </p:txBody>
          </p:sp>
        </mc:Choice>
        <mc:Fallback xmlns="">
          <p:sp>
            <p:nvSpPr>
              <p:cNvPr id="19" name="TextBox 18">
                <a:extLst>
                  <a:ext uri="{FF2B5EF4-FFF2-40B4-BE49-F238E27FC236}">
                    <a16:creationId xmlns:a16="http://schemas.microsoft.com/office/drawing/2014/main" id="{AEC63FCC-7EB3-0E71-E363-2081885EF02D}"/>
                  </a:ext>
                </a:extLst>
              </p:cNvPr>
              <p:cNvSpPr txBox="1">
                <a:spLocks noRot="1" noChangeAspect="1" noMove="1" noResize="1" noEditPoints="1" noAdjustHandles="1" noChangeArrowheads="1" noChangeShapeType="1" noTextEdit="1"/>
              </p:cNvSpPr>
              <p:nvPr/>
            </p:nvSpPr>
            <p:spPr>
              <a:xfrm>
                <a:off x="6669740" y="4291963"/>
                <a:ext cx="4961965" cy="461665"/>
              </a:xfrm>
              <a:prstGeom prst="rect">
                <a:avLst/>
              </a:prstGeom>
              <a:blipFill>
                <a:blip r:embed="rId4"/>
                <a:stretch>
                  <a:fillRect l="-2046" t="-7895" b="-28947"/>
                </a:stretch>
              </a:blipFill>
            </p:spPr>
            <p:txBody>
              <a:bodyPr/>
              <a:lstStyle/>
              <a:p>
                <a:r>
                  <a:rPr lang="en-US">
                    <a:noFill/>
                  </a:rPr>
                  <a:t> </a:t>
                </a:r>
              </a:p>
            </p:txBody>
          </p:sp>
        </mc:Fallback>
      </mc:AlternateContent>
    </p:spTree>
    <p:extLst>
      <p:ext uri="{BB962C8B-B14F-4D97-AF65-F5344CB8AC3E}">
        <p14:creationId xmlns:p14="http://schemas.microsoft.com/office/powerpoint/2010/main" val="2917478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5AC72-3F1C-FA47-1576-D3D2921B92FF}"/>
            </a:ext>
          </a:extLst>
        </p:cNvPr>
        <p:cNvGrpSpPr/>
        <p:nvPr/>
      </p:nvGrpSpPr>
      <p:grpSpPr>
        <a:xfrm>
          <a:off x="0" y="0"/>
          <a:ext cx="0" cy="0"/>
          <a:chOff x="0" y="0"/>
          <a:chExt cx="0" cy="0"/>
        </a:xfrm>
      </p:grpSpPr>
      <p:sp>
        <p:nvSpPr>
          <p:cNvPr id="13" name="object 3">
            <a:extLst>
              <a:ext uri="{FF2B5EF4-FFF2-40B4-BE49-F238E27FC236}">
                <a16:creationId xmlns:a16="http://schemas.microsoft.com/office/drawing/2014/main" id="{6E0DDDBC-BD48-A25B-AEED-F13025F693C4}"/>
              </a:ext>
            </a:extLst>
          </p:cNvPr>
          <p:cNvSpPr txBox="1">
            <a:spLocks/>
          </p:cNvSpPr>
          <p:nvPr/>
        </p:nvSpPr>
        <p:spPr>
          <a:xfrm>
            <a:off x="583565" y="467977"/>
            <a:ext cx="6672072"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5.2.2 </a:t>
            </a:r>
            <a:r>
              <a:rPr lang="zh-CN" altLang="en-US" sz="3200" dirty="0">
                <a:solidFill>
                  <a:srgbClr val="0070C0"/>
                </a:solidFill>
                <a:latin typeface="微软雅黑" panose="020B0503020204020204" charset="-122"/>
                <a:ea typeface="微软雅黑" panose="020B0503020204020204" charset="-122"/>
              </a:rPr>
              <a:t>模型训练与使用技巧</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79819BFC-8AC1-2827-4F7D-32B420DD5960}"/>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nvGrpSpPr>
          <p:cNvPr id="3" name="组合 2">
            <a:extLst>
              <a:ext uri="{FF2B5EF4-FFF2-40B4-BE49-F238E27FC236}">
                <a16:creationId xmlns:a16="http://schemas.microsoft.com/office/drawing/2014/main" id="{5CE7F6D8-9836-F1AC-6923-B08B6D3B0934}"/>
              </a:ext>
            </a:extLst>
          </p:cNvPr>
          <p:cNvGrpSpPr/>
          <p:nvPr/>
        </p:nvGrpSpPr>
        <p:grpSpPr>
          <a:xfrm>
            <a:off x="1097352" y="3913345"/>
            <a:ext cx="1481679" cy="1650589"/>
            <a:chOff x="1097352" y="4424331"/>
            <a:chExt cx="1481679" cy="1650589"/>
          </a:xfrm>
        </p:grpSpPr>
        <p:sp>
          <p:nvSpPr>
            <p:cNvPr id="2" name="矩形 1">
              <a:extLst>
                <a:ext uri="{FF2B5EF4-FFF2-40B4-BE49-F238E27FC236}">
                  <a16:creationId xmlns:a16="http://schemas.microsoft.com/office/drawing/2014/main" id="{7267FAFC-EF7B-9CD4-02D4-F9A8ABF629F6}"/>
                </a:ext>
              </a:extLst>
            </p:cNvPr>
            <p:cNvSpPr/>
            <p:nvPr/>
          </p:nvSpPr>
          <p:spPr>
            <a:xfrm>
              <a:off x="1953389" y="4787654"/>
              <a:ext cx="625642" cy="389726"/>
            </a:xfrm>
            <a:prstGeom prst="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0.6</a:t>
              </a:r>
              <a:endParaRPr lang="zh-CN" altLang="en-US" dirty="0">
                <a:solidFill>
                  <a:schemeClr val="tx1"/>
                </a:solidFill>
              </a:endParaRPr>
            </a:p>
          </p:txBody>
        </p:sp>
        <p:sp>
          <p:nvSpPr>
            <p:cNvPr id="15" name="矩形 14">
              <a:extLst>
                <a:ext uri="{FF2B5EF4-FFF2-40B4-BE49-F238E27FC236}">
                  <a16:creationId xmlns:a16="http://schemas.microsoft.com/office/drawing/2014/main" id="{CA140B1E-329A-E5A4-044E-AF2B9AEAB006}"/>
                </a:ext>
              </a:extLst>
            </p:cNvPr>
            <p:cNvSpPr/>
            <p:nvPr/>
          </p:nvSpPr>
          <p:spPr>
            <a:xfrm>
              <a:off x="1953389" y="5236424"/>
              <a:ext cx="625642" cy="389726"/>
            </a:xfrm>
            <a:prstGeom prst="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0.3</a:t>
              </a:r>
              <a:endParaRPr lang="zh-CN" altLang="en-US" dirty="0">
                <a:solidFill>
                  <a:schemeClr val="tx1"/>
                </a:solidFill>
              </a:endParaRPr>
            </a:p>
          </p:txBody>
        </p:sp>
        <p:sp>
          <p:nvSpPr>
            <p:cNvPr id="16" name="矩形 15">
              <a:extLst>
                <a:ext uri="{FF2B5EF4-FFF2-40B4-BE49-F238E27FC236}">
                  <a16:creationId xmlns:a16="http://schemas.microsoft.com/office/drawing/2014/main" id="{58CB7039-0802-8F61-3907-25262D0C228B}"/>
                </a:ext>
              </a:extLst>
            </p:cNvPr>
            <p:cNvSpPr/>
            <p:nvPr/>
          </p:nvSpPr>
          <p:spPr>
            <a:xfrm>
              <a:off x="1953389" y="5685194"/>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0.1</a:t>
              </a:r>
              <a:endParaRPr lang="zh-CN" altLang="en-US" dirty="0">
                <a:solidFill>
                  <a:schemeClr val="tx1"/>
                </a:solidFill>
              </a:endParaRPr>
            </a:p>
          </p:txBody>
        </p:sp>
        <p:sp>
          <p:nvSpPr>
            <p:cNvPr id="24" name="Rectangle 1">
              <a:extLst>
                <a:ext uri="{FF2B5EF4-FFF2-40B4-BE49-F238E27FC236}">
                  <a16:creationId xmlns:a16="http://schemas.microsoft.com/office/drawing/2014/main" id="{0525E5F3-FB35-035F-36C4-8D57B78F80D4}"/>
                </a:ext>
              </a:extLst>
            </p:cNvPr>
            <p:cNvSpPr>
              <a:spLocks noChangeArrowheads="1"/>
            </p:cNvSpPr>
            <p:nvPr/>
          </p:nvSpPr>
          <p:spPr bwMode="auto">
            <a:xfrm>
              <a:off x="1458762" y="4840813"/>
              <a:ext cx="457683" cy="307777"/>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2000" dirty="0">
                  <a:solidFill>
                    <a:srgbClr val="444444"/>
                  </a:solidFill>
                  <a:latin typeface="Courier New" panose="02070309020205020404" pitchFamily="49" charset="0"/>
                  <a:cs typeface="Courier New" panose="02070309020205020404" pitchFamily="49" charset="0"/>
                </a:rPr>
                <a:t>我</a:t>
              </a:r>
              <a:endParaRPr lang="en-US" altLang="zh-CN" sz="2000" dirty="0">
                <a:solidFill>
                  <a:srgbClr val="444444"/>
                </a:solidFill>
                <a:latin typeface="Courier New" panose="02070309020205020404" pitchFamily="49" charset="0"/>
                <a:cs typeface="Courier New" panose="02070309020205020404" pitchFamily="49" charset="0"/>
              </a:endParaRPr>
            </a:p>
          </p:txBody>
        </p:sp>
        <p:sp>
          <p:nvSpPr>
            <p:cNvPr id="25" name="Rectangle 1">
              <a:extLst>
                <a:ext uri="{FF2B5EF4-FFF2-40B4-BE49-F238E27FC236}">
                  <a16:creationId xmlns:a16="http://schemas.microsoft.com/office/drawing/2014/main" id="{320430BF-88EE-63EB-6675-0AB73903D9D5}"/>
                </a:ext>
              </a:extLst>
            </p:cNvPr>
            <p:cNvSpPr>
              <a:spLocks noChangeArrowheads="1"/>
            </p:cNvSpPr>
            <p:nvPr/>
          </p:nvSpPr>
          <p:spPr bwMode="auto">
            <a:xfrm>
              <a:off x="1290803" y="5739262"/>
              <a:ext cx="625642" cy="307777"/>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2000" dirty="0">
                  <a:solidFill>
                    <a:srgbClr val="444444"/>
                  </a:solidFill>
                  <a:latin typeface="Courier New" panose="02070309020205020404" pitchFamily="49" charset="0"/>
                  <a:cs typeface="Courier New" panose="02070309020205020404" pitchFamily="49" charset="0"/>
                </a:rPr>
                <a:t>成都</a:t>
              </a:r>
              <a:endParaRPr kumimoji="0" lang="zh-CN" altLang="zh-CN" sz="1400" b="0" i="0" u="none" strike="noStrike" cap="none" normalizeH="0" baseline="0" dirty="0">
                <a:ln>
                  <a:noFill/>
                </a:ln>
                <a:solidFill>
                  <a:schemeClr val="tx1"/>
                </a:solidFill>
                <a:effectLst/>
              </a:endParaRPr>
            </a:p>
          </p:txBody>
        </p:sp>
        <p:sp>
          <p:nvSpPr>
            <p:cNvPr id="26" name="Rectangle 1">
              <a:extLst>
                <a:ext uri="{FF2B5EF4-FFF2-40B4-BE49-F238E27FC236}">
                  <a16:creationId xmlns:a16="http://schemas.microsoft.com/office/drawing/2014/main" id="{F2A305C5-3FE6-6439-7E18-A2A218CEEAE5}"/>
                </a:ext>
              </a:extLst>
            </p:cNvPr>
            <p:cNvSpPr>
              <a:spLocks noChangeArrowheads="1"/>
            </p:cNvSpPr>
            <p:nvPr/>
          </p:nvSpPr>
          <p:spPr bwMode="auto">
            <a:xfrm>
              <a:off x="1458762" y="5304474"/>
              <a:ext cx="457683" cy="307777"/>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2000" dirty="0">
                  <a:solidFill>
                    <a:srgbClr val="444444"/>
                  </a:solidFill>
                  <a:latin typeface="Courier New" panose="02070309020205020404" pitchFamily="49" charset="0"/>
                  <a:cs typeface="Courier New" panose="02070309020205020404" pitchFamily="49" charset="0"/>
                </a:rPr>
                <a:t>爱</a:t>
              </a:r>
              <a:endParaRPr kumimoji="0" lang="zh-CN" altLang="zh-CN" sz="1400" b="0" i="0" u="none" strike="noStrike" cap="none" normalizeH="0" baseline="0" dirty="0">
                <a:ln>
                  <a:noFill/>
                </a:ln>
                <a:solidFill>
                  <a:schemeClr val="tx1"/>
                </a:solidFill>
                <a:effectLst/>
              </a:endParaRPr>
            </a:p>
          </p:txBody>
        </p:sp>
        <p:sp>
          <p:nvSpPr>
            <p:cNvPr id="27" name="Rectangle 1">
              <a:extLst>
                <a:ext uri="{FF2B5EF4-FFF2-40B4-BE49-F238E27FC236}">
                  <a16:creationId xmlns:a16="http://schemas.microsoft.com/office/drawing/2014/main" id="{82D85BA1-C082-AD1A-7410-3D59AE01AEDF}"/>
                </a:ext>
              </a:extLst>
            </p:cNvPr>
            <p:cNvSpPr>
              <a:spLocks noChangeArrowheads="1"/>
            </p:cNvSpPr>
            <p:nvPr/>
          </p:nvSpPr>
          <p:spPr bwMode="auto">
            <a:xfrm>
              <a:off x="1097352" y="4424331"/>
              <a:ext cx="1481679" cy="307777"/>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444444"/>
                  </a:solidFill>
                  <a:effectLst/>
                  <a:latin typeface="Courier New" panose="02070309020205020404" pitchFamily="49" charset="0"/>
                  <a:cs typeface="Courier New" panose="02070309020205020404" pitchFamily="49" charset="0"/>
                </a:rPr>
                <a:t>时间步   </a:t>
              </a:r>
              <a:r>
                <a:rPr kumimoji="0" lang="en-US" altLang="zh-CN" sz="2000" b="1" i="0" u="none" strike="noStrike" cap="none" normalizeH="0" baseline="0" dirty="0">
                  <a:ln>
                    <a:noFill/>
                  </a:ln>
                  <a:solidFill>
                    <a:srgbClr val="444444"/>
                  </a:solidFill>
                  <a:effectLst/>
                  <a:latin typeface="Courier New" panose="02070309020205020404" pitchFamily="49" charset="0"/>
                  <a:cs typeface="Courier New" panose="02070309020205020404" pitchFamily="49" charset="0"/>
                </a:rPr>
                <a:t>1</a:t>
              </a:r>
              <a:endParaRPr kumimoji="0" lang="zh-CN" altLang="zh-CN" sz="1400" b="1" i="0" u="none" strike="noStrike" cap="none" normalizeH="0" baseline="0" dirty="0">
                <a:ln>
                  <a:noFill/>
                </a:ln>
                <a:solidFill>
                  <a:schemeClr val="tx1"/>
                </a:solidFill>
                <a:effectLst/>
              </a:endParaRPr>
            </a:p>
          </p:txBody>
        </p:sp>
      </p:grpSp>
      <p:grpSp>
        <p:nvGrpSpPr>
          <p:cNvPr id="65" name="组合 64">
            <a:extLst>
              <a:ext uri="{FF2B5EF4-FFF2-40B4-BE49-F238E27FC236}">
                <a16:creationId xmlns:a16="http://schemas.microsoft.com/office/drawing/2014/main" id="{E55E911E-89B7-6790-C6BD-EBAFE7112267}"/>
              </a:ext>
            </a:extLst>
          </p:cNvPr>
          <p:cNvGrpSpPr/>
          <p:nvPr/>
        </p:nvGrpSpPr>
        <p:grpSpPr>
          <a:xfrm>
            <a:off x="3821445" y="3260670"/>
            <a:ext cx="1563256" cy="3021105"/>
            <a:chOff x="3516645" y="3792408"/>
            <a:chExt cx="1563256" cy="3021105"/>
          </a:xfrm>
        </p:grpSpPr>
        <p:sp>
          <p:nvSpPr>
            <p:cNvPr id="29" name="矩形 28">
              <a:extLst>
                <a:ext uri="{FF2B5EF4-FFF2-40B4-BE49-F238E27FC236}">
                  <a16:creationId xmlns:a16="http://schemas.microsoft.com/office/drawing/2014/main" id="{6700A185-A086-AA69-9574-BE22FA3AE0A5}"/>
                </a:ext>
              </a:extLst>
            </p:cNvPr>
            <p:cNvSpPr/>
            <p:nvPr/>
          </p:nvSpPr>
          <p:spPr>
            <a:xfrm>
              <a:off x="3516645" y="4596202"/>
              <a:ext cx="625642" cy="389726"/>
            </a:xfrm>
            <a:prstGeom prst="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0.6</a:t>
              </a:r>
              <a:endParaRPr lang="zh-CN" altLang="en-US" dirty="0">
                <a:solidFill>
                  <a:schemeClr val="tx1"/>
                </a:solidFill>
              </a:endParaRPr>
            </a:p>
          </p:txBody>
        </p:sp>
        <p:sp>
          <p:nvSpPr>
            <p:cNvPr id="30" name="矩形 29">
              <a:extLst>
                <a:ext uri="{FF2B5EF4-FFF2-40B4-BE49-F238E27FC236}">
                  <a16:creationId xmlns:a16="http://schemas.microsoft.com/office/drawing/2014/main" id="{58D1916D-A66E-599A-3B85-94F035FF79A5}"/>
                </a:ext>
              </a:extLst>
            </p:cNvPr>
            <p:cNvSpPr/>
            <p:nvPr/>
          </p:nvSpPr>
          <p:spPr>
            <a:xfrm>
              <a:off x="3516645" y="5821959"/>
              <a:ext cx="625642" cy="389726"/>
            </a:xfrm>
            <a:prstGeom prst="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0.3</a:t>
              </a:r>
              <a:endParaRPr lang="zh-CN" altLang="en-US" dirty="0">
                <a:solidFill>
                  <a:schemeClr val="tx1"/>
                </a:solidFill>
              </a:endParaRPr>
            </a:p>
          </p:txBody>
        </p:sp>
        <p:sp>
          <p:nvSpPr>
            <p:cNvPr id="32" name="矩形 31">
              <a:extLst>
                <a:ext uri="{FF2B5EF4-FFF2-40B4-BE49-F238E27FC236}">
                  <a16:creationId xmlns:a16="http://schemas.microsoft.com/office/drawing/2014/main" id="{61FF5979-A0B9-1CA8-BE9C-CC025E186AD3}"/>
                </a:ext>
              </a:extLst>
            </p:cNvPr>
            <p:cNvSpPr/>
            <p:nvPr/>
          </p:nvSpPr>
          <p:spPr>
            <a:xfrm>
              <a:off x="4454259" y="4510170"/>
              <a:ext cx="625642" cy="389726"/>
            </a:xfrm>
            <a:prstGeom prst="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0.8</a:t>
              </a:r>
              <a:endParaRPr lang="zh-CN" altLang="en-US" dirty="0">
                <a:solidFill>
                  <a:schemeClr val="tx1"/>
                </a:solidFill>
              </a:endParaRPr>
            </a:p>
          </p:txBody>
        </p:sp>
        <p:sp>
          <p:nvSpPr>
            <p:cNvPr id="33" name="矩形 32">
              <a:extLst>
                <a:ext uri="{FF2B5EF4-FFF2-40B4-BE49-F238E27FC236}">
                  <a16:creationId xmlns:a16="http://schemas.microsoft.com/office/drawing/2014/main" id="{964D8984-D2C6-19BA-3F80-F644CD0BA4EF}"/>
                </a:ext>
              </a:extLst>
            </p:cNvPr>
            <p:cNvSpPr/>
            <p:nvPr/>
          </p:nvSpPr>
          <p:spPr>
            <a:xfrm>
              <a:off x="4454259" y="4069324"/>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0.1</a:t>
              </a:r>
              <a:endParaRPr lang="zh-CN" altLang="en-US" dirty="0">
                <a:solidFill>
                  <a:schemeClr val="tx1"/>
                </a:solidFill>
              </a:endParaRPr>
            </a:p>
          </p:txBody>
        </p:sp>
        <p:sp>
          <p:nvSpPr>
            <p:cNvPr id="34" name="矩形 33">
              <a:extLst>
                <a:ext uri="{FF2B5EF4-FFF2-40B4-BE49-F238E27FC236}">
                  <a16:creationId xmlns:a16="http://schemas.microsoft.com/office/drawing/2014/main" id="{3F399B76-4E37-4B9D-DF9C-9CFFB7FB3025}"/>
                </a:ext>
              </a:extLst>
            </p:cNvPr>
            <p:cNvSpPr/>
            <p:nvPr/>
          </p:nvSpPr>
          <p:spPr>
            <a:xfrm>
              <a:off x="4454259" y="4953727"/>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0.1</a:t>
              </a:r>
              <a:endParaRPr lang="zh-CN" altLang="en-US" dirty="0">
                <a:solidFill>
                  <a:schemeClr val="tx1"/>
                </a:solidFill>
              </a:endParaRPr>
            </a:p>
          </p:txBody>
        </p:sp>
        <p:sp>
          <p:nvSpPr>
            <p:cNvPr id="35" name="矩形 34">
              <a:extLst>
                <a:ext uri="{FF2B5EF4-FFF2-40B4-BE49-F238E27FC236}">
                  <a16:creationId xmlns:a16="http://schemas.microsoft.com/office/drawing/2014/main" id="{4AA30B59-3E5B-FB85-6366-6B5AA69496CA}"/>
                </a:ext>
              </a:extLst>
            </p:cNvPr>
            <p:cNvSpPr/>
            <p:nvPr/>
          </p:nvSpPr>
          <p:spPr>
            <a:xfrm>
              <a:off x="4454259" y="6423787"/>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0.3</a:t>
              </a:r>
              <a:endParaRPr lang="zh-CN" altLang="en-US" dirty="0">
                <a:solidFill>
                  <a:schemeClr val="tx1"/>
                </a:solidFill>
              </a:endParaRPr>
            </a:p>
          </p:txBody>
        </p:sp>
        <p:sp>
          <p:nvSpPr>
            <p:cNvPr id="36" name="矩形 35">
              <a:extLst>
                <a:ext uri="{FF2B5EF4-FFF2-40B4-BE49-F238E27FC236}">
                  <a16:creationId xmlns:a16="http://schemas.microsoft.com/office/drawing/2014/main" id="{3A5EA9B1-A58E-E356-2382-52EFE059ACC7}"/>
                </a:ext>
              </a:extLst>
            </p:cNvPr>
            <p:cNvSpPr/>
            <p:nvPr/>
          </p:nvSpPr>
          <p:spPr>
            <a:xfrm>
              <a:off x="4454259" y="5971510"/>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0.2</a:t>
              </a:r>
              <a:endParaRPr lang="zh-CN" altLang="en-US" dirty="0">
                <a:solidFill>
                  <a:schemeClr val="tx1"/>
                </a:solidFill>
              </a:endParaRPr>
            </a:p>
          </p:txBody>
        </p:sp>
        <p:sp>
          <p:nvSpPr>
            <p:cNvPr id="37" name="矩形 36">
              <a:extLst>
                <a:ext uri="{FF2B5EF4-FFF2-40B4-BE49-F238E27FC236}">
                  <a16:creationId xmlns:a16="http://schemas.microsoft.com/office/drawing/2014/main" id="{59F63948-7AFB-80C9-6831-6A94E9467CD1}"/>
                </a:ext>
              </a:extLst>
            </p:cNvPr>
            <p:cNvSpPr/>
            <p:nvPr/>
          </p:nvSpPr>
          <p:spPr>
            <a:xfrm>
              <a:off x="4454259" y="5514781"/>
              <a:ext cx="625642" cy="389726"/>
            </a:xfrm>
            <a:prstGeom prst="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0.5</a:t>
              </a:r>
              <a:endParaRPr lang="zh-CN" altLang="en-US" dirty="0">
                <a:solidFill>
                  <a:schemeClr val="tx1"/>
                </a:solidFill>
              </a:endParaRPr>
            </a:p>
          </p:txBody>
        </p:sp>
        <p:sp>
          <p:nvSpPr>
            <p:cNvPr id="41" name="Rectangle 1">
              <a:extLst>
                <a:ext uri="{FF2B5EF4-FFF2-40B4-BE49-F238E27FC236}">
                  <a16:creationId xmlns:a16="http://schemas.microsoft.com/office/drawing/2014/main" id="{B0A82433-47DD-06BA-BAA6-62DCD9235E49}"/>
                </a:ext>
              </a:extLst>
            </p:cNvPr>
            <p:cNvSpPr>
              <a:spLocks noChangeArrowheads="1"/>
            </p:cNvSpPr>
            <p:nvPr/>
          </p:nvSpPr>
          <p:spPr bwMode="auto">
            <a:xfrm>
              <a:off x="4420739" y="3792408"/>
              <a:ext cx="625643" cy="307777"/>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444444"/>
                  </a:solidFill>
                  <a:effectLst/>
                  <a:latin typeface="Courier New" panose="02070309020205020404" pitchFamily="49" charset="0"/>
                  <a:cs typeface="Courier New" panose="02070309020205020404" pitchFamily="49" charset="0"/>
                </a:rPr>
                <a:t>2</a:t>
              </a:r>
              <a:endParaRPr kumimoji="0" lang="zh-CN" altLang="zh-CN" sz="1400" b="1" i="0" u="none" strike="noStrike" cap="none" normalizeH="0" baseline="0" dirty="0">
                <a:ln>
                  <a:noFill/>
                </a:ln>
                <a:solidFill>
                  <a:schemeClr val="tx1"/>
                </a:solidFill>
                <a:effectLst/>
              </a:endParaRPr>
            </a:p>
          </p:txBody>
        </p:sp>
        <p:cxnSp>
          <p:nvCxnSpPr>
            <p:cNvPr id="6" name="直接箭头连接符 5">
              <a:extLst>
                <a:ext uri="{FF2B5EF4-FFF2-40B4-BE49-F238E27FC236}">
                  <a16:creationId xmlns:a16="http://schemas.microsoft.com/office/drawing/2014/main" id="{C469E09A-C10D-0033-C9A0-0ACF6F859B82}"/>
                </a:ext>
              </a:extLst>
            </p:cNvPr>
            <p:cNvCxnSpPr>
              <a:stCxn id="29" idx="3"/>
              <a:endCxn id="33" idx="1"/>
            </p:cNvCxnSpPr>
            <p:nvPr/>
          </p:nvCxnSpPr>
          <p:spPr>
            <a:xfrm flipV="1">
              <a:off x="4142287" y="4264187"/>
              <a:ext cx="311972" cy="526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D1B93597-EE2F-D844-498D-7859CAC86B68}"/>
                </a:ext>
              </a:extLst>
            </p:cNvPr>
            <p:cNvCxnSpPr>
              <a:cxnSpLocks/>
              <a:stCxn id="29" idx="3"/>
              <a:endCxn id="32" idx="1"/>
            </p:cNvCxnSpPr>
            <p:nvPr/>
          </p:nvCxnSpPr>
          <p:spPr>
            <a:xfrm flipV="1">
              <a:off x="4142287" y="4705033"/>
              <a:ext cx="311972" cy="86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a:extLst>
                <a:ext uri="{FF2B5EF4-FFF2-40B4-BE49-F238E27FC236}">
                  <a16:creationId xmlns:a16="http://schemas.microsoft.com/office/drawing/2014/main" id="{7DE03C0A-CB70-E74C-0B77-A163348A8E92}"/>
                </a:ext>
              </a:extLst>
            </p:cNvPr>
            <p:cNvCxnSpPr>
              <a:cxnSpLocks/>
              <a:stCxn id="29" idx="3"/>
              <a:endCxn id="34" idx="1"/>
            </p:cNvCxnSpPr>
            <p:nvPr/>
          </p:nvCxnSpPr>
          <p:spPr>
            <a:xfrm>
              <a:off x="4142287" y="4791065"/>
              <a:ext cx="311972" cy="357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直接箭头连接符 60">
              <a:extLst>
                <a:ext uri="{FF2B5EF4-FFF2-40B4-BE49-F238E27FC236}">
                  <a16:creationId xmlns:a16="http://schemas.microsoft.com/office/drawing/2014/main" id="{C1FA6690-2CF4-0E66-ED62-AA280C34717F}"/>
                </a:ext>
              </a:extLst>
            </p:cNvPr>
            <p:cNvCxnSpPr>
              <a:cxnSpLocks/>
              <a:stCxn id="30" idx="3"/>
              <a:endCxn id="37" idx="1"/>
            </p:cNvCxnSpPr>
            <p:nvPr/>
          </p:nvCxnSpPr>
          <p:spPr>
            <a:xfrm flipV="1">
              <a:off x="4142287" y="5709644"/>
              <a:ext cx="311972" cy="307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a:extLst>
                <a:ext uri="{FF2B5EF4-FFF2-40B4-BE49-F238E27FC236}">
                  <a16:creationId xmlns:a16="http://schemas.microsoft.com/office/drawing/2014/main" id="{D1EDF891-B292-93B3-6DE5-7D69E9AC3D78}"/>
                </a:ext>
              </a:extLst>
            </p:cNvPr>
            <p:cNvCxnSpPr>
              <a:cxnSpLocks/>
              <a:stCxn id="30" idx="3"/>
              <a:endCxn id="36" idx="1"/>
            </p:cNvCxnSpPr>
            <p:nvPr/>
          </p:nvCxnSpPr>
          <p:spPr>
            <a:xfrm>
              <a:off x="4142287" y="6016822"/>
              <a:ext cx="311972" cy="149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id="{2765FB11-61DE-2966-1409-625393396D60}"/>
                </a:ext>
              </a:extLst>
            </p:cNvPr>
            <p:cNvCxnSpPr>
              <a:cxnSpLocks/>
              <a:stCxn id="30" idx="3"/>
              <a:endCxn id="35" idx="1"/>
            </p:cNvCxnSpPr>
            <p:nvPr/>
          </p:nvCxnSpPr>
          <p:spPr>
            <a:xfrm>
              <a:off x="4142287" y="6016822"/>
              <a:ext cx="311972" cy="601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 name="组合 4">
            <a:extLst>
              <a:ext uri="{FF2B5EF4-FFF2-40B4-BE49-F238E27FC236}">
                <a16:creationId xmlns:a16="http://schemas.microsoft.com/office/drawing/2014/main" id="{B4FA0FFE-9240-8F9E-9A14-9CF2E2C8A0F3}"/>
              </a:ext>
            </a:extLst>
          </p:cNvPr>
          <p:cNvGrpSpPr/>
          <p:nvPr/>
        </p:nvGrpSpPr>
        <p:grpSpPr>
          <a:xfrm>
            <a:off x="6638722" y="3171905"/>
            <a:ext cx="2508043" cy="3128699"/>
            <a:chOff x="6638722" y="3682891"/>
            <a:chExt cx="2508043" cy="3128699"/>
          </a:xfrm>
        </p:grpSpPr>
        <p:sp>
          <p:nvSpPr>
            <p:cNvPr id="74" name="Rectangle 1">
              <a:extLst>
                <a:ext uri="{FF2B5EF4-FFF2-40B4-BE49-F238E27FC236}">
                  <a16:creationId xmlns:a16="http://schemas.microsoft.com/office/drawing/2014/main" id="{7D7BE932-F4B9-0D04-9F97-0BA83EA86FBB}"/>
                </a:ext>
              </a:extLst>
            </p:cNvPr>
            <p:cNvSpPr>
              <a:spLocks noChangeArrowheads="1"/>
            </p:cNvSpPr>
            <p:nvPr/>
          </p:nvSpPr>
          <p:spPr bwMode="auto">
            <a:xfrm>
              <a:off x="8521122" y="3682891"/>
              <a:ext cx="625643" cy="307777"/>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444444"/>
                  </a:solidFill>
                  <a:effectLst/>
                  <a:latin typeface="Courier New" panose="02070309020205020404" pitchFamily="49" charset="0"/>
                  <a:cs typeface="Courier New" panose="02070309020205020404" pitchFamily="49" charset="0"/>
                </a:rPr>
                <a:t>3</a:t>
              </a:r>
              <a:endParaRPr kumimoji="0" lang="zh-CN" altLang="zh-CN" sz="1400" b="1" i="0" u="none" strike="noStrike" cap="none" normalizeH="0" baseline="0" dirty="0">
                <a:ln>
                  <a:noFill/>
                </a:ln>
                <a:solidFill>
                  <a:schemeClr val="tx1"/>
                </a:solidFill>
                <a:effectLst/>
              </a:endParaRPr>
            </a:p>
          </p:txBody>
        </p:sp>
        <p:grpSp>
          <p:nvGrpSpPr>
            <p:cNvPr id="4" name="组合 3">
              <a:extLst>
                <a:ext uri="{FF2B5EF4-FFF2-40B4-BE49-F238E27FC236}">
                  <a16:creationId xmlns:a16="http://schemas.microsoft.com/office/drawing/2014/main" id="{8082AA6D-59D7-0DE0-973C-6D8DF2B4D33B}"/>
                </a:ext>
              </a:extLst>
            </p:cNvPr>
            <p:cNvGrpSpPr/>
            <p:nvPr/>
          </p:nvGrpSpPr>
          <p:grpSpPr>
            <a:xfrm>
              <a:off x="6638722" y="3990249"/>
              <a:ext cx="2508042" cy="2821341"/>
              <a:chOff x="6638722" y="3990249"/>
              <a:chExt cx="2508042" cy="2821341"/>
            </a:xfrm>
          </p:grpSpPr>
          <p:sp>
            <p:nvSpPr>
              <p:cNvPr id="70" name="矩形 69">
                <a:extLst>
                  <a:ext uri="{FF2B5EF4-FFF2-40B4-BE49-F238E27FC236}">
                    <a16:creationId xmlns:a16="http://schemas.microsoft.com/office/drawing/2014/main" id="{1CD35DF6-01BF-BACF-AFCE-B212CC8C6607}"/>
                  </a:ext>
                </a:extLst>
              </p:cNvPr>
              <p:cNvSpPr/>
              <p:nvPr/>
            </p:nvSpPr>
            <p:spPr>
              <a:xfrm>
                <a:off x="6642308" y="4705033"/>
                <a:ext cx="625642" cy="389726"/>
              </a:xfrm>
              <a:prstGeom prst="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0.6</a:t>
                </a:r>
                <a:endParaRPr lang="zh-CN" altLang="en-US" dirty="0">
                  <a:solidFill>
                    <a:schemeClr val="tx1"/>
                  </a:solidFill>
                </a:endParaRPr>
              </a:p>
            </p:txBody>
          </p:sp>
          <p:sp>
            <p:nvSpPr>
              <p:cNvPr id="71" name="矩形 70">
                <a:extLst>
                  <a:ext uri="{FF2B5EF4-FFF2-40B4-BE49-F238E27FC236}">
                    <a16:creationId xmlns:a16="http://schemas.microsoft.com/office/drawing/2014/main" id="{0EEFE06D-6609-AECF-EF27-FF1B183F47DA}"/>
                  </a:ext>
                </a:extLst>
              </p:cNvPr>
              <p:cNvSpPr/>
              <p:nvPr/>
            </p:nvSpPr>
            <p:spPr>
              <a:xfrm>
                <a:off x="7579922" y="4619001"/>
                <a:ext cx="625642" cy="389726"/>
              </a:xfrm>
              <a:prstGeom prst="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0.8</a:t>
                </a:r>
                <a:endParaRPr lang="zh-CN" altLang="en-US" dirty="0">
                  <a:solidFill>
                    <a:schemeClr val="tx1"/>
                  </a:solidFill>
                </a:endParaRPr>
              </a:p>
            </p:txBody>
          </p:sp>
          <p:sp>
            <p:nvSpPr>
              <p:cNvPr id="72" name="矩形 71">
                <a:extLst>
                  <a:ext uri="{FF2B5EF4-FFF2-40B4-BE49-F238E27FC236}">
                    <a16:creationId xmlns:a16="http://schemas.microsoft.com/office/drawing/2014/main" id="{8B57FB99-3655-77A6-5BCE-C23C75005D91}"/>
                  </a:ext>
                </a:extLst>
              </p:cNvPr>
              <p:cNvSpPr/>
              <p:nvPr/>
            </p:nvSpPr>
            <p:spPr>
              <a:xfrm>
                <a:off x="7579922" y="4178155"/>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0.1</a:t>
                </a:r>
                <a:endParaRPr lang="zh-CN" altLang="en-US" dirty="0">
                  <a:solidFill>
                    <a:schemeClr val="tx1"/>
                  </a:solidFill>
                </a:endParaRPr>
              </a:p>
            </p:txBody>
          </p:sp>
          <p:sp>
            <p:nvSpPr>
              <p:cNvPr id="73" name="矩形 72">
                <a:extLst>
                  <a:ext uri="{FF2B5EF4-FFF2-40B4-BE49-F238E27FC236}">
                    <a16:creationId xmlns:a16="http://schemas.microsoft.com/office/drawing/2014/main" id="{211E5B1A-8598-7724-FAD5-068D18FD186D}"/>
                  </a:ext>
                </a:extLst>
              </p:cNvPr>
              <p:cNvSpPr/>
              <p:nvPr/>
            </p:nvSpPr>
            <p:spPr>
              <a:xfrm>
                <a:off x="7579922" y="5062558"/>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0.1</a:t>
                </a:r>
                <a:endParaRPr lang="zh-CN" altLang="en-US" dirty="0">
                  <a:solidFill>
                    <a:schemeClr val="tx1"/>
                  </a:solidFill>
                </a:endParaRPr>
              </a:p>
            </p:txBody>
          </p:sp>
          <p:cxnSp>
            <p:nvCxnSpPr>
              <p:cNvPr id="75" name="直接箭头连接符 74">
                <a:extLst>
                  <a:ext uri="{FF2B5EF4-FFF2-40B4-BE49-F238E27FC236}">
                    <a16:creationId xmlns:a16="http://schemas.microsoft.com/office/drawing/2014/main" id="{F1DB4836-8D3C-DA12-DB9F-01637688979F}"/>
                  </a:ext>
                </a:extLst>
              </p:cNvPr>
              <p:cNvCxnSpPr>
                <a:stCxn id="70" idx="3"/>
                <a:endCxn id="72" idx="1"/>
              </p:cNvCxnSpPr>
              <p:nvPr/>
            </p:nvCxnSpPr>
            <p:spPr>
              <a:xfrm flipV="1">
                <a:off x="7267950" y="4373018"/>
                <a:ext cx="311972" cy="526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直接箭头连接符 75">
                <a:extLst>
                  <a:ext uri="{FF2B5EF4-FFF2-40B4-BE49-F238E27FC236}">
                    <a16:creationId xmlns:a16="http://schemas.microsoft.com/office/drawing/2014/main" id="{CF988B9E-6912-C31C-C620-7E815EF7E17F}"/>
                  </a:ext>
                </a:extLst>
              </p:cNvPr>
              <p:cNvCxnSpPr>
                <a:cxnSpLocks/>
                <a:stCxn id="70" idx="3"/>
                <a:endCxn id="71" idx="1"/>
              </p:cNvCxnSpPr>
              <p:nvPr/>
            </p:nvCxnSpPr>
            <p:spPr>
              <a:xfrm flipV="1">
                <a:off x="7267950" y="4813864"/>
                <a:ext cx="311972" cy="86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76">
                <a:extLst>
                  <a:ext uri="{FF2B5EF4-FFF2-40B4-BE49-F238E27FC236}">
                    <a16:creationId xmlns:a16="http://schemas.microsoft.com/office/drawing/2014/main" id="{BCA202A2-90F1-E00B-E07C-9CA430107D75}"/>
                  </a:ext>
                </a:extLst>
              </p:cNvPr>
              <p:cNvCxnSpPr>
                <a:cxnSpLocks/>
                <a:stCxn id="70" idx="3"/>
                <a:endCxn id="73" idx="1"/>
              </p:cNvCxnSpPr>
              <p:nvPr/>
            </p:nvCxnSpPr>
            <p:spPr>
              <a:xfrm>
                <a:off x="7267950" y="4899896"/>
                <a:ext cx="311972" cy="357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6" name="组合 65">
                <a:extLst>
                  <a:ext uri="{FF2B5EF4-FFF2-40B4-BE49-F238E27FC236}">
                    <a16:creationId xmlns:a16="http://schemas.microsoft.com/office/drawing/2014/main" id="{B563E29C-7ADF-25E1-93A5-00ED244770CB}"/>
                  </a:ext>
                </a:extLst>
              </p:cNvPr>
              <p:cNvGrpSpPr/>
              <p:nvPr/>
            </p:nvGrpSpPr>
            <p:grpSpPr>
              <a:xfrm>
                <a:off x="6638722" y="5494029"/>
                <a:ext cx="2508042" cy="1317561"/>
                <a:chOff x="6096000" y="6383460"/>
                <a:chExt cx="2508042" cy="1317561"/>
              </a:xfrm>
            </p:grpSpPr>
            <p:sp>
              <p:nvSpPr>
                <p:cNvPr id="78" name="矩形 77">
                  <a:extLst>
                    <a:ext uri="{FF2B5EF4-FFF2-40B4-BE49-F238E27FC236}">
                      <a16:creationId xmlns:a16="http://schemas.microsoft.com/office/drawing/2014/main" id="{E07D79A4-4A67-0114-DC11-383D2DF347F0}"/>
                    </a:ext>
                  </a:extLst>
                </p:cNvPr>
                <p:cNvSpPr/>
                <p:nvPr/>
              </p:nvSpPr>
              <p:spPr>
                <a:xfrm>
                  <a:off x="6096000" y="6709467"/>
                  <a:ext cx="625642" cy="389726"/>
                </a:xfrm>
                <a:prstGeom prst="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0.3</a:t>
                  </a:r>
                  <a:endParaRPr lang="zh-CN" altLang="en-US" dirty="0">
                    <a:solidFill>
                      <a:schemeClr val="tx1"/>
                    </a:solidFill>
                  </a:endParaRPr>
                </a:p>
              </p:txBody>
            </p:sp>
            <p:sp>
              <p:nvSpPr>
                <p:cNvPr id="79" name="矩形 78">
                  <a:extLst>
                    <a:ext uri="{FF2B5EF4-FFF2-40B4-BE49-F238E27FC236}">
                      <a16:creationId xmlns:a16="http://schemas.microsoft.com/office/drawing/2014/main" id="{DE6680F3-FEAE-C753-63B1-ED003A287E62}"/>
                    </a:ext>
                  </a:extLst>
                </p:cNvPr>
                <p:cNvSpPr/>
                <p:nvPr/>
              </p:nvSpPr>
              <p:spPr>
                <a:xfrm>
                  <a:off x="7033614" y="7311295"/>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0.3</a:t>
                  </a:r>
                  <a:endParaRPr lang="zh-CN" altLang="en-US" dirty="0">
                    <a:solidFill>
                      <a:schemeClr val="tx1"/>
                    </a:solidFill>
                  </a:endParaRPr>
                </a:p>
              </p:txBody>
            </p:sp>
            <p:sp>
              <p:nvSpPr>
                <p:cNvPr id="80" name="矩形 79">
                  <a:extLst>
                    <a:ext uri="{FF2B5EF4-FFF2-40B4-BE49-F238E27FC236}">
                      <a16:creationId xmlns:a16="http://schemas.microsoft.com/office/drawing/2014/main" id="{16410887-BCAD-871F-0BBF-76EDCCDBD250}"/>
                    </a:ext>
                  </a:extLst>
                </p:cNvPr>
                <p:cNvSpPr/>
                <p:nvPr/>
              </p:nvSpPr>
              <p:spPr>
                <a:xfrm>
                  <a:off x="7033614" y="6859018"/>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0.2</a:t>
                  </a:r>
                  <a:endParaRPr lang="zh-CN" altLang="en-US" dirty="0">
                    <a:solidFill>
                      <a:schemeClr val="tx1"/>
                    </a:solidFill>
                  </a:endParaRPr>
                </a:p>
              </p:txBody>
            </p:sp>
            <p:sp>
              <p:nvSpPr>
                <p:cNvPr id="81" name="矩形 80">
                  <a:extLst>
                    <a:ext uri="{FF2B5EF4-FFF2-40B4-BE49-F238E27FC236}">
                      <a16:creationId xmlns:a16="http://schemas.microsoft.com/office/drawing/2014/main" id="{5238325E-7D8E-4380-E3C6-5658F86ACE4B}"/>
                    </a:ext>
                  </a:extLst>
                </p:cNvPr>
                <p:cNvSpPr/>
                <p:nvPr/>
              </p:nvSpPr>
              <p:spPr>
                <a:xfrm>
                  <a:off x="7033614" y="6402289"/>
                  <a:ext cx="625642" cy="389726"/>
                </a:xfrm>
                <a:prstGeom prst="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0.5</a:t>
                  </a:r>
                  <a:endParaRPr lang="zh-CN" altLang="en-US" dirty="0">
                    <a:solidFill>
                      <a:schemeClr val="tx1"/>
                    </a:solidFill>
                  </a:endParaRPr>
                </a:p>
              </p:txBody>
            </p:sp>
            <p:cxnSp>
              <p:nvCxnSpPr>
                <p:cNvPr id="82" name="直接箭头连接符 81">
                  <a:extLst>
                    <a:ext uri="{FF2B5EF4-FFF2-40B4-BE49-F238E27FC236}">
                      <a16:creationId xmlns:a16="http://schemas.microsoft.com/office/drawing/2014/main" id="{246436F9-4EDC-3AB8-E677-9E46FEF65693}"/>
                    </a:ext>
                  </a:extLst>
                </p:cNvPr>
                <p:cNvCxnSpPr>
                  <a:cxnSpLocks/>
                  <a:stCxn id="78" idx="3"/>
                  <a:endCxn id="81" idx="1"/>
                </p:cNvCxnSpPr>
                <p:nvPr/>
              </p:nvCxnSpPr>
              <p:spPr>
                <a:xfrm flipV="1">
                  <a:off x="6721642" y="6597152"/>
                  <a:ext cx="311972" cy="307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a:extLst>
                    <a:ext uri="{FF2B5EF4-FFF2-40B4-BE49-F238E27FC236}">
                      <a16:creationId xmlns:a16="http://schemas.microsoft.com/office/drawing/2014/main" id="{75D40BBC-3B78-614B-DB13-4CA838EE1F05}"/>
                    </a:ext>
                  </a:extLst>
                </p:cNvPr>
                <p:cNvCxnSpPr>
                  <a:cxnSpLocks/>
                  <a:stCxn id="78" idx="3"/>
                  <a:endCxn id="80" idx="1"/>
                </p:cNvCxnSpPr>
                <p:nvPr/>
              </p:nvCxnSpPr>
              <p:spPr>
                <a:xfrm>
                  <a:off x="6721642" y="6904330"/>
                  <a:ext cx="311972" cy="149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83">
                  <a:extLst>
                    <a:ext uri="{FF2B5EF4-FFF2-40B4-BE49-F238E27FC236}">
                      <a16:creationId xmlns:a16="http://schemas.microsoft.com/office/drawing/2014/main" id="{57FBD252-893C-AC72-E757-B60876646E25}"/>
                    </a:ext>
                  </a:extLst>
                </p:cNvPr>
                <p:cNvCxnSpPr>
                  <a:cxnSpLocks/>
                  <a:stCxn id="78" idx="3"/>
                  <a:endCxn id="79" idx="1"/>
                </p:cNvCxnSpPr>
                <p:nvPr/>
              </p:nvCxnSpPr>
              <p:spPr>
                <a:xfrm>
                  <a:off x="6721642" y="6904330"/>
                  <a:ext cx="311972" cy="601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矩形 89">
                  <a:extLst>
                    <a:ext uri="{FF2B5EF4-FFF2-40B4-BE49-F238E27FC236}">
                      <a16:creationId xmlns:a16="http://schemas.microsoft.com/office/drawing/2014/main" id="{34D4FEFB-6AE4-9779-E1D2-36AECC53279A}"/>
                    </a:ext>
                  </a:extLst>
                </p:cNvPr>
                <p:cNvSpPr/>
                <p:nvPr/>
              </p:nvSpPr>
              <p:spPr>
                <a:xfrm>
                  <a:off x="7978400" y="7292466"/>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0.4</a:t>
                  </a:r>
                  <a:endParaRPr lang="zh-CN" altLang="en-US" dirty="0">
                    <a:solidFill>
                      <a:schemeClr val="tx1"/>
                    </a:solidFill>
                  </a:endParaRPr>
                </a:p>
              </p:txBody>
            </p:sp>
            <p:sp>
              <p:nvSpPr>
                <p:cNvPr id="91" name="矩形 90">
                  <a:extLst>
                    <a:ext uri="{FF2B5EF4-FFF2-40B4-BE49-F238E27FC236}">
                      <a16:creationId xmlns:a16="http://schemas.microsoft.com/office/drawing/2014/main" id="{1009BEF4-4449-BBCA-FF04-E4CC2D9BB1CB}"/>
                    </a:ext>
                  </a:extLst>
                </p:cNvPr>
                <p:cNvSpPr/>
                <p:nvPr/>
              </p:nvSpPr>
              <p:spPr>
                <a:xfrm>
                  <a:off x="7978400" y="6840189"/>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0.3</a:t>
                  </a:r>
                  <a:endParaRPr lang="zh-CN" altLang="en-US" dirty="0">
                    <a:solidFill>
                      <a:schemeClr val="tx1"/>
                    </a:solidFill>
                  </a:endParaRPr>
                </a:p>
              </p:txBody>
            </p:sp>
            <p:sp>
              <p:nvSpPr>
                <p:cNvPr id="92" name="矩形 91">
                  <a:extLst>
                    <a:ext uri="{FF2B5EF4-FFF2-40B4-BE49-F238E27FC236}">
                      <a16:creationId xmlns:a16="http://schemas.microsoft.com/office/drawing/2014/main" id="{89994A1B-3A28-A731-1D2E-E0F0D25EF2F7}"/>
                    </a:ext>
                  </a:extLst>
                </p:cNvPr>
                <p:cNvSpPr/>
                <p:nvPr/>
              </p:nvSpPr>
              <p:spPr>
                <a:xfrm>
                  <a:off x="7978400" y="6383460"/>
                  <a:ext cx="625642" cy="389726"/>
                </a:xfrm>
                <a:prstGeom prst="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0.3</a:t>
                  </a:r>
                  <a:endParaRPr lang="zh-CN" altLang="en-US" dirty="0">
                    <a:solidFill>
                      <a:schemeClr val="tx1"/>
                    </a:solidFill>
                  </a:endParaRPr>
                </a:p>
              </p:txBody>
            </p:sp>
            <p:cxnSp>
              <p:nvCxnSpPr>
                <p:cNvPr id="93" name="直接箭头连接符 92">
                  <a:extLst>
                    <a:ext uri="{FF2B5EF4-FFF2-40B4-BE49-F238E27FC236}">
                      <a16:creationId xmlns:a16="http://schemas.microsoft.com/office/drawing/2014/main" id="{CD4D8305-6339-235F-0C96-F92ED77F8070}"/>
                    </a:ext>
                  </a:extLst>
                </p:cNvPr>
                <p:cNvCxnSpPr>
                  <a:cxnSpLocks/>
                  <a:stCxn id="81" idx="3"/>
                  <a:endCxn id="92" idx="1"/>
                </p:cNvCxnSpPr>
                <p:nvPr/>
              </p:nvCxnSpPr>
              <p:spPr>
                <a:xfrm flipV="1">
                  <a:off x="7659256" y="6578323"/>
                  <a:ext cx="319144" cy="18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D212BEA6-F201-A44F-BAFA-A40C129EF351}"/>
                    </a:ext>
                  </a:extLst>
                </p:cNvPr>
                <p:cNvCxnSpPr>
                  <a:cxnSpLocks/>
                </p:cNvCxnSpPr>
                <p:nvPr/>
              </p:nvCxnSpPr>
              <p:spPr>
                <a:xfrm>
                  <a:off x="7666428" y="6572476"/>
                  <a:ext cx="311972" cy="149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94">
                  <a:extLst>
                    <a:ext uri="{FF2B5EF4-FFF2-40B4-BE49-F238E27FC236}">
                      <a16:creationId xmlns:a16="http://schemas.microsoft.com/office/drawing/2014/main" id="{EFDA863B-EBA5-4F4B-A29A-23E0359AF9E8}"/>
                    </a:ext>
                  </a:extLst>
                </p:cNvPr>
                <p:cNvCxnSpPr>
                  <a:cxnSpLocks/>
                </p:cNvCxnSpPr>
                <p:nvPr/>
              </p:nvCxnSpPr>
              <p:spPr>
                <a:xfrm>
                  <a:off x="7666428" y="6572476"/>
                  <a:ext cx="311972" cy="601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96" name="矩形 95">
                <a:extLst>
                  <a:ext uri="{FF2B5EF4-FFF2-40B4-BE49-F238E27FC236}">
                    <a16:creationId xmlns:a16="http://schemas.microsoft.com/office/drawing/2014/main" id="{FC51F476-93B7-8055-0CA2-EFF526787CF1}"/>
                  </a:ext>
                </a:extLst>
              </p:cNvPr>
              <p:cNvSpPr/>
              <p:nvPr/>
            </p:nvSpPr>
            <p:spPr>
              <a:xfrm>
                <a:off x="8521122" y="4431095"/>
                <a:ext cx="625642" cy="38972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0.1</a:t>
                </a:r>
                <a:endParaRPr lang="zh-CN" altLang="en-US" dirty="0">
                  <a:solidFill>
                    <a:schemeClr val="tx1"/>
                  </a:solidFill>
                </a:endParaRPr>
              </a:p>
            </p:txBody>
          </p:sp>
          <p:sp>
            <p:nvSpPr>
              <p:cNvPr id="97" name="矩形 96">
                <a:extLst>
                  <a:ext uri="{FF2B5EF4-FFF2-40B4-BE49-F238E27FC236}">
                    <a16:creationId xmlns:a16="http://schemas.microsoft.com/office/drawing/2014/main" id="{CC9E746B-302B-C1A9-3E1C-6222A9771EEC}"/>
                  </a:ext>
                </a:extLst>
              </p:cNvPr>
              <p:cNvSpPr/>
              <p:nvPr/>
            </p:nvSpPr>
            <p:spPr>
              <a:xfrm>
                <a:off x="8521122" y="3990249"/>
                <a:ext cx="625642" cy="389726"/>
              </a:xfrm>
              <a:prstGeom prst="rect">
                <a:avLst/>
              </a:prstGeom>
              <a:solidFill>
                <a:schemeClr val="accent1">
                  <a:lumMod val="40000"/>
                  <a:lumOff val="6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0.3</a:t>
                </a:r>
                <a:endParaRPr lang="zh-CN" altLang="en-US" dirty="0">
                  <a:solidFill>
                    <a:schemeClr val="tx1"/>
                  </a:solidFill>
                </a:endParaRPr>
              </a:p>
            </p:txBody>
          </p:sp>
          <p:sp>
            <p:nvSpPr>
              <p:cNvPr id="98" name="矩形 97">
                <a:extLst>
                  <a:ext uri="{FF2B5EF4-FFF2-40B4-BE49-F238E27FC236}">
                    <a16:creationId xmlns:a16="http://schemas.microsoft.com/office/drawing/2014/main" id="{FDF80506-7E31-60E2-769D-2F628B2973D3}"/>
                  </a:ext>
                </a:extLst>
              </p:cNvPr>
              <p:cNvSpPr/>
              <p:nvPr/>
            </p:nvSpPr>
            <p:spPr>
              <a:xfrm>
                <a:off x="8521122" y="4874652"/>
                <a:ext cx="625642" cy="389726"/>
              </a:xfrm>
              <a:prstGeom prst="rect">
                <a:avLst/>
              </a:prstGeom>
              <a:solidFill>
                <a:schemeClr val="accent1">
                  <a:lumMod val="40000"/>
                  <a:lumOff val="6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0.6</a:t>
                </a:r>
                <a:endParaRPr lang="zh-CN" altLang="en-US" dirty="0">
                  <a:solidFill>
                    <a:schemeClr val="tx1"/>
                  </a:solidFill>
                </a:endParaRPr>
              </a:p>
            </p:txBody>
          </p:sp>
          <p:cxnSp>
            <p:nvCxnSpPr>
              <p:cNvPr id="99" name="直接箭头连接符 98">
                <a:extLst>
                  <a:ext uri="{FF2B5EF4-FFF2-40B4-BE49-F238E27FC236}">
                    <a16:creationId xmlns:a16="http://schemas.microsoft.com/office/drawing/2014/main" id="{C0A7EF97-3EE7-B4B1-AFE3-CB8E30EF4C9C}"/>
                  </a:ext>
                </a:extLst>
              </p:cNvPr>
              <p:cNvCxnSpPr>
                <a:endCxn id="97" idx="1"/>
              </p:cNvCxnSpPr>
              <p:nvPr/>
            </p:nvCxnSpPr>
            <p:spPr>
              <a:xfrm flipV="1">
                <a:off x="8209150" y="4185112"/>
                <a:ext cx="311972" cy="526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直接箭头连接符 99">
                <a:extLst>
                  <a:ext uri="{FF2B5EF4-FFF2-40B4-BE49-F238E27FC236}">
                    <a16:creationId xmlns:a16="http://schemas.microsoft.com/office/drawing/2014/main" id="{347A6E00-4621-5D5F-ED08-3EBA06B3AE2F}"/>
                  </a:ext>
                </a:extLst>
              </p:cNvPr>
              <p:cNvCxnSpPr>
                <a:cxnSpLocks/>
                <a:endCxn id="96" idx="1"/>
              </p:cNvCxnSpPr>
              <p:nvPr/>
            </p:nvCxnSpPr>
            <p:spPr>
              <a:xfrm flipV="1">
                <a:off x="8209150" y="4625958"/>
                <a:ext cx="311972" cy="86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直接箭头连接符 100">
                <a:extLst>
                  <a:ext uri="{FF2B5EF4-FFF2-40B4-BE49-F238E27FC236}">
                    <a16:creationId xmlns:a16="http://schemas.microsoft.com/office/drawing/2014/main" id="{947F7F11-C67F-FF64-B829-46AFDB5F34E0}"/>
                  </a:ext>
                </a:extLst>
              </p:cNvPr>
              <p:cNvCxnSpPr>
                <a:cxnSpLocks/>
                <a:endCxn id="98" idx="1"/>
              </p:cNvCxnSpPr>
              <p:nvPr/>
            </p:nvCxnSpPr>
            <p:spPr>
              <a:xfrm>
                <a:off x="8209150" y="4711990"/>
                <a:ext cx="311972" cy="357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102" name="箭头: 右 101">
            <a:extLst>
              <a:ext uri="{FF2B5EF4-FFF2-40B4-BE49-F238E27FC236}">
                <a16:creationId xmlns:a16="http://schemas.microsoft.com/office/drawing/2014/main" id="{EB12046B-60C5-7FBD-9493-EB5D867EBF4E}"/>
              </a:ext>
            </a:extLst>
          </p:cNvPr>
          <p:cNvSpPr/>
          <p:nvPr/>
        </p:nvSpPr>
        <p:spPr>
          <a:xfrm>
            <a:off x="9238555" y="4501554"/>
            <a:ext cx="536588" cy="151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Rectangle 1">
            <a:extLst>
              <a:ext uri="{FF2B5EF4-FFF2-40B4-BE49-F238E27FC236}">
                <a16:creationId xmlns:a16="http://schemas.microsoft.com/office/drawing/2014/main" id="{7D65C678-8D88-C62D-7481-01AF3CF3DCFE}"/>
              </a:ext>
            </a:extLst>
          </p:cNvPr>
          <p:cNvSpPr>
            <a:spLocks noChangeArrowheads="1"/>
          </p:cNvSpPr>
          <p:nvPr/>
        </p:nvSpPr>
        <p:spPr bwMode="auto">
          <a:xfrm>
            <a:off x="9887824" y="4445643"/>
            <a:ext cx="1025922" cy="307777"/>
          </a:xfrm>
          <a:prstGeom prst="rect">
            <a:avLst/>
          </a:prstGeom>
          <a:solidFill>
            <a:schemeClr val="accent3">
              <a:lumMod val="20000"/>
              <a:lumOff val="80000"/>
            </a:schemeClr>
          </a:solid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2000" dirty="0">
                <a:solidFill>
                  <a:srgbClr val="444444"/>
                </a:solidFill>
                <a:latin typeface="Courier New" panose="02070309020205020404" pitchFamily="49" charset="0"/>
                <a:cs typeface="Courier New" panose="02070309020205020404" pitchFamily="49" charset="0"/>
              </a:rPr>
              <a:t>我爱成都</a:t>
            </a:r>
            <a:endParaRPr kumimoji="0" lang="zh-CN" altLang="zh-CN" sz="1400" b="0" i="0" u="none" strike="noStrike" cap="none" normalizeH="0" baseline="0" dirty="0">
              <a:ln>
                <a:noFill/>
              </a:ln>
              <a:solidFill>
                <a:schemeClr val="tx1"/>
              </a:solidFill>
              <a:effectLst/>
            </a:endParaRPr>
          </a:p>
        </p:txBody>
      </p:sp>
      <p:sp>
        <p:nvSpPr>
          <p:cNvPr id="9" name="Rectangle 1">
            <a:extLst>
              <a:ext uri="{FF2B5EF4-FFF2-40B4-BE49-F238E27FC236}">
                <a16:creationId xmlns:a16="http://schemas.microsoft.com/office/drawing/2014/main" id="{858D2D35-E856-089D-4C27-E37E498B7FAD}"/>
              </a:ext>
            </a:extLst>
          </p:cNvPr>
          <p:cNvSpPr>
            <a:spLocks noChangeArrowheads="1"/>
          </p:cNvSpPr>
          <p:nvPr/>
        </p:nvSpPr>
        <p:spPr bwMode="auto">
          <a:xfrm>
            <a:off x="1097352" y="2024887"/>
            <a:ext cx="4060407" cy="369332"/>
          </a:xfrm>
          <a:prstGeom prst="rect">
            <a:avLst/>
          </a:prstGeom>
          <a:no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400" b="0" i="0" u="none" strike="noStrike" cap="none" normalizeH="0" baseline="0" dirty="0">
                <a:ln>
                  <a:noFill/>
                </a:ln>
                <a:solidFill>
                  <a:srgbClr val="000000"/>
                </a:solidFill>
                <a:effectLst/>
                <a:latin typeface="Verdana" panose="020B0604030504040204" pitchFamily="34" charset="0"/>
              </a:rPr>
              <a:t>输入序列:</a:t>
            </a:r>
            <a:r>
              <a:rPr kumimoji="0" lang="en-US" altLang="zh-CN" sz="2400" b="0" i="0" u="none" strike="noStrike" cap="none" normalizeH="0" baseline="0" dirty="0">
                <a:ln>
                  <a:noFill/>
                </a:ln>
                <a:solidFill>
                  <a:srgbClr val="000000"/>
                </a:solidFill>
                <a:effectLst/>
                <a:latin typeface="Verdana" panose="020B0604030504040204" pitchFamily="34" charset="0"/>
              </a:rPr>
              <a:t> </a:t>
            </a:r>
            <a:r>
              <a:rPr lang="en-US" altLang="zh-CN" sz="2400" dirty="0">
                <a:solidFill>
                  <a:srgbClr val="444444"/>
                </a:solidFill>
                <a:latin typeface="Courier New" panose="02070309020205020404" pitchFamily="49" charset="0"/>
                <a:cs typeface="Courier New" panose="02070309020205020404" pitchFamily="49" charset="0"/>
              </a:rPr>
              <a:t>I love Chengdu</a:t>
            </a:r>
            <a:endParaRPr kumimoji="0" lang="zh-CN" altLang="zh-CN" sz="1600" b="0" i="0" u="none" strike="noStrike" cap="none" normalizeH="0" baseline="0" dirty="0">
              <a:ln>
                <a:noFill/>
              </a:ln>
              <a:solidFill>
                <a:schemeClr val="tx1"/>
              </a:solidFill>
              <a:effectLst/>
            </a:endParaRPr>
          </a:p>
        </p:txBody>
      </p:sp>
      <p:sp>
        <p:nvSpPr>
          <p:cNvPr id="12" name="Rectangle 1">
            <a:extLst>
              <a:ext uri="{FF2B5EF4-FFF2-40B4-BE49-F238E27FC236}">
                <a16:creationId xmlns:a16="http://schemas.microsoft.com/office/drawing/2014/main" id="{C1AE5B72-0313-E820-B72A-6F39F415D1F9}"/>
              </a:ext>
            </a:extLst>
          </p:cNvPr>
          <p:cNvSpPr>
            <a:spLocks noChangeArrowheads="1"/>
          </p:cNvSpPr>
          <p:nvPr/>
        </p:nvSpPr>
        <p:spPr bwMode="auto">
          <a:xfrm>
            <a:off x="1097352" y="2418375"/>
            <a:ext cx="2710678" cy="369332"/>
          </a:xfrm>
          <a:prstGeom prst="rect">
            <a:avLst/>
          </a:prstGeom>
          <a:no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2400" dirty="0">
                <a:solidFill>
                  <a:srgbClr val="000000"/>
                </a:solidFill>
                <a:latin typeface="Verdana" panose="020B0604030504040204" pitchFamily="34" charset="0"/>
              </a:rPr>
              <a:t>输出序列</a:t>
            </a:r>
            <a:r>
              <a:rPr kumimoji="0" lang="zh-CN" altLang="zh-CN" sz="2400" b="0" i="0" u="none" strike="noStrike" cap="none" normalizeH="0" baseline="0" dirty="0">
                <a:ln>
                  <a:noFill/>
                </a:ln>
                <a:solidFill>
                  <a:srgbClr val="000000"/>
                </a:solidFill>
                <a:effectLst/>
                <a:latin typeface="Verdana" panose="020B0604030504040204" pitchFamily="34" charset="0"/>
              </a:rPr>
              <a:t>:</a:t>
            </a:r>
            <a:r>
              <a:rPr kumimoji="0" lang="en-US" altLang="zh-CN" sz="2400" b="0" i="0" u="none" strike="noStrike" cap="none" normalizeH="0" baseline="0" dirty="0">
                <a:ln>
                  <a:noFill/>
                </a:ln>
                <a:solidFill>
                  <a:srgbClr val="000000"/>
                </a:solidFill>
                <a:effectLst/>
                <a:latin typeface="Verdana" panose="020B0604030504040204" pitchFamily="34" charset="0"/>
              </a:rPr>
              <a:t> </a:t>
            </a:r>
            <a:r>
              <a:rPr lang="zh-CN" altLang="en-US" sz="2400" dirty="0">
                <a:solidFill>
                  <a:srgbClr val="444444"/>
                </a:solidFill>
                <a:latin typeface="Courier New" panose="02070309020205020404" pitchFamily="49" charset="0"/>
                <a:cs typeface="Courier New" panose="02070309020205020404" pitchFamily="49" charset="0"/>
              </a:rPr>
              <a:t>我爱成都</a:t>
            </a:r>
            <a:endParaRPr kumimoji="0" lang="zh-CN" altLang="zh-CN" sz="1600" b="0" i="0" u="none" strike="noStrike" cap="none" normalizeH="0" baseline="0" dirty="0">
              <a:ln>
                <a:noFill/>
              </a:ln>
              <a:solidFill>
                <a:schemeClr val="tx1"/>
              </a:solidFill>
              <a:effectLst/>
            </a:endParaRPr>
          </a:p>
        </p:txBody>
      </p:sp>
      <p:sp>
        <p:nvSpPr>
          <p:cNvPr id="7" name="文本框 3">
            <a:extLst>
              <a:ext uri="{FF2B5EF4-FFF2-40B4-BE49-F238E27FC236}">
                <a16:creationId xmlns:a16="http://schemas.microsoft.com/office/drawing/2014/main" id="{67C18E42-2625-7CEB-464F-851715B5E973}"/>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举例</a:t>
            </a:r>
            <a:endParaRPr lang="zh-CN" altLang="en-US" sz="2800" dirty="0"/>
          </a:p>
        </p:txBody>
      </p:sp>
    </p:spTree>
    <p:extLst>
      <p:ext uri="{BB962C8B-B14F-4D97-AF65-F5344CB8AC3E}">
        <p14:creationId xmlns:p14="http://schemas.microsoft.com/office/powerpoint/2010/main" val="395683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2"/>
                                        </p:tgtEl>
                                        <p:attrNameLst>
                                          <p:attrName>style.visibility</p:attrName>
                                        </p:attrNameLst>
                                      </p:cBhvr>
                                      <p:to>
                                        <p:strVal val="visible"/>
                                      </p:to>
                                    </p:set>
                                    <p:animEffect transition="in" filter="fade">
                                      <p:cBhvr>
                                        <p:cTn id="20" dur="500"/>
                                        <p:tgtEl>
                                          <p:spTgt spid="10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fade">
                                      <p:cBhvr>
                                        <p:cTn id="23"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
          <p:cNvSpPr txBox="1">
            <a:spLocks noGrp="1"/>
          </p:cNvSpPr>
          <p:nvPr>
            <p:ph type="title"/>
          </p:nvPr>
        </p:nvSpPr>
        <p:spPr>
          <a:xfrm>
            <a:off x="1429015" y="1564585"/>
            <a:ext cx="10112188" cy="4784195"/>
          </a:xfrm>
          <a:prstGeom prst="rect">
            <a:avLst/>
          </a:prstGeom>
        </p:spPr>
        <p:txBody>
          <a:bodyPr vert="horz" wrap="square" lIns="0" tIns="15240" rIns="0" bIns="0" rtlCol="0" anchor="ctr" anchorCtr="0">
            <a:spAutoFit/>
          </a:bodyPr>
          <a:lstStyle/>
          <a:p>
            <a:pPr>
              <a:lnSpc>
                <a:spcPts val="4720"/>
              </a:lnSpc>
              <a:tabLst>
                <a:tab pos="425958" algn="l"/>
                <a:tab pos="426720" algn="l"/>
              </a:tabLst>
            </a:pPr>
            <a:r>
              <a:rPr lang="en-US" altLang="zh-CN" sz="3200" b="1" dirty="0">
                <a:solidFill>
                  <a:srgbClr val="0070C0"/>
                </a:solidFill>
                <a:latin typeface="微软雅黑" panose="020B0503020204020204" pitchFamily="34" charset="-122"/>
                <a:ea typeface="微软雅黑" panose="020B0503020204020204" pitchFamily="34" charset="-122"/>
              </a:rPr>
              <a:t>5.2 </a:t>
            </a:r>
            <a:r>
              <a:rPr lang="en-US" altLang="zh-CN" sz="3200" dirty="0">
                <a:solidFill>
                  <a:srgbClr val="0070C0"/>
                </a:solidFill>
                <a:latin typeface="微软雅黑" panose="020B0503020204020204" pitchFamily="34" charset="-122"/>
                <a:ea typeface="微软雅黑" panose="020B0503020204020204" pitchFamily="34" charset="-122"/>
              </a:rPr>
              <a:t>Seq2Seq</a:t>
            </a:r>
            <a:r>
              <a:rPr lang="zh-CN" altLang="en-US" sz="3200" b="1" dirty="0">
                <a:solidFill>
                  <a:srgbClr val="0070C0"/>
                </a:solidFill>
                <a:latin typeface="微软雅黑" panose="020B0503020204020204" pitchFamily="34" charset="-122"/>
                <a:ea typeface="微软雅黑" panose="020B0503020204020204" pitchFamily="34" charset="-122"/>
              </a:rPr>
              <a:t>模型</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600" b="1" dirty="0">
                <a:solidFill>
                  <a:srgbClr val="0070C0"/>
                </a:solidFill>
                <a:latin typeface="微软雅黑" panose="020B0503020204020204" pitchFamily="34" charset="-122"/>
                <a:ea typeface="微软雅黑" panose="020B0503020204020204" pitchFamily="34" charset="-122"/>
              </a:rPr>
              <a:t>	</a:t>
            </a:r>
            <a:r>
              <a:rPr lang="en-US" altLang="zh-CN" sz="2800" b="1" dirty="0">
                <a:solidFill>
                  <a:srgbClr val="0070C0"/>
                </a:solidFill>
                <a:latin typeface="微软雅黑" panose="020B0503020204020204" pitchFamily="34" charset="-122"/>
                <a:ea typeface="微软雅黑" panose="020B0503020204020204" pitchFamily="34" charset="-122"/>
              </a:rPr>
              <a:t>5.2.1 </a:t>
            </a:r>
            <a:r>
              <a:rPr lang="zh-CN" altLang="en-US" sz="2800" b="1" dirty="0">
                <a:solidFill>
                  <a:srgbClr val="0070C0"/>
                </a:solidFill>
                <a:latin typeface="微软雅黑" panose="020B0503020204020204" pitchFamily="34" charset="-122"/>
                <a:ea typeface="微软雅黑" panose="020B0503020204020204" pitchFamily="34" charset="-122"/>
              </a:rPr>
              <a:t>模型结构</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0070C0"/>
                </a:solidFill>
                <a:latin typeface="微软雅黑" panose="020B0503020204020204" pitchFamily="34" charset="-122"/>
                <a:ea typeface="微软雅黑" panose="020B0503020204020204" pitchFamily="34" charset="-122"/>
              </a:rPr>
              <a:t>	5.2.2 </a:t>
            </a:r>
            <a:r>
              <a:rPr lang="zh-CN" altLang="en-US" sz="2800" b="1" dirty="0">
                <a:solidFill>
                  <a:srgbClr val="0070C0"/>
                </a:solidFill>
                <a:latin typeface="微软雅黑" panose="020B0503020204020204" pitchFamily="34" charset="-122"/>
                <a:ea typeface="微软雅黑" panose="020B0503020204020204" pitchFamily="34" charset="-122"/>
              </a:rPr>
              <a:t>模型训练与使用技巧</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200" b="1" dirty="0">
                <a:solidFill>
                  <a:srgbClr val="C67406"/>
                </a:solidFill>
                <a:latin typeface="微软雅黑" panose="020B0503020204020204" pitchFamily="34" charset="-122"/>
                <a:ea typeface="微软雅黑" panose="020B0503020204020204" pitchFamily="34" charset="-122"/>
              </a:rPr>
              <a:t>5.3 </a:t>
            </a:r>
            <a:r>
              <a:rPr lang="zh-CN" altLang="en-US" sz="3200" dirty="0">
                <a:solidFill>
                  <a:srgbClr val="C67406"/>
                </a:solidFill>
                <a:latin typeface="微软雅黑" panose="020B0503020204020204" pitchFamily="34" charset="-122"/>
                <a:ea typeface="微软雅黑" panose="020B0503020204020204" pitchFamily="34" charset="-122"/>
              </a:rPr>
              <a:t>注意力机制</a:t>
            </a:r>
            <a:r>
              <a:rPr lang="en-US" altLang="zh-CN" sz="3200" b="1" dirty="0">
                <a:solidFill>
                  <a:srgbClr val="C67406"/>
                </a:solidFill>
                <a:latin typeface="微软雅黑" panose="020B0503020204020204" pitchFamily="34" charset="-122"/>
                <a:ea typeface="微软雅黑" panose="020B0503020204020204" pitchFamily="34" charset="-122"/>
              </a:rPr>
              <a:t> </a:t>
            </a:r>
            <a:br>
              <a:rPr lang="en-US" altLang="zh-CN" sz="3200" b="1" dirty="0">
                <a:solidFill>
                  <a:srgbClr val="C67406"/>
                </a:solidFill>
                <a:latin typeface="微软雅黑" panose="020B0503020204020204" pitchFamily="34" charset="-122"/>
                <a:ea typeface="微软雅黑" panose="020B0503020204020204" pitchFamily="34" charset="-122"/>
              </a:rPr>
            </a:br>
            <a:r>
              <a:rPr lang="en-US" altLang="zh-CN" sz="3200" b="1" dirty="0">
                <a:solidFill>
                  <a:srgbClr val="C67406"/>
                </a:solidFill>
                <a:latin typeface="微软雅黑" panose="020B0503020204020204" pitchFamily="34" charset="-122"/>
                <a:ea typeface="微软雅黑" panose="020B0503020204020204" pitchFamily="34" charset="-122"/>
              </a:rPr>
              <a:t>   </a:t>
            </a:r>
            <a:r>
              <a:rPr lang="en-US" altLang="zh-CN" sz="2800" b="1" dirty="0">
                <a:solidFill>
                  <a:srgbClr val="C67406"/>
                </a:solidFill>
                <a:latin typeface="微软雅黑" panose="020B0503020204020204" pitchFamily="34" charset="-122"/>
                <a:ea typeface="微软雅黑" panose="020B0503020204020204" pitchFamily="34" charset="-122"/>
              </a:rPr>
              <a:t>5.3.1 </a:t>
            </a:r>
            <a:r>
              <a:rPr lang="zh-CN" altLang="en-US" sz="2800" b="1" dirty="0">
                <a:solidFill>
                  <a:srgbClr val="C67406"/>
                </a:solidFill>
                <a:latin typeface="微软雅黑" panose="020B0503020204020204" pitchFamily="34" charset="-122"/>
                <a:ea typeface="微软雅黑" panose="020B0503020204020204" pitchFamily="34" charset="-122"/>
              </a:rPr>
              <a:t>定义与原理</a:t>
            </a:r>
            <a:br>
              <a:rPr lang="en-US" altLang="zh-CN" sz="2800" b="1" dirty="0">
                <a:solidFill>
                  <a:srgbClr val="C67406"/>
                </a:solidFill>
                <a:latin typeface="微软雅黑" panose="020B0503020204020204" pitchFamily="34" charset="-122"/>
                <a:ea typeface="微软雅黑" panose="020B0503020204020204" pitchFamily="34" charset="-122"/>
              </a:rPr>
            </a:br>
            <a:r>
              <a:rPr lang="en-US" altLang="zh-CN" sz="2800" b="1" dirty="0">
                <a:solidFill>
                  <a:srgbClr val="C67406"/>
                </a:solidFill>
                <a:latin typeface="微软雅黑" panose="020B0503020204020204" pitchFamily="34" charset="-122"/>
                <a:ea typeface="微软雅黑" panose="020B0503020204020204" pitchFamily="34" charset="-122"/>
              </a:rPr>
              <a:t>   5.3.2 </a:t>
            </a:r>
            <a:r>
              <a:rPr lang="zh-CN" altLang="en-US" sz="2800" b="1" dirty="0">
                <a:solidFill>
                  <a:srgbClr val="C67406"/>
                </a:solidFill>
                <a:latin typeface="微软雅黑" panose="020B0503020204020204" pitchFamily="34" charset="-122"/>
                <a:ea typeface="微软雅黑" panose="020B0503020204020204" pitchFamily="34" charset="-122"/>
              </a:rPr>
              <a:t>引入注意力机制的编码器</a:t>
            </a:r>
            <a:r>
              <a:rPr lang="en-US" altLang="zh-CN" sz="2800" b="1" dirty="0">
                <a:solidFill>
                  <a:srgbClr val="C67406"/>
                </a:solidFill>
                <a:latin typeface="微软雅黑" panose="020B0503020204020204" pitchFamily="34" charset="-122"/>
                <a:ea typeface="微软雅黑" panose="020B0503020204020204" pitchFamily="34" charset="-122"/>
              </a:rPr>
              <a:t>-</a:t>
            </a:r>
            <a:r>
              <a:rPr lang="zh-CN" altLang="en-US" sz="2800" b="1" dirty="0">
                <a:solidFill>
                  <a:srgbClr val="C67406"/>
                </a:solidFill>
                <a:latin typeface="微软雅黑" panose="020B0503020204020204" pitchFamily="34" charset="-122"/>
                <a:ea typeface="微软雅黑" panose="020B0503020204020204" pitchFamily="34" charset="-122"/>
              </a:rPr>
              <a:t>解码器模型</a:t>
            </a:r>
            <a:br>
              <a:rPr lang="en-US" altLang="zh-CN" sz="2800" b="1" dirty="0">
                <a:solidFill>
                  <a:srgbClr val="C67406"/>
                </a:solidFill>
                <a:latin typeface="微软雅黑" panose="020B0503020204020204" pitchFamily="34" charset="-122"/>
                <a:ea typeface="微软雅黑" panose="020B0503020204020204" pitchFamily="34" charset="-122"/>
              </a:rPr>
            </a:br>
            <a:r>
              <a:rPr lang="en-US" altLang="zh-CN" sz="2800" b="1" dirty="0">
                <a:solidFill>
                  <a:srgbClr val="C67406"/>
                </a:solidFill>
                <a:latin typeface="微软雅黑" panose="020B0503020204020204" pitchFamily="34" charset="-122"/>
                <a:ea typeface="微软雅黑" panose="020B0503020204020204" pitchFamily="34" charset="-122"/>
              </a:rPr>
              <a:t>   5.3.3 </a:t>
            </a:r>
            <a:r>
              <a:rPr lang="zh-CN" altLang="en-US" sz="2800" b="1" dirty="0">
                <a:solidFill>
                  <a:srgbClr val="C67406"/>
                </a:solidFill>
                <a:latin typeface="微软雅黑" panose="020B0503020204020204" pitchFamily="34" charset="-122"/>
                <a:ea typeface="微软雅黑" panose="020B0503020204020204" pitchFamily="34" charset="-122"/>
              </a:rPr>
              <a:t>查询、键和值</a:t>
            </a:r>
            <a:br>
              <a:rPr lang="en-US" altLang="zh-CN" sz="2800" b="1" dirty="0">
                <a:solidFill>
                  <a:srgbClr val="0070C0"/>
                </a:solidFill>
                <a:latin typeface="微软雅黑" panose="020B0503020204020204" pitchFamily="34" charset="-122"/>
                <a:ea typeface="微软雅黑" panose="020B0503020204020204" pitchFamily="34" charset="-122"/>
              </a:rPr>
            </a:br>
            <a:endParaRPr lang="zh-CN" altLang="en-US" sz="3200" b="1" dirty="0">
              <a:solidFill>
                <a:srgbClr val="0070C0"/>
              </a:solidFill>
              <a:latin typeface="微软雅黑" panose="020B0503020204020204" pitchFamily="34" charset="-122"/>
              <a:ea typeface="微软雅黑" panose="020B0503020204020204" pitchFamily="34" charset="-122"/>
            </a:endParaRPr>
          </a:p>
        </p:txBody>
      </p:sp>
      <p:sp>
        <p:nvSpPr>
          <p:cNvPr id="6" name="object 3">
            <a:extLst>
              <a:ext uri="{FF2B5EF4-FFF2-40B4-BE49-F238E27FC236}">
                <a16:creationId xmlns:a16="http://schemas.microsoft.com/office/drawing/2014/main" id="{4D532251-D2FF-4519-8A3C-299A5CEC95DB}"/>
              </a:ext>
            </a:extLst>
          </p:cNvPr>
          <p:cNvSpPr txBox="1">
            <a:spLocks/>
          </p:cNvSpPr>
          <p:nvPr/>
        </p:nvSpPr>
        <p:spPr>
          <a:xfrm>
            <a:off x="935166" y="392395"/>
            <a:ext cx="6672072" cy="613694"/>
          </a:xfrm>
          <a:prstGeom prst="rect">
            <a:avLst/>
          </a:prstGeom>
        </p:spPr>
        <p:txBody>
          <a:bodyPr vert="horz" wrap="square" lIns="0" tIns="152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240">
              <a:spcBef>
                <a:spcPts val="120"/>
              </a:spcBef>
            </a:pPr>
            <a:r>
              <a:rPr lang="zh-CN" altLang="en-US" sz="4320" b="1" dirty="0">
                <a:solidFill>
                  <a:srgbClr val="0070C0"/>
                </a:solidFill>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205401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6672072"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5.3 </a:t>
            </a:r>
            <a:r>
              <a:rPr lang="zh-CN" altLang="en-US" sz="3200" dirty="0">
                <a:solidFill>
                  <a:srgbClr val="0070C0"/>
                </a:solidFill>
                <a:latin typeface="微软雅黑" panose="020B0503020204020204" charset="-122"/>
                <a:ea typeface="微软雅黑" panose="020B0503020204020204" charset="-122"/>
              </a:rPr>
              <a:t>注意力机制 </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5" name="矩形 4">
            <a:extLst>
              <a:ext uri="{FF2B5EF4-FFF2-40B4-BE49-F238E27FC236}">
                <a16:creationId xmlns:a16="http://schemas.microsoft.com/office/drawing/2014/main" id="{584351A5-9C9C-47C7-A07E-845B708E3321}"/>
              </a:ext>
            </a:extLst>
          </p:cNvPr>
          <p:cNvSpPr/>
          <p:nvPr/>
        </p:nvSpPr>
        <p:spPr>
          <a:xfrm>
            <a:off x="1925709" y="5226077"/>
            <a:ext cx="9665655" cy="400110"/>
          </a:xfrm>
          <a:prstGeom prst="rect">
            <a:avLst/>
          </a:prstGeom>
          <a:solidFill>
            <a:schemeClr val="accent1">
              <a:lumMod val="20000"/>
              <a:lumOff val="80000"/>
            </a:schemeClr>
          </a:solidFill>
        </p:spPr>
        <p:txBody>
          <a:bodyPr wrap="square">
            <a:spAutoFit/>
          </a:bodyPr>
          <a:lstStyle/>
          <a:p>
            <a:r>
              <a:rPr lang="en-US" altLang="zh-CN" sz="2000" dirty="0"/>
              <a:t>1. </a:t>
            </a:r>
            <a:r>
              <a:rPr lang="zh-CN" altLang="en-US" sz="2000" dirty="0"/>
              <a:t>整个序列的“意义”都被打包到这个上下文中，然后编码器不再与解码器交互。</a:t>
            </a:r>
          </a:p>
        </p:txBody>
      </p:sp>
      <p:sp>
        <p:nvSpPr>
          <p:cNvPr id="6" name="矩形 5">
            <a:extLst>
              <a:ext uri="{FF2B5EF4-FFF2-40B4-BE49-F238E27FC236}">
                <a16:creationId xmlns:a16="http://schemas.microsoft.com/office/drawing/2014/main" id="{09247060-F470-481D-BCDE-73E3370D7D4B}"/>
              </a:ext>
            </a:extLst>
          </p:cNvPr>
          <p:cNvSpPr/>
          <p:nvPr/>
        </p:nvSpPr>
        <p:spPr>
          <a:xfrm>
            <a:off x="1030212" y="1712452"/>
            <a:ext cx="10131576" cy="830997"/>
          </a:xfrm>
          <a:prstGeom prst="rect">
            <a:avLst/>
          </a:prstGeom>
          <a:solidFill>
            <a:schemeClr val="accent6">
              <a:lumMod val="20000"/>
              <a:lumOff val="80000"/>
            </a:schemeClr>
          </a:solidFill>
        </p:spPr>
        <p:txBody>
          <a:bodyPr wrap="square">
            <a:spAutoFit/>
          </a:bodyPr>
          <a:lstStyle/>
          <a:p>
            <a:r>
              <a:rPr lang="zh-CN" altLang="en-US" sz="2400" dirty="0">
                <a:solidFill>
                  <a:srgbClr val="000000"/>
                </a:solidFill>
                <a:latin typeface="FandolSong-Regular-Identity-H"/>
              </a:rPr>
              <a:t>编码器需要将整个输入序列编码成一个固定长度的向量，但是当输入信息太长时，固定长度的向量不能满足信息存储的要求，从而导致信息丢失。</a:t>
            </a:r>
            <a:r>
              <a:rPr lang="zh-CN" altLang="en-US" sz="2400" dirty="0"/>
              <a:t> </a:t>
            </a:r>
          </a:p>
        </p:txBody>
      </p:sp>
      <p:pic>
        <p:nvPicPr>
          <p:cNvPr id="4" name="图片 3">
            <a:extLst>
              <a:ext uri="{FF2B5EF4-FFF2-40B4-BE49-F238E27FC236}">
                <a16:creationId xmlns:a16="http://schemas.microsoft.com/office/drawing/2014/main" id="{AA186FD3-D85E-43AA-A242-D633CC79DDB0}"/>
              </a:ext>
            </a:extLst>
          </p:cNvPr>
          <p:cNvPicPr>
            <a:picLocks noChangeAspect="1"/>
          </p:cNvPicPr>
          <p:nvPr/>
        </p:nvPicPr>
        <p:blipFill>
          <a:blip r:embed="rId3"/>
          <a:stretch>
            <a:fillRect/>
          </a:stretch>
        </p:blipFill>
        <p:spPr>
          <a:xfrm>
            <a:off x="1562089" y="2518705"/>
            <a:ext cx="7921891" cy="2273112"/>
          </a:xfrm>
          <a:prstGeom prst="rect">
            <a:avLst/>
          </a:prstGeom>
        </p:spPr>
      </p:pic>
      <p:sp>
        <p:nvSpPr>
          <p:cNvPr id="9" name="矩形 8">
            <a:extLst>
              <a:ext uri="{FF2B5EF4-FFF2-40B4-BE49-F238E27FC236}">
                <a16:creationId xmlns:a16="http://schemas.microsoft.com/office/drawing/2014/main" id="{ECDD4170-4854-4D02-BA1D-2A5261268291}"/>
              </a:ext>
            </a:extLst>
          </p:cNvPr>
          <p:cNvSpPr/>
          <p:nvPr/>
        </p:nvSpPr>
        <p:spPr>
          <a:xfrm>
            <a:off x="2451284" y="1207339"/>
            <a:ext cx="6970880" cy="523220"/>
          </a:xfrm>
          <a:prstGeom prst="rect">
            <a:avLst/>
          </a:prstGeom>
        </p:spPr>
        <p:txBody>
          <a:bodyPr wrap="square">
            <a:spAutoFit/>
          </a:bodyPr>
          <a:lstStyle/>
          <a:p>
            <a:pPr algn="ctr"/>
            <a:r>
              <a:rPr lang="zh-CN" altLang="en-US" sz="2800" b="1" dirty="0">
                <a:solidFill>
                  <a:srgbClr val="C00000"/>
                </a:solidFill>
                <a:effectLst>
                  <a:outerShdw blurRad="38100" dist="38100" dir="2700000" algn="tl">
                    <a:srgbClr val="000000">
                      <a:alpha val="43137"/>
                    </a:srgbClr>
                  </a:outerShdw>
                </a:effectLst>
                <a:latin typeface="FandolSong-Regular-Identity-H"/>
              </a:rPr>
              <a:t>信息丢失问题</a:t>
            </a:r>
            <a:endParaRPr lang="zh-CN" altLang="en-US" sz="2800" b="1" dirty="0">
              <a:solidFill>
                <a:srgbClr val="C00000"/>
              </a:solidFill>
              <a:effectLst>
                <a:outerShdw blurRad="38100" dist="38100" dir="2700000" algn="tl">
                  <a:srgbClr val="000000">
                    <a:alpha val="43137"/>
                  </a:srgbClr>
                </a:outerShdw>
              </a:effectLst>
            </a:endParaRPr>
          </a:p>
        </p:txBody>
      </p:sp>
      <p:cxnSp>
        <p:nvCxnSpPr>
          <p:cNvPr id="8" name="直接箭头连接符 7">
            <a:extLst>
              <a:ext uri="{FF2B5EF4-FFF2-40B4-BE49-F238E27FC236}">
                <a16:creationId xmlns:a16="http://schemas.microsoft.com/office/drawing/2014/main" id="{D984048F-6BAB-4B76-A6F9-741281E6D140}"/>
              </a:ext>
            </a:extLst>
          </p:cNvPr>
          <p:cNvCxnSpPr>
            <a:cxnSpLocks/>
            <a:stCxn id="5" idx="0"/>
          </p:cNvCxnSpPr>
          <p:nvPr/>
        </p:nvCxnSpPr>
        <p:spPr>
          <a:xfrm flipH="1" flipV="1">
            <a:off x="5987715" y="4002687"/>
            <a:ext cx="770822" cy="122339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2" name="矩形 11">
            <a:extLst>
              <a:ext uri="{FF2B5EF4-FFF2-40B4-BE49-F238E27FC236}">
                <a16:creationId xmlns:a16="http://schemas.microsoft.com/office/drawing/2014/main" id="{1B25413A-50C9-4644-BDF5-D36E4878107E}"/>
              </a:ext>
            </a:extLst>
          </p:cNvPr>
          <p:cNvSpPr/>
          <p:nvPr/>
        </p:nvSpPr>
        <p:spPr>
          <a:xfrm>
            <a:off x="3753851" y="6205357"/>
            <a:ext cx="6143183" cy="461665"/>
          </a:xfrm>
          <a:prstGeom prst="rect">
            <a:avLst/>
          </a:prstGeom>
        </p:spPr>
        <p:txBody>
          <a:bodyPr wrap="square">
            <a:spAutoFit/>
          </a:bodyPr>
          <a:lstStyle/>
          <a:p>
            <a:r>
              <a:rPr lang="zh-CN" altLang="en-US" sz="2400" b="1" dirty="0">
                <a:solidFill>
                  <a:srgbClr val="C00000"/>
                </a:solidFill>
                <a:latin typeface="FandolSong-Regular-Identity-H"/>
              </a:rPr>
              <a:t>是否可以只关注输入序列的最重要信息？</a:t>
            </a:r>
            <a:endParaRPr lang="zh-CN" altLang="en-US" sz="2400" b="1" dirty="0">
              <a:solidFill>
                <a:srgbClr val="C00000"/>
              </a:solidFill>
            </a:endParaRPr>
          </a:p>
        </p:txBody>
      </p:sp>
      <p:sp>
        <p:nvSpPr>
          <p:cNvPr id="15" name="矩形 14">
            <a:extLst>
              <a:ext uri="{FF2B5EF4-FFF2-40B4-BE49-F238E27FC236}">
                <a16:creationId xmlns:a16="http://schemas.microsoft.com/office/drawing/2014/main" id="{4D174000-5EEF-4B7F-AF16-9B6415DF0439}"/>
              </a:ext>
            </a:extLst>
          </p:cNvPr>
          <p:cNvSpPr/>
          <p:nvPr/>
        </p:nvSpPr>
        <p:spPr>
          <a:xfrm>
            <a:off x="1925710" y="5660337"/>
            <a:ext cx="4273384" cy="400110"/>
          </a:xfrm>
          <a:prstGeom prst="rect">
            <a:avLst/>
          </a:prstGeom>
          <a:solidFill>
            <a:schemeClr val="accent1">
              <a:lumMod val="20000"/>
              <a:lumOff val="80000"/>
            </a:schemeClr>
          </a:solidFill>
        </p:spPr>
        <p:txBody>
          <a:bodyPr wrap="square">
            <a:spAutoFit/>
          </a:bodyPr>
          <a:lstStyle/>
          <a:p>
            <a:r>
              <a:rPr lang="en-US" altLang="zh-CN" sz="2000" dirty="0"/>
              <a:t>2. </a:t>
            </a:r>
            <a:r>
              <a:rPr lang="zh-CN" altLang="en-US" sz="2000" dirty="0"/>
              <a:t>序列中每个单词的贡献一样。</a:t>
            </a:r>
            <a:endParaRPr lang="zh-CN" altLang="en-US" sz="2000" b="1" dirty="0"/>
          </a:p>
        </p:txBody>
      </p:sp>
    </p:spTree>
    <p:extLst>
      <p:ext uri="{BB962C8B-B14F-4D97-AF65-F5344CB8AC3E}">
        <p14:creationId xmlns:p14="http://schemas.microsoft.com/office/powerpoint/2010/main" val="386709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6672072"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5.3.1 </a:t>
            </a:r>
            <a:r>
              <a:rPr lang="zh-CN" altLang="en-US" sz="3200" dirty="0">
                <a:solidFill>
                  <a:srgbClr val="0070C0"/>
                </a:solidFill>
                <a:latin typeface="微软雅黑" panose="020B0503020204020204" charset="-122"/>
                <a:ea typeface="微软雅黑" panose="020B0503020204020204" charset="-122"/>
              </a:rPr>
              <a:t>定义与原理</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6" name="文本框 5">
            <a:extLst>
              <a:ext uri="{FF2B5EF4-FFF2-40B4-BE49-F238E27FC236}">
                <a16:creationId xmlns:a16="http://schemas.microsoft.com/office/drawing/2014/main" id="{F7634F79-475C-404B-85A6-CEFC6BFBECAE}"/>
              </a:ext>
            </a:extLst>
          </p:cNvPr>
          <p:cNvSpPr txBox="1"/>
          <p:nvPr/>
        </p:nvSpPr>
        <p:spPr>
          <a:xfrm>
            <a:off x="346709" y="1496468"/>
            <a:ext cx="11177419" cy="1200329"/>
          </a:xfrm>
          <a:prstGeom prst="rect">
            <a:avLst/>
          </a:prstGeom>
          <a:noFill/>
        </p:spPr>
        <p:txBody>
          <a:bodyPr wrap="square">
            <a:spAutoFit/>
          </a:bodyPr>
          <a:lstStyle/>
          <a:p>
            <a:pPr marL="342900" indent="-342900">
              <a:buFont typeface="Arial" panose="020B0604020202020204" pitchFamily="34" charset="0"/>
              <a:buChar char="•"/>
            </a:pPr>
            <a:r>
              <a:rPr lang="zh-CN" altLang="en-US" sz="2400" b="1" dirty="0">
                <a:solidFill>
                  <a:srgbClr val="0070C0"/>
                </a:solidFill>
              </a:rPr>
              <a:t>视觉中的注意力</a:t>
            </a:r>
            <a:endParaRPr lang="en-US" altLang="zh-CN" sz="2400" b="1" dirty="0">
              <a:solidFill>
                <a:srgbClr val="0070C0"/>
              </a:solidFill>
            </a:endParaRPr>
          </a:p>
          <a:p>
            <a:r>
              <a:rPr lang="zh-CN" altLang="en-US" sz="2400" b="1" dirty="0">
                <a:solidFill>
                  <a:srgbClr val="0070C0"/>
                </a:solidFill>
              </a:rPr>
              <a:t>        </a:t>
            </a:r>
            <a:r>
              <a:rPr lang="zh-CN" altLang="en-US" sz="2400" dirty="0"/>
              <a:t>人眼通常并非全面审视图片的所有细节，而是将注意力集中在显著或重要的部分上。</a:t>
            </a:r>
            <a:endParaRPr lang="zh-CN" altLang="en-US" sz="2000" dirty="0"/>
          </a:p>
        </p:txBody>
      </p:sp>
      <p:sp>
        <p:nvSpPr>
          <p:cNvPr id="5" name="矩形 4">
            <a:extLst>
              <a:ext uri="{FF2B5EF4-FFF2-40B4-BE49-F238E27FC236}">
                <a16:creationId xmlns:a16="http://schemas.microsoft.com/office/drawing/2014/main" id="{068F6D60-40CC-4B20-9F9A-D4A379B31DEA}"/>
              </a:ext>
            </a:extLst>
          </p:cNvPr>
          <p:cNvSpPr/>
          <p:nvPr/>
        </p:nvSpPr>
        <p:spPr>
          <a:xfrm>
            <a:off x="3574926" y="2748298"/>
            <a:ext cx="3553280" cy="461665"/>
          </a:xfrm>
          <a:prstGeom prst="rect">
            <a:avLst/>
          </a:prstGeom>
        </p:spPr>
        <p:txBody>
          <a:bodyPr wrap="square">
            <a:spAutoFit/>
          </a:bodyPr>
          <a:lstStyle/>
          <a:p>
            <a:pPr algn="ctr"/>
            <a:r>
              <a:rPr lang="zh-CN" altLang="en-US" sz="2400" b="1" dirty="0">
                <a:latin typeface="FandolSong-Regular-Identity-H"/>
              </a:rPr>
              <a:t>从关注全部到关注重点</a:t>
            </a:r>
            <a:r>
              <a:rPr lang="zh-CN" altLang="en-US" sz="2400" b="1" dirty="0"/>
              <a:t> </a:t>
            </a:r>
          </a:p>
        </p:txBody>
      </p:sp>
      <p:pic>
        <p:nvPicPr>
          <p:cNvPr id="4" name="图片 3">
            <a:extLst>
              <a:ext uri="{FF2B5EF4-FFF2-40B4-BE49-F238E27FC236}">
                <a16:creationId xmlns:a16="http://schemas.microsoft.com/office/drawing/2014/main" id="{E5FB8D05-3001-4690-9327-F5F69E7BD6CB}"/>
              </a:ext>
            </a:extLst>
          </p:cNvPr>
          <p:cNvPicPr>
            <a:picLocks noChangeAspect="1"/>
          </p:cNvPicPr>
          <p:nvPr/>
        </p:nvPicPr>
        <p:blipFill>
          <a:blip r:embed="rId3"/>
          <a:stretch>
            <a:fillRect/>
          </a:stretch>
        </p:blipFill>
        <p:spPr>
          <a:xfrm>
            <a:off x="3102728" y="3217457"/>
            <a:ext cx="4152909" cy="2689412"/>
          </a:xfrm>
          <a:prstGeom prst="rect">
            <a:avLst/>
          </a:prstGeom>
        </p:spPr>
      </p:pic>
      <p:pic>
        <p:nvPicPr>
          <p:cNvPr id="9" name="图片 8">
            <a:extLst>
              <a:ext uri="{FF2B5EF4-FFF2-40B4-BE49-F238E27FC236}">
                <a16:creationId xmlns:a16="http://schemas.microsoft.com/office/drawing/2014/main" id="{B04B8D0E-A568-4001-B713-DAE0AF4B1A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236" y="3294599"/>
            <a:ext cx="1862805" cy="2608524"/>
          </a:xfrm>
          <a:prstGeom prst="rect">
            <a:avLst/>
          </a:prstGeom>
        </p:spPr>
      </p:pic>
      <p:sp>
        <p:nvSpPr>
          <p:cNvPr id="11" name="箭头: 右 10">
            <a:extLst>
              <a:ext uri="{FF2B5EF4-FFF2-40B4-BE49-F238E27FC236}">
                <a16:creationId xmlns:a16="http://schemas.microsoft.com/office/drawing/2014/main" id="{6BFB9E75-4DFC-4EEF-AD5D-ABA7660F6614}"/>
              </a:ext>
            </a:extLst>
          </p:cNvPr>
          <p:cNvSpPr/>
          <p:nvPr/>
        </p:nvSpPr>
        <p:spPr>
          <a:xfrm>
            <a:off x="2161074" y="4202497"/>
            <a:ext cx="871621" cy="400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ABF44810-3728-F883-2767-013C7FC5811E}"/>
              </a:ext>
            </a:extLst>
          </p:cNvPr>
          <p:cNvSpPr txBox="1"/>
          <p:nvPr/>
        </p:nvSpPr>
        <p:spPr>
          <a:xfrm>
            <a:off x="7325670" y="3648499"/>
            <a:ext cx="4638094" cy="1508105"/>
          </a:xfrm>
          <a:prstGeom prst="rect">
            <a:avLst/>
          </a:prstGeom>
          <a:solidFill>
            <a:schemeClr val="accent3">
              <a:lumMod val="40000"/>
              <a:lumOff val="60000"/>
            </a:schemeClr>
          </a:solidFill>
        </p:spPr>
        <p:txBody>
          <a:bodyPr wrap="square" rtlCol="0">
            <a:spAutoFit/>
          </a:bodyPr>
          <a:lstStyle/>
          <a:p>
            <a:r>
              <a:rPr lang="en-US" sz="3200" i="1" dirty="0">
                <a:solidFill>
                  <a:srgbClr val="002060"/>
                </a:solidFill>
                <a:latin typeface="Times New Roman" panose="02020603050405020304" pitchFamily="18" charset="0"/>
                <a:cs typeface="Times New Roman" panose="02020603050405020304" pitchFamily="18" charset="0"/>
              </a:rPr>
              <a:t>“The</a:t>
            </a:r>
            <a:r>
              <a:rPr lang="zh-CN" altLang="en-US" sz="3200" i="1" dirty="0">
                <a:solidFill>
                  <a:srgbClr val="002060"/>
                </a:solidFill>
                <a:latin typeface="Times New Roman" panose="02020603050405020304" pitchFamily="18" charset="0"/>
                <a:cs typeface="Times New Roman" panose="02020603050405020304" pitchFamily="18" charset="0"/>
              </a:rPr>
              <a:t> </a:t>
            </a:r>
            <a:r>
              <a:rPr lang="en-US" altLang="zh-CN" sz="3200" i="1" dirty="0">
                <a:solidFill>
                  <a:srgbClr val="002060"/>
                </a:solidFill>
                <a:latin typeface="Times New Roman" panose="02020603050405020304" pitchFamily="18" charset="0"/>
                <a:cs typeface="Times New Roman" panose="02020603050405020304" pitchFamily="18" charset="0"/>
              </a:rPr>
              <a:t>true art of memory is the art of attention.”</a:t>
            </a:r>
          </a:p>
          <a:p>
            <a:pPr algn="r"/>
            <a:r>
              <a:rPr lang="en-US" altLang="zh-CN" sz="2800" dirty="0">
                <a:latin typeface="Times New Roman" panose="02020603050405020304" pitchFamily="18" charset="0"/>
                <a:cs typeface="Times New Roman" panose="02020603050405020304" pitchFamily="18" charset="0"/>
              </a:rPr>
              <a:t>Samuel Johnson, 1759</a:t>
            </a:r>
          </a:p>
        </p:txBody>
      </p:sp>
    </p:spTree>
    <p:extLst>
      <p:ext uri="{BB962C8B-B14F-4D97-AF65-F5344CB8AC3E}">
        <p14:creationId xmlns:p14="http://schemas.microsoft.com/office/powerpoint/2010/main" val="1703299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72A797-AF0A-ED8E-EC27-3D9996E31902}"/>
              </a:ext>
            </a:extLst>
          </p:cNvPr>
          <p:cNvPicPr>
            <a:picLocks noChangeAspect="1"/>
          </p:cNvPicPr>
          <p:nvPr/>
        </p:nvPicPr>
        <p:blipFill>
          <a:blip r:embed="rId2"/>
          <a:srcRect b="33105"/>
          <a:stretch/>
        </p:blipFill>
        <p:spPr>
          <a:xfrm>
            <a:off x="701993" y="1078230"/>
            <a:ext cx="6392981" cy="3789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bject 3">
            <a:extLst>
              <a:ext uri="{FF2B5EF4-FFF2-40B4-BE49-F238E27FC236}">
                <a16:creationId xmlns:a16="http://schemas.microsoft.com/office/drawing/2014/main" id="{27784690-9651-FB01-E244-95AEDE18696A}"/>
              </a:ext>
            </a:extLst>
          </p:cNvPr>
          <p:cNvSpPr txBox="1">
            <a:spLocks/>
          </p:cNvSpPr>
          <p:nvPr/>
        </p:nvSpPr>
        <p:spPr>
          <a:xfrm>
            <a:off x="583565" y="467977"/>
            <a:ext cx="6672072"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5.3.1 </a:t>
            </a:r>
            <a:r>
              <a:rPr lang="zh-CN" altLang="en-US" sz="3200" dirty="0">
                <a:solidFill>
                  <a:srgbClr val="0070C0"/>
                </a:solidFill>
                <a:latin typeface="微软雅黑" panose="020B0503020204020204" charset="-122"/>
                <a:ea typeface="微软雅黑" panose="020B0503020204020204" charset="-122"/>
              </a:rPr>
              <a:t>定义与原理</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85131D2B-D1B6-880C-FD82-99F1BF2E6FAA}"/>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7" name="Picture 6">
            <a:extLst>
              <a:ext uri="{FF2B5EF4-FFF2-40B4-BE49-F238E27FC236}">
                <a16:creationId xmlns:a16="http://schemas.microsoft.com/office/drawing/2014/main" id="{AA949959-D081-BE8E-4F97-20F03A2C21DD}"/>
              </a:ext>
            </a:extLst>
          </p:cNvPr>
          <p:cNvPicPr>
            <a:picLocks noChangeAspect="1"/>
          </p:cNvPicPr>
          <p:nvPr/>
        </p:nvPicPr>
        <p:blipFill>
          <a:blip r:embed="rId3"/>
          <a:stretch>
            <a:fillRect/>
          </a:stretch>
        </p:blipFill>
        <p:spPr>
          <a:xfrm>
            <a:off x="7492492" y="378572"/>
            <a:ext cx="4521200" cy="589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8" name="直接连接符 6">
            <a:extLst>
              <a:ext uri="{FF2B5EF4-FFF2-40B4-BE49-F238E27FC236}">
                <a16:creationId xmlns:a16="http://schemas.microsoft.com/office/drawing/2014/main" id="{5B4D63FB-D3F8-4010-19A4-FF1B41FDB9FC}"/>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文本框 14">
            <a:extLst>
              <a:ext uri="{FF2B5EF4-FFF2-40B4-BE49-F238E27FC236}">
                <a16:creationId xmlns:a16="http://schemas.microsoft.com/office/drawing/2014/main" id="{D31F286F-9DB0-90C9-FD0A-3407C254BCAB}"/>
              </a:ext>
            </a:extLst>
          </p:cNvPr>
          <p:cNvSpPr txBox="1"/>
          <p:nvPr/>
        </p:nvSpPr>
        <p:spPr>
          <a:xfrm>
            <a:off x="24765" y="6581001"/>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来源：</a:t>
            </a:r>
            <a:r>
              <a:rPr lang="en-US" altLang="zh-CN" sz="1200" dirty="0"/>
              <a:t>https://</a:t>
            </a:r>
            <a:r>
              <a:rPr lang="en-US" altLang="zh-CN" sz="1200" dirty="0" err="1"/>
              <a:t>arxiv.org</a:t>
            </a:r>
            <a:r>
              <a:rPr lang="en-US" altLang="zh-CN" sz="1200" dirty="0"/>
              <a:t>/pdf/1409.0473</a:t>
            </a:r>
            <a:endParaRPr lang="zh-CN" altLang="en-US" sz="1200" dirty="0"/>
          </a:p>
        </p:txBody>
      </p:sp>
    </p:spTree>
    <p:extLst>
      <p:ext uri="{BB962C8B-B14F-4D97-AF65-F5344CB8AC3E}">
        <p14:creationId xmlns:p14="http://schemas.microsoft.com/office/powerpoint/2010/main" val="1805780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6672072"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5.3.1 </a:t>
            </a:r>
            <a:r>
              <a:rPr lang="zh-CN" altLang="en-US" sz="3200" dirty="0">
                <a:solidFill>
                  <a:srgbClr val="0070C0"/>
                </a:solidFill>
                <a:latin typeface="微软雅黑" panose="020B0503020204020204" charset="-122"/>
                <a:ea typeface="微软雅黑" panose="020B0503020204020204" charset="-122"/>
              </a:rPr>
              <a:t>定义与原理</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nvGrpSpPr>
          <p:cNvPr id="9" name="组合 8">
            <a:extLst>
              <a:ext uri="{FF2B5EF4-FFF2-40B4-BE49-F238E27FC236}">
                <a16:creationId xmlns:a16="http://schemas.microsoft.com/office/drawing/2014/main" id="{90D9C91C-5314-4593-82A7-5F639034500F}"/>
              </a:ext>
            </a:extLst>
          </p:cNvPr>
          <p:cNvGrpSpPr/>
          <p:nvPr/>
        </p:nvGrpSpPr>
        <p:grpSpPr>
          <a:xfrm>
            <a:off x="877555" y="1329017"/>
            <a:ext cx="10325100" cy="1042458"/>
            <a:chOff x="981076" y="1171498"/>
            <a:chExt cx="10325100" cy="1042458"/>
          </a:xfrm>
        </p:grpSpPr>
        <p:sp>
          <p:nvSpPr>
            <p:cNvPr id="11" name="文本框 10">
              <a:extLst>
                <a:ext uri="{FF2B5EF4-FFF2-40B4-BE49-F238E27FC236}">
                  <a16:creationId xmlns:a16="http://schemas.microsoft.com/office/drawing/2014/main" id="{64CE58D7-EBBA-46F0-9AF1-99BC37C45AA0}"/>
                </a:ext>
              </a:extLst>
            </p:cNvPr>
            <p:cNvSpPr txBox="1"/>
            <p:nvPr/>
          </p:nvSpPr>
          <p:spPr>
            <a:xfrm>
              <a:off x="2973897" y="1237845"/>
              <a:ext cx="6096000" cy="461665"/>
            </a:xfrm>
            <a:prstGeom prst="rect">
              <a:avLst/>
            </a:prstGeom>
            <a:noFill/>
          </p:spPr>
          <p:txBody>
            <a:bodyPr wrap="square">
              <a:spAutoFit/>
            </a:bodyPr>
            <a:lstStyle/>
            <a:p>
              <a:pPr indent="457200" algn="ctr"/>
              <a:r>
                <a:rPr lang="zh-CN" altLang="en-US" sz="2400" b="1" dirty="0">
                  <a:solidFill>
                    <a:srgbClr val="0070C0"/>
                  </a:solidFill>
                </a:rPr>
                <a:t>注意力机制（</a:t>
              </a:r>
              <a:r>
                <a:rPr lang="en-US" altLang="zh-CN" sz="2400" b="1" dirty="0">
                  <a:solidFill>
                    <a:srgbClr val="0070C0"/>
                  </a:solidFill>
                </a:rPr>
                <a:t>Attention Mechanism</a:t>
              </a:r>
              <a:r>
                <a:rPr lang="zh-CN" altLang="en-US" sz="2400" b="1" dirty="0">
                  <a:solidFill>
                    <a:srgbClr val="0070C0"/>
                  </a:solidFill>
                </a:rPr>
                <a:t>）</a:t>
              </a:r>
            </a:p>
          </p:txBody>
        </p:sp>
        <p:sp>
          <p:nvSpPr>
            <p:cNvPr id="12" name="文本框 11">
              <a:extLst>
                <a:ext uri="{FF2B5EF4-FFF2-40B4-BE49-F238E27FC236}">
                  <a16:creationId xmlns:a16="http://schemas.microsoft.com/office/drawing/2014/main" id="{A665017C-CB0E-49A1-9560-14D5D2D00D58}"/>
                </a:ext>
              </a:extLst>
            </p:cNvPr>
            <p:cNvSpPr txBox="1"/>
            <p:nvPr/>
          </p:nvSpPr>
          <p:spPr>
            <a:xfrm>
              <a:off x="1292937" y="1642368"/>
              <a:ext cx="9864090" cy="461665"/>
            </a:xfrm>
            <a:prstGeom prst="rect">
              <a:avLst/>
            </a:prstGeom>
            <a:noFill/>
          </p:spPr>
          <p:txBody>
            <a:bodyPr wrap="square">
              <a:spAutoFit/>
            </a:bodyPr>
            <a:lstStyle/>
            <a:p>
              <a:r>
                <a:rPr lang="zh-CN" altLang="en-US" sz="2400" dirty="0"/>
                <a:t>核心思想是从全局信息中筛选出局部且关键的信息进行更高效的处理。</a:t>
              </a:r>
              <a:endParaRPr lang="zh-CN" altLang="en-US" sz="2800" dirty="0"/>
            </a:p>
          </p:txBody>
        </p:sp>
        <p:sp>
          <p:nvSpPr>
            <p:cNvPr id="15" name="矩形: 圆角 14">
              <a:extLst>
                <a:ext uri="{FF2B5EF4-FFF2-40B4-BE49-F238E27FC236}">
                  <a16:creationId xmlns:a16="http://schemas.microsoft.com/office/drawing/2014/main" id="{EF464F41-B165-4F1C-92FE-783CFDF5321C}"/>
                </a:ext>
              </a:extLst>
            </p:cNvPr>
            <p:cNvSpPr/>
            <p:nvPr/>
          </p:nvSpPr>
          <p:spPr>
            <a:xfrm>
              <a:off x="981076" y="1171498"/>
              <a:ext cx="10325100" cy="1042458"/>
            </a:xfrm>
            <a:prstGeom prst="round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93" name="组合 92">
            <a:extLst>
              <a:ext uri="{FF2B5EF4-FFF2-40B4-BE49-F238E27FC236}">
                <a16:creationId xmlns:a16="http://schemas.microsoft.com/office/drawing/2014/main" id="{1B8E393B-FBB1-420A-A9DF-53CC18E0F46B}"/>
              </a:ext>
            </a:extLst>
          </p:cNvPr>
          <p:cNvGrpSpPr/>
          <p:nvPr/>
        </p:nvGrpSpPr>
        <p:grpSpPr>
          <a:xfrm>
            <a:off x="246399" y="2878989"/>
            <a:ext cx="7094445" cy="2482630"/>
            <a:chOff x="2117558" y="3821674"/>
            <a:chExt cx="7094445" cy="2482630"/>
          </a:xfrm>
        </p:grpSpPr>
        <p:sp>
          <p:nvSpPr>
            <p:cNvPr id="7" name="矩形 6">
              <a:extLst>
                <a:ext uri="{FF2B5EF4-FFF2-40B4-BE49-F238E27FC236}">
                  <a16:creationId xmlns:a16="http://schemas.microsoft.com/office/drawing/2014/main" id="{3EF9C447-59CA-42CD-902F-20AE63596B02}"/>
                </a:ext>
              </a:extLst>
            </p:cNvPr>
            <p:cNvSpPr/>
            <p:nvPr/>
          </p:nvSpPr>
          <p:spPr>
            <a:xfrm>
              <a:off x="5313778" y="3821674"/>
              <a:ext cx="3898225" cy="400110"/>
            </a:xfrm>
            <a:prstGeom prst="rect">
              <a:avLst/>
            </a:prstGeom>
          </p:spPr>
          <p:txBody>
            <a:bodyPr wrap="square">
              <a:spAutoFit/>
            </a:bodyPr>
            <a:lstStyle/>
            <a:p>
              <a:r>
                <a:rPr lang="en-US" altLang="zh-CN" sz="2000" b="1" dirty="0">
                  <a:solidFill>
                    <a:srgbClr val="000000"/>
                  </a:solidFill>
                  <a:latin typeface="FandolSong-Regular-Identity-H"/>
                </a:rPr>
                <a:t>He           </a:t>
              </a:r>
              <a:r>
                <a:rPr lang="en-US" altLang="zh-CN" sz="2000" b="1" dirty="0">
                  <a:solidFill>
                    <a:srgbClr val="C00000"/>
                  </a:solidFill>
                  <a:latin typeface="FandolSong-Regular-Identity-H"/>
                </a:rPr>
                <a:t>has</a:t>
              </a:r>
              <a:r>
                <a:rPr lang="en-US" altLang="zh-CN" sz="2000" b="1" dirty="0">
                  <a:solidFill>
                    <a:srgbClr val="000000"/>
                  </a:solidFill>
                  <a:latin typeface="FandolSong-Regular-Identity-H"/>
                </a:rPr>
                <a:t>       a     Huawei  Phone</a:t>
              </a:r>
              <a:endParaRPr lang="zh-CN" altLang="en-US" sz="2000" b="1" dirty="0"/>
            </a:p>
          </p:txBody>
        </p:sp>
        <p:sp>
          <p:nvSpPr>
            <p:cNvPr id="10" name="矩形 9">
              <a:extLst>
                <a:ext uri="{FF2B5EF4-FFF2-40B4-BE49-F238E27FC236}">
                  <a16:creationId xmlns:a16="http://schemas.microsoft.com/office/drawing/2014/main" id="{2F54665E-0106-4238-8145-64C7894B09B5}"/>
                </a:ext>
              </a:extLst>
            </p:cNvPr>
            <p:cNvSpPr/>
            <p:nvPr/>
          </p:nvSpPr>
          <p:spPr>
            <a:xfrm>
              <a:off x="2203116" y="5904194"/>
              <a:ext cx="3071739" cy="400110"/>
            </a:xfrm>
            <a:prstGeom prst="rect">
              <a:avLst/>
            </a:prstGeom>
          </p:spPr>
          <p:txBody>
            <a:bodyPr wrap="square">
              <a:spAutoFit/>
            </a:bodyPr>
            <a:lstStyle/>
            <a:p>
              <a:pPr algn="ctr"/>
              <a:r>
                <a:rPr lang="zh-CN" altLang="en-US" sz="2000" b="1" dirty="0"/>
                <a:t>他   </a:t>
              </a:r>
              <a:r>
                <a:rPr lang="zh-CN" altLang="en-US" sz="2000" b="1" dirty="0">
                  <a:solidFill>
                    <a:srgbClr val="C00000"/>
                  </a:solidFill>
                </a:rPr>
                <a:t>有</a:t>
              </a:r>
              <a:r>
                <a:rPr lang="zh-CN" altLang="en-US" sz="2000" b="1" dirty="0"/>
                <a:t>   一部   华为  手机</a:t>
              </a:r>
            </a:p>
          </p:txBody>
        </p:sp>
        <p:sp>
          <p:nvSpPr>
            <p:cNvPr id="8" name="矩形 7">
              <a:extLst>
                <a:ext uri="{FF2B5EF4-FFF2-40B4-BE49-F238E27FC236}">
                  <a16:creationId xmlns:a16="http://schemas.microsoft.com/office/drawing/2014/main" id="{1C7B2E5D-2DB1-4880-A780-23685AF09974}"/>
                </a:ext>
              </a:extLst>
            </p:cNvPr>
            <p:cNvSpPr/>
            <p:nvPr/>
          </p:nvSpPr>
          <p:spPr>
            <a:xfrm>
              <a:off x="2117558" y="5149517"/>
              <a:ext cx="2940729" cy="481564"/>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b="1" dirty="0">
                  <a:solidFill>
                    <a:schemeClr val="accent4">
                      <a:lumMod val="50000"/>
                    </a:schemeClr>
                  </a:solidFill>
                </a:rPr>
                <a:t>Encoder</a:t>
              </a:r>
              <a:endParaRPr lang="zh-CN" altLang="en-US" b="1" dirty="0">
                <a:solidFill>
                  <a:schemeClr val="accent4">
                    <a:lumMod val="50000"/>
                  </a:schemeClr>
                </a:solidFill>
              </a:endParaRPr>
            </a:p>
          </p:txBody>
        </p:sp>
        <p:cxnSp>
          <p:nvCxnSpPr>
            <p:cNvPr id="18" name="直接箭头连接符 17">
              <a:extLst>
                <a:ext uri="{FF2B5EF4-FFF2-40B4-BE49-F238E27FC236}">
                  <a16:creationId xmlns:a16="http://schemas.microsoft.com/office/drawing/2014/main" id="{D194FF55-26A0-413F-BD9D-21316334CC14}"/>
                </a:ext>
              </a:extLst>
            </p:cNvPr>
            <p:cNvCxnSpPr/>
            <p:nvPr/>
          </p:nvCxnSpPr>
          <p:spPr>
            <a:xfrm flipV="1">
              <a:off x="3521241" y="5653167"/>
              <a:ext cx="0" cy="251027"/>
            </a:xfrm>
            <a:prstGeom prst="straightConnector1">
              <a:avLst/>
            </a:prstGeom>
            <a:ln>
              <a:solidFill>
                <a:schemeClr val="accent4">
                  <a:lumMod val="5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19" name="直接箭头连接符 18">
              <a:extLst>
                <a:ext uri="{FF2B5EF4-FFF2-40B4-BE49-F238E27FC236}">
                  <a16:creationId xmlns:a16="http://schemas.microsoft.com/office/drawing/2014/main" id="{1DE5D729-3194-4B65-BEF3-3DA741195918}"/>
                </a:ext>
              </a:extLst>
            </p:cNvPr>
            <p:cNvCxnSpPr/>
            <p:nvPr/>
          </p:nvCxnSpPr>
          <p:spPr>
            <a:xfrm flipV="1">
              <a:off x="4178968" y="5663162"/>
              <a:ext cx="0" cy="251027"/>
            </a:xfrm>
            <a:prstGeom prst="straightConnector1">
              <a:avLst/>
            </a:prstGeom>
            <a:ln>
              <a:solidFill>
                <a:schemeClr val="accent4">
                  <a:lumMod val="5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20" name="直接箭头连接符 19">
              <a:extLst>
                <a:ext uri="{FF2B5EF4-FFF2-40B4-BE49-F238E27FC236}">
                  <a16:creationId xmlns:a16="http://schemas.microsoft.com/office/drawing/2014/main" id="{F9527EFB-5978-48E2-8FD4-602C22E48CD3}"/>
                </a:ext>
              </a:extLst>
            </p:cNvPr>
            <p:cNvCxnSpPr/>
            <p:nvPr/>
          </p:nvCxnSpPr>
          <p:spPr>
            <a:xfrm flipV="1">
              <a:off x="4823326" y="5663162"/>
              <a:ext cx="0" cy="251027"/>
            </a:xfrm>
            <a:prstGeom prst="straightConnector1">
              <a:avLst/>
            </a:prstGeom>
            <a:ln>
              <a:solidFill>
                <a:schemeClr val="accent4">
                  <a:lumMod val="5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22" name="矩形 21">
              <a:extLst>
                <a:ext uri="{FF2B5EF4-FFF2-40B4-BE49-F238E27FC236}">
                  <a16:creationId xmlns:a16="http://schemas.microsoft.com/office/drawing/2014/main" id="{017194DF-6366-4931-BBC6-371C5960AE05}"/>
                </a:ext>
              </a:extLst>
            </p:cNvPr>
            <p:cNvSpPr/>
            <p:nvPr/>
          </p:nvSpPr>
          <p:spPr>
            <a:xfrm>
              <a:off x="5446496" y="4372540"/>
              <a:ext cx="3381267" cy="401053"/>
            </a:xfrm>
            <a:prstGeom prst="rect">
              <a:avLst/>
            </a:prstGeom>
            <a:solidFill>
              <a:schemeClr val="accent3">
                <a:lumMod val="20000"/>
                <a:lumOff val="80000"/>
              </a:schemeClr>
            </a:solidFill>
            <a:ln>
              <a:solidFill>
                <a:schemeClr val="accent3">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b="1" dirty="0">
                  <a:solidFill>
                    <a:schemeClr val="accent3">
                      <a:lumMod val="50000"/>
                    </a:schemeClr>
                  </a:solidFill>
                </a:rPr>
                <a:t>Decoder</a:t>
              </a:r>
              <a:endParaRPr lang="zh-CN" altLang="en-US" b="1" dirty="0">
                <a:solidFill>
                  <a:schemeClr val="accent3">
                    <a:lumMod val="50000"/>
                  </a:schemeClr>
                </a:solidFill>
              </a:endParaRPr>
            </a:p>
          </p:txBody>
        </p:sp>
        <p:cxnSp>
          <p:nvCxnSpPr>
            <p:cNvPr id="23" name="直接箭头连接符 22">
              <a:extLst>
                <a:ext uri="{FF2B5EF4-FFF2-40B4-BE49-F238E27FC236}">
                  <a16:creationId xmlns:a16="http://schemas.microsoft.com/office/drawing/2014/main" id="{2B9E91DF-18E5-4F77-AADA-4F03F6CC781F}"/>
                </a:ext>
              </a:extLst>
            </p:cNvPr>
            <p:cNvCxnSpPr/>
            <p:nvPr/>
          </p:nvCxnSpPr>
          <p:spPr>
            <a:xfrm flipV="1">
              <a:off x="5633452" y="4121512"/>
              <a:ext cx="0" cy="251027"/>
            </a:xfrm>
            <a:prstGeom prst="straightConnector1">
              <a:avLst/>
            </a:prstGeom>
            <a:ln>
              <a:solidFill>
                <a:schemeClr val="accent3">
                  <a:lumMod val="75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24" name="直接箭头连接符 23">
              <a:extLst>
                <a:ext uri="{FF2B5EF4-FFF2-40B4-BE49-F238E27FC236}">
                  <a16:creationId xmlns:a16="http://schemas.microsoft.com/office/drawing/2014/main" id="{DD62E75A-9F14-48CF-B41F-2D5774F514DE}"/>
                </a:ext>
              </a:extLst>
            </p:cNvPr>
            <p:cNvCxnSpPr/>
            <p:nvPr/>
          </p:nvCxnSpPr>
          <p:spPr>
            <a:xfrm flipV="1">
              <a:off x="6497052" y="4121513"/>
              <a:ext cx="0" cy="251027"/>
            </a:xfrm>
            <a:prstGeom prst="straightConnector1">
              <a:avLst/>
            </a:prstGeom>
            <a:ln>
              <a:solidFill>
                <a:schemeClr val="accent3">
                  <a:lumMod val="75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25" name="直接箭头连接符 24">
              <a:extLst>
                <a:ext uri="{FF2B5EF4-FFF2-40B4-BE49-F238E27FC236}">
                  <a16:creationId xmlns:a16="http://schemas.microsoft.com/office/drawing/2014/main" id="{95EEE434-DA04-4F6D-9D24-CD68DA36575A}"/>
                </a:ext>
              </a:extLst>
            </p:cNvPr>
            <p:cNvCxnSpPr/>
            <p:nvPr/>
          </p:nvCxnSpPr>
          <p:spPr>
            <a:xfrm flipV="1">
              <a:off x="7160126" y="4121512"/>
              <a:ext cx="0" cy="251027"/>
            </a:xfrm>
            <a:prstGeom prst="straightConnector1">
              <a:avLst/>
            </a:prstGeom>
            <a:ln>
              <a:solidFill>
                <a:schemeClr val="accent3">
                  <a:lumMod val="75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27" name="直接箭头连接符 26">
              <a:extLst>
                <a:ext uri="{FF2B5EF4-FFF2-40B4-BE49-F238E27FC236}">
                  <a16:creationId xmlns:a16="http://schemas.microsoft.com/office/drawing/2014/main" id="{A2C2FDF6-B92F-4978-A798-EC450DDD72F4}"/>
                </a:ext>
              </a:extLst>
            </p:cNvPr>
            <p:cNvCxnSpPr/>
            <p:nvPr/>
          </p:nvCxnSpPr>
          <p:spPr>
            <a:xfrm flipV="1">
              <a:off x="8677730" y="4120658"/>
              <a:ext cx="0" cy="251027"/>
            </a:xfrm>
            <a:prstGeom prst="straightConnector1">
              <a:avLst/>
            </a:prstGeom>
            <a:ln>
              <a:solidFill>
                <a:schemeClr val="accent3">
                  <a:lumMod val="75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28" name="直接箭头连接符 27">
              <a:extLst>
                <a:ext uri="{FF2B5EF4-FFF2-40B4-BE49-F238E27FC236}">
                  <a16:creationId xmlns:a16="http://schemas.microsoft.com/office/drawing/2014/main" id="{FD91C124-35A8-4DCD-B651-46614238885B}"/>
                </a:ext>
              </a:extLst>
            </p:cNvPr>
            <p:cNvCxnSpPr>
              <a:cxnSpLocks/>
            </p:cNvCxnSpPr>
            <p:nvPr/>
          </p:nvCxnSpPr>
          <p:spPr>
            <a:xfrm flipV="1">
              <a:off x="5048645" y="5167440"/>
              <a:ext cx="39785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矩形 30">
              <a:extLst>
                <a:ext uri="{FF2B5EF4-FFF2-40B4-BE49-F238E27FC236}">
                  <a16:creationId xmlns:a16="http://schemas.microsoft.com/office/drawing/2014/main" id="{943F8CB6-E411-4369-A081-90DF742F64E3}"/>
                </a:ext>
              </a:extLst>
            </p:cNvPr>
            <p:cNvSpPr/>
            <p:nvPr/>
          </p:nvSpPr>
          <p:spPr>
            <a:xfrm>
              <a:off x="5446496" y="4988007"/>
              <a:ext cx="577295" cy="23871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C1</a:t>
              </a:r>
              <a:endParaRPr lang="zh-CN" altLang="en-US" dirty="0">
                <a:solidFill>
                  <a:schemeClr val="tx1"/>
                </a:solidFill>
              </a:endParaRPr>
            </a:p>
          </p:txBody>
        </p:sp>
        <p:cxnSp>
          <p:nvCxnSpPr>
            <p:cNvPr id="32" name="直接箭头连接符 31">
              <a:extLst>
                <a:ext uri="{FF2B5EF4-FFF2-40B4-BE49-F238E27FC236}">
                  <a16:creationId xmlns:a16="http://schemas.microsoft.com/office/drawing/2014/main" id="{C6D0B52D-ABE3-454F-9DB1-AD3490B29449}"/>
                </a:ext>
              </a:extLst>
            </p:cNvPr>
            <p:cNvCxnSpPr>
              <a:cxnSpLocks/>
              <a:stCxn id="31" idx="0"/>
            </p:cNvCxnSpPr>
            <p:nvPr/>
          </p:nvCxnSpPr>
          <p:spPr>
            <a:xfrm flipV="1">
              <a:off x="5735144" y="4792887"/>
              <a:ext cx="1" cy="1951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矩形 34">
              <a:extLst>
                <a:ext uri="{FF2B5EF4-FFF2-40B4-BE49-F238E27FC236}">
                  <a16:creationId xmlns:a16="http://schemas.microsoft.com/office/drawing/2014/main" id="{92CC5B85-5B69-4FA4-9822-15EA91C3A96B}"/>
                </a:ext>
              </a:extLst>
            </p:cNvPr>
            <p:cNvSpPr/>
            <p:nvPr/>
          </p:nvSpPr>
          <p:spPr>
            <a:xfrm>
              <a:off x="6233454" y="5161750"/>
              <a:ext cx="577294" cy="238714"/>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C2</a:t>
              </a:r>
              <a:endParaRPr lang="zh-CN" altLang="en-US" dirty="0">
                <a:solidFill>
                  <a:schemeClr val="tx1"/>
                </a:solidFill>
              </a:endParaRPr>
            </a:p>
          </p:txBody>
        </p:sp>
        <p:sp>
          <p:nvSpPr>
            <p:cNvPr id="38" name="矩形 37">
              <a:extLst>
                <a:ext uri="{FF2B5EF4-FFF2-40B4-BE49-F238E27FC236}">
                  <a16:creationId xmlns:a16="http://schemas.microsoft.com/office/drawing/2014/main" id="{943F8CB6-E411-4369-A081-90DF742F64E3}"/>
                </a:ext>
              </a:extLst>
            </p:cNvPr>
            <p:cNvSpPr/>
            <p:nvPr/>
          </p:nvSpPr>
          <p:spPr>
            <a:xfrm>
              <a:off x="6954983" y="5257657"/>
              <a:ext cx="577292" cy="23871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solidFill>
                    <a:schemeClr val="tx1"/>
                  </a:solidFill>
                </a:rPr>
                <a:t>C3</a:t>
              </a:r>
              <a:endParaRPr lang="zh-CN" altLang="en-US" dirty="0">
                <a:solidFill>
                  <a:schemeClr val="tx1"/>
                </a:solidFill>
              </a:endParaRPr>
            </a:p>
          </p:txBody>
        </p:sp>
        <p:cxnSp>
          <p:nvCxnSpPr>
            <p:cNvPr id="57" name="直接箭头连接符 56">
              <a:extLst>
                <a:ext uri="{FF2B5EF4-FFF2-40B4-BE49-F238E27FC236}">
                  <a16:creationId xmlns:a16="http://schemas.microsoft.com/office/drawing/2014/main" id="{BFFBD7E3-B0AC-4D60-8A88-C78276951218}"/>
                </a:ext>
              </a:extLst>
            </p:cNvPr>
            <p:cNvCxnSpPr/>
            <p:nvPr/>
          </p:nvCxnSpPr>
          <p:spPr>
            <a:xfrm flipV="1">
              <a:off x="2420665" y="5645295"/>
              <a:ext cx="0" cy="251027"/>
            </a:xfrm>
            <a:prstGeom prst="straightConnector1">
              <a:avLst/>
            </a:prstGeom>
            <a:ln>
              <a:solidFill>
                <a:schemeClr val="accent4">
                  <a:lumMod val="5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58" name="直接箭头连接符 57">
              <a:extLst>
                <a:ext uri="{FF2B5EF4-FFF2-40B4-BE49-F238E27FC236}">
                  <a16:creationId xmlns:a16="http://schemas.microsoft.com/office/drawing/2014/main" id="{EBE197BD-4FD6-4939-9C2B-0AB29EBA2924}"/>
                </a:ext>
              </a:extLst>
            </p:cNvPr>
            <p:cNvCxnSpPr/>
            <p:nvPr/>
          </p:nvCxnSpPr>
          <p:spPr>
            <a:xfrm flipV="1">
              <a:off x="2928665" y="5663162"/>
              <a:ext cx="0" cy="251027"/>
            </a:xfrm>
            <a:prstGeom prst="straightConnector1">
              <a:avLst/>
            </a:prstGeom>
            <a:ln>
              <a:solidFill>
                <a:schemeClr val="accent4">
                  <a:lumMod val="5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59" name="直接箭头连接符 58">
              <a:extLst>
                <a:ext uri="{FF2B5EF4-FFF2-40B4-BE49-F238E27FC236}">
                  <a16:creationId xmlns:a16="http://schemas.microsoft.com/office/drawing/2014/main" id="{0543A12A-7889-4C5F-9F29-8ECDF1938FF8}"/>
                </a:ext>
              </a:extLst>
            </p:cNvPr>
            <p:cNvCxnSpPr/>
            <p:nvPr/>
          </p:nvCxnSpPr>
          <p:spPr>
            <a:xfrm flipV="1">
              <a:off x="8026681" y="4120658"/>
              <a:ext cx="0" cy="251027"/>
            </a:xfrm>
            <a:prstGeom prst="straightConnector1">
              <a:avLst/>
            </a:prstGeom>
            <a:ln>
              <a:solidFill>
                <a:schemeClr val="accent3">
                  <a:lumMod val="75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63" name="矩形 62">
              <a:extLst>
                <a:ext uri="{FF2B5EF4-FFF2-40B4-BE49-F238E27FC236}">
                  <a16:creationId xmlns:a16="http://schemas.microsoft.com/office/drawing/2014/main" id="{D986D7DE-1CED-43EE-BB5C-32970D543E76}"/>
                </a:ext>
              </a:extLst>
            </p:cNvPr>
            <p:cNvSpPr/>
            <p:nvPr/>
          </p:nvSpPr>
          <p:spPr>
            <a:xfrm>
              <a:off x="7738037" y="5374499"/>
              <a:ext cx="577290" cy="23871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solidFill>
                    <a:schemeClr val="tx1"/>
                  </a:solidFill>
                </a:rPr>
                <a:t>C4</a:t>
              </a:r>
              <a:endParaRPr lang="zh-CN" altLang="en-US" dirty="0">
                <a:solidFill>
                  <a:schemeClr val="tx1"/>
                </a:solidFill>
              </a:endParaRPr>
            </a:p>
          </p:txBody>
        </p:sp>
        <p:sp>
          <p:nvSpPr>
            <p:cNvPr id="64" name="矩形 63">
              <a:extLst>
                <a:ext uri="{FF2B5EF4-FFF2-40B4-BE49-F238E27FC236}">
                  <a16:creationId xmlns:a16="http://schemas.microsoft.com/office/drawing/2014/main" id="{272430EC-9BF2-4810-85E1-08EDB56C8A37}"/>
                </a:ext>
              </a:extLst>
            </p:cNvPr>
            <p:cNvSpPr/>
            <p:nvPr/>
          </p:nvSpPr>
          <p:spPr>
            <a:xfrm>
              <a:off x="8389086" y="5533810"/>
              <a:ext cx="577290" cy="23871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solidFill>
                    <a:schemeClr val="tx1"/>
                  </a:solidFill>
                </a:rPr>
                <a:t>C5</a:t>
              </a:r>
              <a:endParaRPr lang="zh-CN" altLang="en-US" dirty="0">
                <a:solidFill>
                  <a:schemeClr val="tx1"/>
                </a:solidFill>
              </a:endParaRPr>
            </a:p>
          </p:txBody>
        </p:sp>
        <p:cxnSp>
          <p:nvCxnSpPr>
            <p:cNvPr id="75" name="直接箭头连接符 74">
              <a:extLst>
                <a:ext uri="{FF2B5EF4-FFF2-40B4-BE49-F238E27FC236}">
                  <a16:creationId xmlns:a16="http://schemas.microsoft.com/office/drawing/2014/main" id="{67963580-3180-4FE6-AAD0-BFB699297C72}"/>
                </a:ext>
              </a:extLst>
            </p:cNvPr>
            <p:cNvCxnSpPr>
              <a:cxnSpLocks/>
              <a:endCxn id="35" idx="1"/>
            </p:cNvCxnSpPr>
            <p:nvPr/>
          </p:nvCxnSpPr>
          <p:spPr>
            <a:xfrm>
              <a:off x="5058287" y="5281107"/>
              <a:ext cx="11751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直接箭头连接符 77">
              <a:extLst>
                <a:ext uri="{FF2B5EF4-FFF2-40B4-BE49-F238E27FC236}">
                  <a16:creationId xmlns:a16="http://schemas.microsoft.com/office/drawing/2014/main" id="{FD91C124-35A8-4DCD-B651-46614238885B}"/>
                </a:ext>
              </a:extLst>
            </p:cNvPr>
            <p:cNvCxnSpPr>
              <a:cxnSpLocks/>
            </p:cNvCxnSpPr>
            <p:nvPr/>
          </p:nvCxnSpPr>
          <p:spPr>
            <a:xfrm flipV="1">
              <a:off x="5065123" y="5436543"/>
              <a:ext cx="188986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直接箭头连接符 79">
              <a:extLst>
                <a:ext uri="{FF2B5EF4-FFF2-40B4-BE49-F238E27FC236}">
                  <a16:creationId xmlns:a16="http://schemas.microsoft.com/office/drawing/2014/main" id="{FD91C124-35A8-4DCD-B651-46614238885B}"/>
                </a:ext>
              </a:extLst>
            </p:cNvPr>
            <p:cNvCxnSpPr>
              <a:cxnSpLocks/>
            </p:cNvCxnSpPr>
            <p:nvPr/>
          </p:nvCxnSpPr>
          <p:spPr>
            <a:xfrm flipV="1">
              <a:off x="5075929" y="5541979"/>
              <a:ext cx="2662108" cy="13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直接箭头连接符 81">
              <a:extLst>
                <a:ext uri="{FF2B5EF4-FFF2-40B4-BE49-F238E27FC236}">
                  <a16:creationId xmlns:a16="http://schemas.microsoft.com/office/drawing/2014/main" id="{FD91C124-35A8-4DCD-B651-46614238885B}"/>
                </a:ext>
              </a:extLst>
            </p:cNvPr>
            <p:cNvCxnSpPr>
              <a:cxnSpLocks/>
              <a:endCxn id="64" idx="1"/>
            </p:cNvCxnSpPr>
            <p:nvPr/>
          </p:nvCxnSpPr>
          <p:spPr>
            <a:xfrm>
              <a:off x="5075382" y="5615432"/>
              <a:ext cx="3313704" cy="377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5" name="直接箭头连接符 84">
              <a:extLst>
                <a:ext uri="{FF2B5EF4-FFF2-40B4-BE49-F238E27FC236}">
                  <a16:creationId xmlns:a16="http://schemas.microsoft.com/office/drawing/2014/main" id="{9BAEC154-FBBD-413B-BF70-A2A0031391F1}"/>
                </a:ext>
              </a:extLst>
            </p:cNvPr>
            <p:cNvCxnSpPr>
              <a:cxnSpLocks/>
            </p:cNvCxnSpPr>
            <p:nvPr/>
          </p:nvCxnSpPr>
          <p:spPr>
            <a:xfrm flipV="1">
              <a:off x="6530031" y="4773593"/>
              <a:ext cx="0" cy="3699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直接箭头连接符 86">
              <a:extLst>
                <a:ext uri="{FF2B5EF4-FFF2-40B4-BE49-F238E27FC236}">
                  <a16:creationId xmlns:a16="http://schemas.microsoft.com/office/drawing/2014/main" id="{C6D0B52D-ABE3-454F-9DB1-AD3490B29449}"/>
                </a:ext>
              </a:extLst>
            </p:cNvPr>
            <p:cNvCxnSpPr>
              <a:cxnSpLocks/>
            </p:cNvCxnSpPr>
            <p:nvPr/>
          </p:nvCxnSpPr>
          <p:spPr>
            <a:xfrm flipV="1">
              <a:off x="7203030" y="4819201"/>
              <a:ext cx="0" cy="4278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直接箭头连接符 88">
              <a:extLst>
                <a:ext uri="{FF2B5EF4-FFF2-40B4-BE49-F238E27FC236}">
                  <a16:creationId xmlns:a16="http://schemas.microsoft.com/office/drawing/2014/main" id="{C6D0B52D-ABE3-454F-9DB1-AD3490B29449}"/>
                </a:ext>
              </a:extLst>
            </p:cNvPr>
            <p:cNvCxnSpPr>
              <a:cxnSpLocks/>
            </p:cNvCxnSpPr>
            <p:nvPr/>
          </p:nvCxnSpPr>
          <p:spPr>
            <a:xfrm flipV="1">
              <a:off x="8026681" y="4801384"/>
              <a:ext cx="0" cy="5432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1" name="直接箭头连接符 90">
              <a:extLst>
                <a:ext uri="{FF2B5EF4-FFF2-40B4-BE49-F238E27FC236}">
                  <a16:creationId xmlns:a16="http://schemas.microsoft.com/office/drawing/2014/main" id="{C6D0B52D-ABE3-454F-9DB1-AD3490B29449}"/>
                </a:ext>
              </a:extLst>
            </p:cNvPr>
            <p:cNvCxnSpPr>
              <a:cxnSpLocks/>
            </p:cNvCxnSpPr>
            <p:nvPr/>
          </p:nvCxnSpPr>
          <p:spPr>
            <a:xfrm flipV="1">
              <a:off x="8677730" y="4801384"/>
              <a:ext cx="0" cy="6978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95" name="文本框 94">
            <a:extLst>
              <a:ext uri="{FF2B5EF4-FFF2-40B4-BE49-F238E27FC236}">
                <a16:creationId xmlns:a16="http://schemas.microsoft.com/office/drawing/2014/main" id="{C65CEA30-FBBB-4B77-9755-05AFA494B7F1}"/>
              </a:ext>
            </a:extLst>
          </p:cNvPr>
          <p:cNvSpPr txBox="1"/>
          <p:nvPr/>
        </p:nvSpPr>
        <p:spPr>
          <a:xfrm>
            <a:off x="1189416" y="5841731"/>
            <a:ext cx="10260811" cy="707886"/>
          </a:xfrm>
          <a:prstGeom prst="rect">
            <a:avLst/>
          </a:prstGeom>
          <a:solidFill>
            <a:schemeClr val="accent2">
              <a:lumMod val="20000"/>
              <a:lumOff val="80000"/>
            </a:schemeClr>
          </a:solidFill>
        </p:spPr>
        <p:txBody>
          <a:bodyPr wrap="square">
            <a:spAutoFit/>
          </a:bodyPr>
          <a:lstStyle/>
          <a:p>
            <a:r>
              <a:rPr lang="zh-CN" altLang="en-US" sz="2000" dirty="0"/>
              <a:t>输入不再被压缩成单一的上下文向量，而是在输出的每个时间步，根据不同“注意力”重新计算关于输入序列上下文向量。 </a:t>
            </a:r>
          </a:p>
        </p:txBody>
      </p:sp>
      <p:sp>
        <p:nvSpPr>
          <p:cNvPr id="96" name="箭头: 右 95">
            <a:extLst>
              <a:ext uri="{FF2B5EF4-FFF2-40B4-BE49-F238E27FC236}">
                <a16:creationId xmlns:a16="http://schemas.microsoft.com/office/drawing/2014/main" id="{5F8E7366-CC87-4E7A-8292-64DF35CACEF6}"/>
              </a:ext>
            </a:extLst>
          </p:cNvPr>
          <p:cNvSpPr/>
          <p:nvPr/>
        </p:nvSpPr>
        <p:spPr>
          <a:xfrm rot="16200000">
            <a:off x="4164878" y="5165413"/>
            <a:ext cx="971584" cy="295357"/>
          </a:xfrm>
          <a:prstGeom prst="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extLst>
              <a:ext uri="{FF2B5EF4-FFF2-40B4-BE49-F238E27FC236}">
                <a16:creationId xmlns:a16="http://schemas.microsoft.com/office/drawing/2014/main" id="{4670B142-B68D-09D7-88E7-7EB00E541725}"/>
              </a:ext>
            </a:extLst>
          </p:cNvPr>
          <p:cNvSpPr txBox="1"/>
          <p:nvPr/>
        </p:nvSpPr>
        <p:spPr>
          <a:xfrm>
            <a:off x="7267818" y="3844355"/>
            <a:ext cx="4732756" cy="1569660"/>
          </a:xfrm>
          <a:prstGeom prst="rect">
            <a:avLst/>
          </a:prstGeom>
          <a:noFill/>
          <a:ln>
            <a:solidFill>
              <a:schemeClr val="tx1"/>
            </a:solidFill>
          </a:ln>
        </p:spPr>
        <p:txBody>
          <a:bodyPr wrap="square" rtlCol="0">
            <a:spAutoFit/>
          </a:bodyPr>
          <a:lstStyle/>
          <a:p>
            <a:pPr marL="342900" indent="-342900">
              <a:buFont typeface="Arial" panose="020B0604020202020204" pitchFamily="34" charset="0"/>
              <a:buChar char="•"/>
            </a:pPr>
            <a:r>
              <a:rPr lang="en-US" sz="2400" b="1" dirty="0">
                <a:solidFill>
                  <a:srgbClr val="C00000"/>
                </a:solidFill>
                <a:latin typeface="Times New Roman" panose="02020603050405020304" pitchFamily="18" charset="0"/>
                <a:cs typeface="Times New Roman" panose="02020603050405020304" pitchFamily="18" charset="0"/>
              </a:rPr>
              <a:t>The chicken </a:t>
            </a:r>
            <a:r>
              <a:rPr lang="en-US" sz="2400" dirty="0">
                <a:latin typeface="Times New Roman" panose="02020603050405020304" pitchFamily="18" charset="0"/>
                <a:cs typeface="Times New Roman" panose="02020603050405020304" pitchFamily="18" charset="0"/>
              </a:rPr>
              <a:t>didn’t cross the road because </a:t>
            </a:r>
            <a:r>
              <a:rPr lang="en-US" sz="2400" b="1" dirty="0">
                <a:solidFill>
                  <a:srgbClr val="C00000"/>
                </a:solidFill>
                <a:latin typeface="Times New Roman" panose="02020603050405020304" pitchFamily="18" charset="0"/>
                <a:cs typeface="Times New Roman" panose="02020603050405020304" pitchFamily="18" charset="0"/>
              </a:rPr>
              <a:t>it</a:t>
            </a:r>
            <a:r>
              <a:rPr lang="en-US" sz="2400" dirty="0">
                <a:latin typeface="Times New Roman" panose="02020603050405020304" pitchFamily="18" charset="0"/>
                <a:cs typeface="Times New Roman" panose="02020603050405020304" pitchFamily="18" charset="0"/>
              </a:rPr>
              <a:t> was too tired.</a:t>
            </a:r>
          </a:p>
          <a:p>
            <a:pPr marL="342900" indent="-342900">
              <a:buFont typeface="Arial" panose="020B0604020202020204" pitchFamily="34" charset="0"/>
              <a:buChar char="•"/>
            </a:pPr>
            <a:r>
              <a:rPr lang="en-US" sz="2400" b="1" dirty="0">
                <a:solidFill>
                  <a:srgbClr val="C00000"/>
                </a:solidFill>
                <a:latin typeface="Times New Roman" panose="02020603050405020304" pitchFamily="18" charset="0"/>
                <a:cs typeface="Times New Roman" panose="02020603050405020304" pitchFamily="18" charset="0"/>
              </a:rPr>
              <a:t>The chicken </a:t>
            </a:r>
            <a:r>
              <a:rPr lang="en-US" sz="2400" dirty="0">
                <a:latin typeface="Times New Roman" panose="02020603050405020304" pitchFamily="18" charset="0"/>
                <a:cs typeface="Times New Roman" panose="02020603050405020304" pitchFamily="18" charset="0"/>
              </a:rPr>
              <a:t>didn’t cross the road because </a:t>
            </a:r>
            <a:r>
              <a:rPr lang="en-US" sz="2400" b="1" dirty="0">
                <a:solidFill>
                  <a:srgbClr val="C00000"/>
                </a:solidFill>
                <a:latin typeface="Times New Roman" panose="02020603050405020304" pitchFamily="18" charset="0"/>
                <a:cs typeface="Times New Roman" panose="02020603050405020304" pitchFamily="18" charset="0"/>
              </a:rPr>
              <a:t>it</a:t>
            </a:r>
            <a:r>
              <a:rPr lang="en-US" sz="2400" dirty="0">
                <a:latin typeface="Times New Roman" panose="02020603050405020304" pitchFamily="18" charset="0"/>
                <a:cs typeface="Times New Roman" panose="02020603050405020304" pitchFamily="18" charset="0"/>
              </a:rPr>
              <a:t> was too wide.</a:t>
            </a:r>
          </a:p>
        </p:txBody>
      </p:sp>
      <p:pic>
        <p:nvPicPr>
          <p:cNvPr id="5124" name="Picture 4" descr="How to Draw a Cartoon Chicken Featured Image">
            <a:extLst>
              <a:ext uri="{FF2B5EF4-FFF2-40B4-BE49-F238E27FC236}">
                <a16:creationId xmlns:a16="http://schemas.microsoft.com/office/drawing/2014/main" id="{35C41DFE-987A-9730-866E-3D6F6625B4B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576"/>
          <a:stretch/>
        </p:blipFill>
        <p:spPr bwMode="auto">
          <a:xfrm>
            <a:off x="9200218" y="2540964"/>
            <a:ext cx="796162" cy="1193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450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5.3.2 </a:t>
            </a:r>
            <a:r>
              <a:rPr lang="zh-CN" altLang="en-US" sz="3200" dirty="0">
                <a:solidFill>
                  <a:srgbClr val="0070C0"/>
                </a:solidFill>
                <a:latin typeface="微软雅黑" panose="020B0503020204020204" charset="-122"/>
                <a:ea typeface="微软雅黑" panose="020B0503020204020204" charset="-122"/>
              </a:rPr>
              <a:t>引入注意力机制的编码器</a:t>
            </a:r>
            <a:r>
              <a:rPr lang="en-US" altLang="zh-CN" sz="3200" dirty="0">
                <a:solidFill>
                  <a:srgbClr val="0070C0"/>
                </a:solidFill>
                <a:latin typeface="微软雅黑" panose="020B0503020204020204" charset="-122"/>
                <a:ea typeface="微软雅黑" panose="020B0503020204020204" charset="-122"/>
              </a:rPr>
              <a:t>-</a:t>
            </a:r>
            <a:r>
              <a:rPr lang="zh-CN" altLang="en-US" sz="3200" dirty="0">
                <a:solidFill>
                  <a:srgbClr val="0070C0"/>
                </a:solidFill>
                <a:latin typeface="微软雅黑" panose="020B0503020204020204" charset="-122"/>
                <a:ea typeface="微软雅黑" panose="020B0503020204020204" charset="-122"/>
              </a:rPr>
              <a:t>解码器模型</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3" name="图片 2">
            <a:extLst>
              <a:ext uri="{FF2B5EF4-FFF2-40B4-BE49-F238E27FC236}">
                <a16:creationId xmlns:a16="http://schemas.microsoft.com/office/drawing/2014/main" id="{8CE74828-88A4-43B6-891F-2C9DD2860A68}"/>
              </a:ext>
            </a:extLst>
          </p:cNvPr>
          <p:cNvPicPr>
            <a:picLocks noChangeAspect="1"/>
          </p:cNvPicPr>
          <p:nvPr/>
        </p:nvPicPr>
        <p:blipFill>
          <a:blip r:embed="rId3"/>
          <a:stretch>
            <a:fillRect/>
          </a:stretch>
        </p:blipFill>
        <p:spPr>
          <a:xfrm>
            <a:off x="346710" y="1663046"/>
            <a:ext cx="4453205" cy="2413927"/>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BB2119D7-F551-4555-97D3-F93F91D67D9F}"/>
                  </a:ext>
                </a:extLst>
              </p:cNvPr>
              <p:cNvSpPr txBox="1"/>
              <p:nvPr/>
            </p:nvSpPr>
            <p:spPr>
              <a:xfrm>
                <a:off x="4799915" y="1395482"/>
                <a:ext cx="6566936" cy="1200329"/>
              </a:xfrm>
              <a:prstGeom prst="rect">
                <a:avLst/>
              </a:prstGeom>
              <a:noFill/>
            </p:spPr>
            <p:txBody>
              <a:bodyPr wrap="square">
                <a:spAutoFit/>
              </a:bodyPr>
              <a:lstStyle/>
              <a:p>
                <a:pPr marL="285750" indent="-285750">
                  <a:buFont typeface="Arial" panose="020B0604020202020204" pitchFamily="34" charset="0"/>
                  <a:buChar char="•"/>
                </a:pPr>
                <a:r>
                  <a:rPr lang="zh-CN" altLang="en-US" sz="2400" dirty="0"/>
                  <a:t>假设输入序列的长度是</a:t>
                </a:r>
                <a14:m>
                  <m:oMath xmlns:m="http://schemas.openxmlformats.org/officeDocument/2006/math">
                    <m:r>
                      <a:rPr lang="en-US" altLang="zh-CN" sz="2400" i="1" dirty="0" smtClean="0">
                        <a:latin typeface="Cambria Math" panose="02040503050406030204" pitchFamily="18" charset="0"/>
                      </a:rPr>
                      <m:t>𝑁</m:t>
                    </m:r>
                  </m:oMath>
                </a14:m>
                <a:r>
                  <a:rPr lang="zh-CN" altLang="en-US" sz="2400" dirty="0"/>
                  <a:t>，输出序列的长度是</a:t>
                </a:r>
                <a14:m>
                  <m:oMath xmlns:m="http://schemas.openxmlformats.org/officeDocument/2006/math">
                    <m:r>
                      <a:rPr lang="en-US" altLang="zh-CN" sz="2400" i="1" dirty="0" smtClean="0">
                        <a:latin typeface="Cambria Math" panose="02040503050406030204" pitchFamily="18" charset="0"/>
                      </a:rPr>
                      <m:t>𝑀</m:t>
                    </m:r>
                  </m:oMath>
                </a14:m>
                <a:r>
                  <a:rPr lang="zh-CN" altLang="en-US" sz="2400" dirty="0"/>
                  <a:t>，编码器生成一个动态长度的向量序列 </a:t>
                </a:r>
                <a14:m>
                  <m:oMath xmlns:m="http://schemas.openxmlformats.org/officeDocument/2006/math">
                    <m:r>
                      <a:rPr lang="en-US" altLang="zh-CN" sz="2400" i="1" dirty="0" smtClean="0">
                        <a:latin typeface="Cambria Math" panose="02040503050406030204" pitchFamily="18" charset="0"/>
                      </a:rPr>
                      <m:t>(</m:t>
                    </m:r>
                    <m:sSub>
                      <m:sSubPr>
                        <m:ctrlPr>
                          <a:rPr lang="en-US" altLang="zh-CN" sz="2400" i="1" dirty="0" smtClean="0">
                            <a:latin typeface="Cambria Math" panose="02040503050406030204" pitchFamily="18" charset="0"/>
                          </a:rPr>
                        </m:ctrlPr>
                      </m:sSubPr>
                      <m:e>
                        <m:r>
                          <a:rPr lang="en-US" altLang="zh-CN" sz="2400" b="0" i="1" dirty="0" smtClean="0">
                            <a:latin typeface="Cambria Math" panose="02040503050406030204" pitchFamily="18" charset="0"/>
                          </a:rPr>
                          <m:t>𝑐</m:t>
                        </m:r>
                      </m:e>
                      <m:sub>
                        <m:r>
                          <a:rPr lang="en-US" altLang="zh-CN" sz="2400" b="0" i="1" dirty="0" smtClean="0">
                            <a:latin typeface="Cambria Math" panose="02040503050406030204" pitchFamily="18" charset="0"/>
                          </a:rPr>
                          <m:t>1</m:t>
                        </m:r>
                      </m:sub>
                    </m:sSub>
                    <m:r>
                      <a:rPr lang="en-US" altLang="zh-CN" sz="2400" i="0" dirty="0" smtClean="0">
                        <a:latin typeface="Cambria Math" panose="02040503050406030204" pitchFamily="18" charset="0"/>
                      </a:rPr>
                      <m:t>,</m:t>
                    </m:r>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𝑐</m:t>
                        </m:r>
                      </m:e>
                      <m:sub>
                        <m:r>
                          <a:rPr lang="en-US" altLang="zh-CN" sz="2400" b="0" i="1" dirty="0" smtClean="0">
                            <a:latin typeface="Cambria Math" panose="02040503050406030204" pitchFamily="18" charset="0"/>
                          </a:rPr>
                          <m:t>2</m:t>
                        </m:r>
                      </m:sub>
                    </m:sSub>
                    <m:r>
                      <a:rPr lang="en-US" altLang="zh-CN" sz="2400" i="0" dirty="0" smtClean="0">
                        <a:latin typeface="Cambria Math" panose="02040503050406030204" pitchFamily="18" charset="0"/>
                      </a:rPr>
                      <m:t>, · · · ,</m:t>
                    </m:r>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𝑐</m:t>
                        </m:r>
                      </m:e>
                      <m:sub>
                        <m:r>
                          <a:rPr lang="en-US" altLang="zh-CN" sz="2400" b="0" i="1" dirty="0" smtClean="0">
                            <a:latin typeface="Cambria Math" panose="02040503050406030204" pitchFamily="18" charset="0"/>
                          </a:rPr>
                          <m:t>𝑀</m:t>
                        </m:r>
                      </m:sub>
                    </m:sSub>
                    <m:r>
                      <a:rPr lang="en-US" altLang="zh-CN" sz="2400" i="1" dirty="0" smtClean="0">
                        <a:latin typeface="Cambria Math" panose="02040503050406030204" pitchFamily="18" charset="0"/>
                      </a:rPr>
                      <m:t>)</m:t>
                    </m:r>
                    <m:r>
                      <a:rPr lang="zh-CN" altLang="en-US" sz="2400" i="1" dirty="0">
                        <a:latin typeface="Cambria Math" panose="02040503050406030204" pitchFamily="18" charset="0"/>
                      </a:rPr>
                      <m:t>。</m:t>
                    </m:r>
                  </m:oMath>
                </a14:m>
                <a:endParaRPr lang="zh-CN" altLang="en-US" sz="2400" dirty="0"/>
              </a:p>
            </p:txBody>
          </p:sp>
        </mc:Choice>
        <mc:Fallback xmlns="">
          <p:sp>
            <p:nvSpPr>
              <p:cNvPr id="8" name="文本框 7">
                <a:extLst>
                  <a:ext uri="{FF2B5EF4-FFF2-40B4-BE49-F238E27FC236}">
                    <a16:creationId xmlns:a16="http://schemas.microsoft.com/office/drawing/2014/main" id="{BB2119D7-F551-4555-97D3-F93F91D67D9F}"/>
                  </a:ext>
                </a:extLst>
              </p:cNvPr>
              <p:cNvSpPr txBox="1">
                <a:spLocks noRot="1" noChangeAspect="1" noMove="1" noResize="1" noEditPoints="1" noAdjustHandles="1" noChangeArrowheads="1" noChangeShapeType="1" noTextEdit="1"/>
              </p:cNvSpPr>
              <p:nvPr/>
            </p:nvSpPr>
            <p:spPr>
              <a:xfrm>
                <a:off x="4799915" y="1395482"/>
                <a:ext cx="6566936" cy="1200329"/>
              </a:xfrm>
              <a:prstGeom prst="rect">
                <a:avLst/>
              </a:prstGeom>
              <a:blipFill>
                <a:blip r:embed="rId4"/>
                <a:stretch>
                  <a:fillRect l="-1156" t="-3125" r="-193"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2E683C79-17A9-4B50-B76C-D8EB645DEB84}"/>
                  </a:ext>
                </a:extLst>
              </p:cNvPr>
              <p:cNvSpPr txBox="1"/>
              <p:nvPr/>
            </p:nvSpPr>
            <p:spPr>
              <a:xfrm>
                <a:off x="346710" y="4344537"/>
                <a:ext cx="6096000" cy="830997"/>
              </a:xfrm>
              <a:prstGeom prst="rect">
                <a:avLst/>
              </a:prstGeom>
              <a:noFill/>
            </p:spPr>
            <p:txBody>
              <a:bodyPr wrap="square">
                <a:spAutoFit/>
              </a:bodyPr>
              <a:lstStyle/>
              <a:p>
                <a:pPr marL="285750" indent="-285750">
                  <a:buFont typeface="Arial" panose="020B0604020202020204" pitchFamily="34" charset="0"/>
                  <a:buChar char="•"/>
                </a:pPr>
                <a:r>
                  <a:rPr lang="zh-CN" altLang="en-US" sz="2400" dirty="0"/>
                  <a:t>在时间步 </a:t>
                </a:r>
                <a14:m>
                  <m:oMath xmlns:m="http://schemas.openxmlformats.org/officeDocument/2006/math">
                    <m:r>
                      <a:rPr lang="en-US" altLang="zh-CN" sz="2400" i="1" dirty="0" smtClean="0">
                        <a:latin typeface="Cambria Math" panose="02040503050406030204" pitchFamily="18" charset="0"/>
                      </a:rPr>
                      <m:t>𝑡</m:t>
                    </m:r>
                  </m:oMath>
                </a14:m>
                <a:r>
                  <a:rPr lang="zh-CN" altLang="en-US" sz="2400" dirty="0"/>
                  <a:t>，解码器的隐状态 </a:t>
                </a:r>
                <a14:m>
                  <m:oMath xmlns:m="http://schemas.openxmlformats.org/officeDocument/2006/math">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h</m:t>
                        </m:r>
                        <m:r>
                          <a:rPr lang="en-US" altLang="zh-CN" sz="2400" i="1" dirty="0">
                            <a:latin typeface="Cambria Math" panose="02040503050406030204" pitchFamily="18" charset="0"/>
                          </a:rPr>
                          <m:t>′</m:t>
                        </m:r>
                      </m:e>
                      <m:sub>
                        <m:r>
                          <a:rPr lang="en-US" altLang="zh-CN" sz="2400" b="0" i="1" dirty="0" smtClean="0">
                            <a:latin typeface="Cambria Math" panose="02040503050406030204" pitchFamily="18" charset="0"/>
                          </a:rPr>
                          <m:t>𝑡</m:t>
                        </m:r>
                      </m:sub>
                    </m:sSub>
                  </m:oMath>
                </a14:m>
                <a:r>
                  <a:rPr lang="zh-CN" altLang="en-US" sz="2400" dirty="0"/>
                  <a:t>和输出 </a:t>
                </a:r>
                <a14:m>
                  <m:oMath xmlns:m="http://schemas.openxmlformats.org/officeDocument/2006/math">
                    <m:sSub>
                      <m:sSubPr>
                        <m:ctrlPr>
                          <a:rPr lang="en-US" altLang="zh-CN" sz="2400" i="1" dirty="0">
                            <a:latin typeface="Cambria Math" panose="02040503050406030204" pitchFamily="18" charset="0"/>
                          </a:rPr>
                        </m:ctrlPr>
                      </m:sSubPr>
                      <m:e>
                        <m:r>
                          <a:rPr lang="en-US" altLang="zh-CN" sz="2400" b="0" i="1" dirty="0" smtClean="0">
                            <a:latin typeface="Cambria Math" panose="02040503050406030204" pitchFamily="18" charset="0"/>
                          </a:rPr>
                          <m:t>𝑦</m:t>
                        </m:r>
                      </m:e>
                      <m:sub>
                        <m:r>
                          <a:rPr lang="en-US" altLang="zh-CN" sz="2400" b="0" i="1" dirty="0" smtClean="0">
                            <a:latin typeface="Cambria Math" panose="02040503050406030204" pitchFamily="18" charset="0"/>
                          </a:rPr>
                          <m:t>𝑡</m:t>
                        </m:r>
                      </m:sub>
                    </m:sSub>
                  </m:oMath>
                </a14:m>
                <a:r>
                  <a:rPr lang="zh-CN" altLang="en-US" sz="2400" dirty="0"/>
                  <a:t>分别可以表示为：</a:t>
                </a:r>
              </a:p>
            </p:txBody>
          </p:sp>
        </mc:Choice>
        <mc:Fallback xmlns="">
          <p:sp>
            <p:nvSpPr>
              <p:cNvPr id="10" name="文本框 9">
                <a:extLst>
                  <a:ext uri="{FF2B5EF4-FFF2-40B4-BE49-F238E27FC236}">
                    <a16:creationId xmlns:a16="http://schemas.microsoft.com/office/drawing/2014/main" id="{2E683C79-17A9-4B50-B76C-D8EB645DEB84}"/>
                  </a:ext>
                </a:extLst>
              </p:cNvPr>
              <p:cNvSpPr txBox="1">
                <a:spLocks noRot="1" noChangeAspect="1" noMove="1" noResize="1" noEditPoints="1" noAdjustHandles="1" noChangeArrowheads="1" noChangeShapeType="1" noTextEdit="1"/>
              </p:cNvSpPr>
              <p:nvPr/>
            </p:nvSpPr>
            <p:spPr>
              <a:xfrm>
                <a:off x="346710" y="4344537"/>
                <a:ext cx="6096000" cy="830997"/>
              </a:xfrm>
              <a:prstGeom prst="rect">
                <a:avLst/>
              </a:prstGeom>
              <a:blipFill>
                <a:blip r:embed="rId5"/>
                <a:stretch>
                  <a:fillRect l="-1455" t="-6061" b="-16667"/>
                </a:stretch>
              </a:blipFill>
            </p:spPr>
            <p:txBody>
              <a:bodyPr/>
              <a:lstStyle/>
              <a:p>
                <a:r>
                  <a:rPr lang="en-US">
                    <a:noFill/>
                  </a:rPr>
                  <a:t> </a:t>
                </a:r>
              </a:p>
            </p:txBody>
          </p:sp>
        </mc:Fallback>
      </mc:AlternateContent>
      <p:pic>
        <p:nvPicPr>
          <p:cNvPr id="9" name="图片 8">
            <a:extLst>
              <a:ext uri="{FF2B5EF4-FFF2-40B4-BE49-F238E27FC236}">
                <a16:creationId xmlns:a16="http://schemas.microsoft.com/office/drawing/2014/main" id="{FA0CEE7C-A444-4500-BF3E-50E0366E5C73}"/>
              </a:ext>
            </a:extLst>
          </p:cNvPr>
          <p:cNvPicPr>
            <a:picLocks noChangeAspect="1"/>
          </p:cNvPicPr>
          <p:nvPr/>
        </p:nvPicPr>
        <p:blipFill>
          <a:blip r:embed="rId6"/>
          <a:stretch>
            <a:fillRect/>
          </a:stretch>
        </p:blipFill>
        <p:spPr>
          <a:xfrm>
            <a:off x="1642795" y="5327616"/>
            <a:ext cx="3579559" cy="714057"/>
          </a:xfrm>
          <a:prstGeom prst="rect">
            <a:avLst/>
          </a:prstGeom>
        </p:spPr>
      </p:pic>
      <p:pic>
        <p:nvPicPr>
          <p:cNvPr id="12" name="图片 11">
            <a:extLst>
              <a:ext uri="{FF2B5EF4-FFF2-40B4-BE49-F238E27FC236}">
                <a16:creationId xmlns:a16="http://schemas.microsoft.com/office/drawing/2014/main" id="{FCB7599B-5BF8-45E1-82C8-3E03A31AE946}"/>
              </a:ext>
            </a:extLst>
          </p:cNvPr>
          <p:cNvPicPr>
            <a:picLocks noChangeAspect="1"/>
          </p:cNvPicPr>
          <p:nvPr/>
        </p:nvPicPr>
        <p:blipFill>
          <a:blip r:embed="rId7"/>
          <a:stretch>
            <a:fillRect/>
          </a:stretch>
        </p:blipFill>
        <p:spPr>
          <a:xfrm>
            <a:off x="1788950" y="6095137"/>
            <a:ext cx="3287247" cy="589771"/>
          </a:xfrm>
          <a:prstGeom prst="rect">
            <a:avLst/>
          </a:prstGeom>
        </p:spPr>
      </p:pic>
      <p:pic>
        <p:nvPicPr>
          <p:cNvPr id="16" name="图片 15">
            <a:extLst>
              <a:ext uri="{FF2B5EF4-FFF2-40B4-BE49-F238E27FC236}">
                <a16:creationId xmlns:a16="http://schemas.microsoft.com/office/drawing/2014/main" id="{850839B1-DA55-4CF3-B135-CFFC657D1F54}"/>
              </a:ext>
            </a:extLst>
          </p:cNvPr>
          <p:cNvPicPr>
            <a:picLocks noChangeAspect="1"/>
          </p:cNvPicPr>
          <p:nvPr/>
        </p:nvPicPr>
        <p:blipFill>
          <a:blip r:embed="rId8"/>
          <a:stretch>
            <a:fillRect/>
          </a:stretch>
        </p:blipFill>
        <p:spPr>
          <a:xfrm>
            <a:off x="7131743" y="2147805"/>
            <a:ext cx="2410866" cy="1141594"/>
          </a:xfrm>
          <a:prstGeom prst="rect">
            <a:avLst/>
          </a:prstGeom>
        </p:spPr>
      </p:pic>
      <p:sp>
        <p:nvSpPr>
          <p:cNvPr id="17" name="对话气泡: 椭圆形 16">
            <a:extLst>
              <a:ext uri="{FF2B5EF4-FFF2-40B4-BE49-F238E27FC236}">
                <a16:creationId xmlns:a16="http://schemas.microsoft.com/office/drawing/2014/main" id="{8FFD1E72-2D45-4AF1-8C0C-1B59CC93BFBE}"/>
              </a:ext>
            </a:extLst>
          </p:cNvPr>
          <p:cNvSpPr/>
          <p:nvPr/>
        </p:nvSpPr>
        <p:spPr>
          <a:xfrm>
            <a:off x="7151110" y="2178959"/>
            <a:ext cx="2491874" cy="1152312"/>
          </a:xfrm>
          <a:prstGeom prst="wedgeEllipseCallout">
            <a:avLst>
              <a:gd name="adj1" fmla="val -144423"/>
              <a:gd name="adj2" fmla="val 402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5903D748-2779-4209-95BF-02B69A73DC8C}"/>
                  </a:ext>
                </a:extLst>
              </p:cNvPr>
              <p:cNvSpPr txBox="1"/>
              <p:nvPr/>
            </p:nvSpPr>
            <p:spPr>
              <a:xfrm>
                <a:off x="6096000" y="3474527"/>
                <a:ext cx="5202990" cy="400110"/>
              </a:xfrm>
              <a:prstGeom prst="rect">
                <a:avLst/>
              </a:prstGeom>
              <a:noFill/>
            </p:spPr>
            <p:txBody>
              <a:bodyPr wrap="square">
                <a:spAutoFit/>
              </a:bodyPr>
              <a:lstStyle/>
              <a:p>
                <a14:m>
                  <m:oMath xmlns:m="http://schemas.openxmlformats.org/officeDocument/2006/math">
                    <m:sSub>
                      <m:sSubPr>
                        <m:ctrlPr>
                          <a:rPr lang="en-US" altLang="zh-CN" sz="2000" i="1" dirty="0" smtClean="0">
                            <a:latin typeface="Cambria Math" panose="02040503050406030204" pitchFamily="18" charset="0"/>
                          </a:rPr>
                        </m:ctrlPr>
                      </m:sSubPr>
                      <m:e>
                        <m:r>
                          <a:rPr lang="zh-CN" altLang="en-US" sz="2000" i="1" dirty="0" smtClean="0">
                            <a:latin typeface="Cambria Math" panose="02040503050406030204" pitchFamily="18" charset="0"/>
                          </a:rPr>
                          <m:t>𝛼</m:t>
                        </m:r>
                      </m:e>
                      <m:sub>
                        <m:r>
                          <a:rPr lang="en-US" altLang="zh-CN" sz="2000" b="0" i="1" dirty="0" smtClean="0">
                            <a:latin typeface="Cambria Math" panose="02040503050406030204" pitchFamily="18" charset="0"/>
                          </a:rPr>
                          <m:t>𝑡𝑖</m:t>
                        </m:r>
                      </m:sub>
                    </m:sSub>
                    <m:r>
                      <a:rPr lang="en-US" altLang="zh-CN" sz="2000" b="0" i="1" dirty="0" smtClean="0">
                        <a:latin typeface="Cambria Math" panose="02040503050406030204" pitchFamily="18" charset="0"/>
                      </a:rPr>
                      <m:t>=</m:t>
                    </m:r>
                    <m:r>
                      <m:rPr>
                        <m:nor/>
                      </m:rPr>
                      <a:rPr lang="en-US" altLang="zh-CN" sz="2000" dirty="0"/>
                      <m:t>Softmax</m:t>
                    </m:r>
                    <m:r>
                      <m:rPr>
                        <m:nor/>
                      </m:rPr>
                      <a:rPr lang="en-US" altLang="zh-CN" sz="2000" b="0" i="0" dirty="0" smtClean="0"/>
                      <m:t>(</m:t>
                    </m:r>
                    <m:sSub>
                      <m:sSubPr>
                        <m:ctrlPr>
                          <a:rPr lang="en-US" altLang="zh-CN" sz="2000" i="1" dirty="0">
                            <a:latin typeface="Cambria Math" panose="02040503050406030204" pitchFamily="18" charset="0"/>
                          </a:rPr>
                        </m:ctrlPr>
                      </m:sSubPr>
                      <m:e>
                        <m:r>
                          <a:rPr lang="en-US" altLang="zh-CN" sz="2000" b="0" i="1" dirty="0" smtClean="0">
                            <a:latin typeface="Cambria Math" panose="02040503050406030204" pitchFamily="18" charset="0"/>
                          </a:rPr>
                          <m:t>𝑒</m:t>
                        </m:r>
                      </m:e>
                      <m:sub>
                        <m:r>
                          <a:rPr lang="en-US" altLang="zh-CN" sz="2000" i="1" dirty="0">
                            <a:latin typeface="Cambria Math" panose="02040503050406030204" pitchFamily="18" charset="0"/>
                          </a:rPr>
                          <m:t>𝑡𝑖</m:t>
                        </m:r>
                      </m:sub>
                    </m:sSub>
                    <m:r>
                      <m:rPr>
                        <m:nor/>
                      </m:rPr>
                      <a:rPr lang="en-US" altLang="zh-CN" sz="2000" b="0" i="0" dirty="0" smtClean="0"/>
                      <m:t>)=</m:t>
                    </m:r>
                  </m:oMath>
                </a14:m>
                <a:r>
                  <a:rPr lang="en-US" altLang="zh-CN" sz="2000" dirty="0"/>
                  <a:t> </a:t>
                </a:r>
                <a14:m>
                  <m:oMath xmlns:m="http://schemas.openxmlformats.org/officeDocument/2006/math">
                    <m:r>
                      <m:rPr>
                        <m:nor/>
                      </m:rPr>
                      <a:rPr lang="en-US" altLang="zh-CN" sz="2000" dirty="0"/>
                      <m:t>Softmax</m:t>
                    </m:r>
                    <m:r>
                      <m:rPr>
                        <m:nor/>
                      </m:rPr>
                      <a:rPr lang="en-US" altLang="zh-CN" sz="2000" dirty="0"/>
                      <m:t>(</m:t>
                    </m:r>
                    <m:r>
                      <a:rPr lang="zh-CN" altLang="en-US" sz="2000" i="1" dirty="0" smtClean="0">
                        <a:latin typeface="Cambria Math" panose="02040503050406030204" pitchFamily="18" charset="0"/>
                      </a:rPr>
                      <m:t>𝒜</m:t>
                    </m:r>
                    <m:r>
                      <a:rPr lang="en-US" altLang="zh-CN" sz="2000" b="0" i="1" dirty="0" smtClean="0">
                        <a:latin typeface="Cambria Math" panose="02040503050406030204" pitchFamily="18" charset="0"/>
                      </a:rPr>
                      <m:t>(</m:t>
                    </m:r>
                    <m:sSub>
                      <m:sSubPr>
                        <m:ctrlPr>
                          <a:rPr lang="en-US" altLang="zh-CN" sz="2000" i="1" dirty="0">
                            <a:latin typeface="Cambria Math" panose="02040503050406030204" pitchFamily="18" charset="0"/>
                          </a:rPr>
                        </m:ctrlPr>
                      </m:sSubPr>
                      <m:e>
                        <m:sSup>
                          <m:sSupPr>
                            <m:ctrlPr>
                              <a:rPr lang="en-US" altLang="zh-CN" sz="2000" i="1" dirty="0">
                                <a:latin typeface="Cambria Math" panose="02040503050406030204" pitchFamily="18" charset="0"/>
                              </a:rPr>
                            </m:ctrlPr>
                          </m:sSupPr>
                          <m:e>
                            <m:r>
                              <a:rPr lang="en-US" altLang="zh-CN" sz="2000" i="1" dirty="0">
                                <a:latin typeface="Cambria Math" panose="02040503050406030204" pitchFamily="18" charset="0"/>
                              </a:rPr>
                              <m:t>h</m:t>
                            </m:r>
                          </m:e>
                          <m:sup>
                            <m:r>
                              <a:rPr lang="en-US" altLang="zh-CN" sz="2000" i="1" dirty="0">
                                <a:latin typeface="Cambria Math" panose="02040503050406030204" pitchFamily="18" charset="0"/>
                              </a:rPr>
                              <m:t>′</m:t>
                            </m:r>
                          </m:sup>
                        </m:sSup>
                      </m:e>
                      <m:sub>
                        <m:r>
                          <a:rPr lang="en-US" altLang="zh-CN" sz="2000" i="1" dirty="0">
                            <a:latin typeface="Cambria Math" panose="02040503050406030204" pitchFamily="18" charset="0"/>
                          </a:rPr>
                          <m:t>𝑡</m:t>
                        </m:r>
                        <m:r>
                          <a:rPr lang="en-US" altLang="zh-CN" sz="2000" b="0" i="1" dirty="0" smtClean="0">
                            <a:latin typeface="Cambria Math" panose="02040503050406030204" pitchFamily="18" charset="0"/>
                          </a:rPr>
                          <m:t>−1</m:t>
                        </m:r>
                      </m:sub>
                    </m:sSub>
                    <m:r>
                      <a:rPr lang="en-US" altLang="zh-CN" sz="2000" b="0" i="1" dirty="0" smtClean="0">
                        <a:latin typeface="Cambria Math" panose="02040503050406030204" pitchFamily="18" charset="0"/>
                      </a:rPr>
                      <m:t>,</m:t>
                    </m:r>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h</m:t>
                        </m:r>
                      </m:e>
                      <m:sub>
                        <m:r>
                          <a:rPr lang="en-US" altLang="zh-CN" sz="2000" b="0" i="1" dirty="0" smtClean="0">
                            <a:latin typeface="Cambria Math" panose="02040503050406030204" pitchFamily="18" charset="0"/>
                          </a:rPr>
                          <m:t>𝑖</m:t>
                        </m:r>
                      </m:sub>
                    </m:sSub>
                    <m:r>
                      <a:rPr lang="en-US" altLang="zh-CN" sz="2000" b="0" i="1" dirty="0" smtClean="0">
                        <a:latin typeface="Cambria Math" panose="02040503050406030204" pitchFamily="18" charset="0"/>
                      </a:rPr>
                      <m:t>)</m:t>
                    </m:r>
                    <m:r>
                      <m:rPr>
                        <m:nor/>
                      </m:rPr>
                      <a:rPr lang="en-US" altLang="zh-CN" sz="2000" dirty="0"/>
                      <m:t>)</m:t>
                    </m:r>
                  </m:oMath>
                </a14:m>
                <a:endParaRPr lang="zh-CN" altLang="en-US" sz="2000" dirty="0"/>
              </a:p>
            </p:txBody>
          </p:sp>
        </mc:Choice>
        <mc:Fallback xmlns="">
          <p:sp>
            <p:nvSpPr>
              <p:cNvPr id="21" name="文本框 20">
                <a:extLst>
                  <a:ext uri="{FF2B5EF4-FFF2-40B4-BE49-F238E27FC236}">
                    <a16:creationId xmlns:a16="http://schemas.microsoft.com/office/drawing/2014/main" id="{5903D748-2779-4209-95BF-02B69A73DC8C}"/>
                  </a:ext>
                </a:extLst>
              </p:cNvPr>
              <p:cNvSpPr txBox="1">
                <a:spLocks noRot="1" noChangeAspect="1" noMove="1" noResize="1" noEditPoints="1" noAdjustHandles="1" noChangeArrowheads="1" noChangeShapeType="1" noTextEdit="1"/>
              </p:cNvSpPr>
              <p:nvPr/>
            </p:nvSpPr>
            <p:spPr>
              <a:xfrm>
                <a:off x="6096000" y="3474527"/>
                <a:ext cx="5202990" cy="400110"/>
              </a:xfrm>
              <a:prstGeom prst="rect">
                <a:avLst/>
              </a:prstGeom>
              <a:blipFill>
                <a:blip r:embed="rId9"/>
                <a:stretch>
                  <a:fillRect b="-15152"/>
                </a:stretch>
              </a:blipFill>
            </p:spPr>
            <p:txBody>
              <a:bodyPr/>
              <a:lstStyle/>
              <a:p>
                <a:r>
                  <a:rPr lang="en-US">
                    <a:noFill/>
                  </a:rPr>
                  <a:t> </a:t>
                </a:r>
              </a:p>
            </p:txBody>
          </p:sp>
        </mc:Fallback>
      </mc:AlternateContent>
      <p:sp>
        <p:nvSpPr>
          <p:cNvPr id="2" name="对话气泡: 椭圆形 16">
            <a:extLst>
              <a:ext uri="{FF2B5EF4-FFF2-40B4-BE49-F238E27FC236}">
                <a16:creationId xmlns:a16="http://schemas.microsoft.com/office/drawing/2014/main" id="{CA0AE6AE-BADD-48A0-232F-12D1DCC5E8D0}"/>
              </a:ext>
            </a:extLst>
          </p:cNvPr>
          <p:cNvSpPr/>
          <p:nvPr/>
        </p:nvSpPr>
        <p:spPr>
          <a:xfrm>
            <a:off x="7131744" y="4599377"/>
            <a:ext cx="4042762" cy="1330775"/>
          </a:xfrm>
          <a:prstGeom prst="wedgeEllipseCallout">
            <a:avLst>
              <a:gd name="adj1" fmla="val -29133"/>
              <a:gd name="adj2" fmla="val -103732"/>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B31FF27E-16C4-91E9-F3FF-191F61BE52A1}"/>
              </a:ext>
            </a:extLst>
          </p:cNvPr>
          <p:cNvSpPr txBox="1"/>
          <p:nvPr/>
        </p:nvSpPr>
        <p:spPr>
          <a:xfrm>
            <a:off x="7501803" y="4853647"/>
            <a:ext cx="3524785"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表示输入序列位置</a:t>
            </a:r>
            <a:r>
              <a:rPr lang="zh-CN" altLang="en-US" sz="2400" dirty="0">
                <a:latin typeface="Times New Roman" panose="02020603050405020304" pitchFamily="18" charset="0"/>
                <a:cs typeface="Times New Roman" panose="02020603050405020304" pitchFamily="18" charset="0"/>
              </a:rPr>
              <a:t> </a:t>
            </a:r>
            <a:r>
              <a:rPr lang="en-US" altLang="zh-CN" sz="2400" i="1" dirty="0" err="1">
                <a:latin typeface="Times New Roman" panose="02020603050405020304" pitchFamily="18" charset="0"/>
                <a:cs typeface="Times New Roman" panose="02020603050405020304" pitchFamily="18" charset="0"/>
              </a:rPr>
              <a:t>i</a:t>
            </a:r>
            <a:r>
              <a:rPr lang="en-US" altLang="zh-C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和输出时间步</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的匹配程度</a:t>
            </a:r>
            <a:endParaRPr lang="en-US" sz="2400" dirty="0">
              <a:latin typeface="Times New Roman" panose="02020603050405020304" pitchFamily="18" charset="0"/>
              <a:cs typeface="Times New Roman" panose="02020603050405020304" pitchFamily="18" charset="0"/>
            </a:endParaRPr>
          </a:p>
        </p:txBody>
      </p:sp>
      <p:pic>
        <p:nvPicPr>
          <p:cNvPr id="6" name="图片 11">
            <a:extLst>
              <a:ext uri="{FF2B5EF4-FFF2-40B4-BE49-F238E27FC236}">
                <a16:creationId xmlns:a16="http://schemas.microsoft.com/office/drawing/2014/main" id="{9CB4B603-8BCE-1857-929D-C36A6E483E54}"/>
              </a:ext>
            </a:extLst>
          </p:cNvPr>
          <p:cNvPicPr>
            <a:picLocks noChangeAspect="1"/>
          </p:cNvPicPr>
          <p:nvPr/>
        </p:nvPicPr>
        <p:blipFill>
          <a:blip r:embed="rId7"/>
          <a:stretch>
            <a:fillRect/>
          </a:stretch>
        </p:blipFill>
        <p:spPr>
          <a:xfrm>
            <a:off x="1935107" y="6095137"/>
            <a:ext cx="3287247" cy="589771"/>
          </a:xfrm>
          <a:prstGeom prst="rect">
            <a:avLst/>
          </a:prstGeom>
        </p:spPr>
      </p:pic>
      <p:sp>
        <p:nvSpPr>
          <p:cNvPr id="7" name="Rectangle 6">
            <a:extLst>
              <a:ext uri="{FF2B5EF4-FFF2-40B4-BE49-F238E27FC236}">
                <a16:creationId xmlns:a16="http://schemas.microsoft.com/office/drawing/2014/main" id="{E5376134-7EBD-CECE-05DF-58AD359CF81F}"/>
              </a:ext>
            </a:extLst>
          </p:cNvPr>
          <p:cNvSpPr/>
          <p:nvPr/>
        </p:nvSpPr>
        <p:spPr>
          <a:xfrm>
            <a:off x="3133165" y="5499847"/>
            <a:ext cx="282388" cy="54182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3D6BB66-7628-FE29-7290-D313B20ECE9A}"/>
              </a:ext>
            </a:extLst>
          </p:cNvPr>
          <p:cNvSpPr/>
          <p:nvPr/>
        </p:nvSpPr>
        <p:spPr>
          <a:xfrm>
            <a:off x="3164542" y="6122892"/>
            <a:ext cx="282388" cy="54182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30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AE693-9D51-31BC-7E02-229F065C3320}"/>
            </a:ext>
          </a:extLst>
        </p:cNvPr>
        <p:cNvGrpSpPr/>
        <p:nvPr/>
      </p:nvGrpSpPr>
      <p:grpSpPr>
        <a:xfrm>
          <a:off x="0" y="0"/>
          <a:ext cx="0" cy="0"/>
          <a:chOff x="0" y="0"/>
          <a:chExt cx="0" cy="0"/>
        </a:xfrm>
      </p:grpSpPr>
      <p:sp>
        <p:nvSpPr>
          <p:cNvPr id="13" name="object 3">
            <a:extLst>
              <a:ext uri="{FF2B5EF4-FFF2-40B4-BE49-F238E27FC236}">
                <a16:creationId xmlns:a16="http://schemas.microsoft.com/office/drawing/2014/main" id="{FA13A3B6-25C7-805C-78EE-BA68984C7D23}"/>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5.3.2 </a:t>
            </a:r>
            <a:r>
              <a:rPr lang="zh-CN" altLang="en-US" sz="3200" dirty="0">
                <a:solidFill>
                  <a:srgbClr val="0070C0"/>
                </a:solidFill>
                <a:latin typeface="微软雅黑" panose="020B0503020204020204" charset="-122"/>
                <a:ea typeface="微软雅黑" panose="020B0503020204020204" charset="-122"/>
              </a:rPr>
              <a:t>引入注意力机制的编码器</a:t>
            </a:r>
            <a:r>
              <a:rPr lang="en-US" altLang="zh-CN" sz="3200" dirty="0">
                <a:solidFill>
                  <a:srgbClr val="0070C0"/>
                </a:solidFill>
                <a:latin typeface="微软雅黑" panose="020B0503020204020204" charset="-122"/>
                <a:ea typeface="微软雅黑" panose="020B0503020204020204" charset="-122"/>
              </a:rPr>
              <a:t>-</a:t>
            </a:r>
            <a:r>
              <a:rPr lang="zh-CN" altLang="en-US" sz="3200" dirty="0">
                <a:solidFill>
                  <a:srgbClr val="0070C0"/>
                </a:solidFill>
                <a:latin typeface="微软雅黑" panose="020B0503020204020204" charset="-122"/>
                <a:ea typeface="微软雅黑" panose="020B0503020204020204" charset="-122"/>
              </a:rPr>
              <a:t>解码器模型</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75DB3921-5B57-F843-124F-ECDBAE0AF71B}"/>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AutoShape 2">
            <a:extLst>
              <a:ext uri="{FF2B5EF4-FFF2-40B4-BE49-F238E27FC236}">
                <a16:creationId xmlns:a16="http://schemas.microsoft.com/office/drawing/2014/main" id="{CC9F59A1-20FE-D9CC-273C-258C22C4BFF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Graphic 17">
            <a:extLst>
              <a:ext uri="{FF2B5EF4-FFF2-40B4-BE49-F238E27FC236}">
                <a16:creationId xmlns:a16="http://schemas.microsoft.com/office/drawing/2014/main" id="{E41D02D0-78E9-800D-0389-8C694C01C7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672" y="1952775"/>
            <a:ext cx="5968328" cy="2659156"/>
          </a:xfrm>
          <a:prstGeom prst="rect">
            <a:avLst/>
          </a:prstGeom>
        </p:spPr>
      </p:pic>
      <p:pic>
        <p:nvPicPr>
          <p:cNvPr id="20" name="Graphic 19">
            <a:extLst>
              <a:ext uri="{FF2B5EF4-FFF2-40B4-BE49-F238E27FC236}">
                <a16:creationId xmlns:a16="http://schemas.microsoft.com/office/drawing/2014/main" id="{E14C3E52-1119-6EE6-FD73-8507EA3BBD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8400" y="1706656"/>
            <a:ext cx="5557963" cy="3139888"/>
          </a:xfrm>
          <a:prstGeom prst="rect">
            <a:avLst/>
          </a:prstGeom>
        </p:spPr>
      </p:pic>
      <p:sp>
        <p:nvSpPr>
          <p:cNvPr id="22" name="文本框 14">
            <a:extLst>
              <a:ext uri="{FF2B5EF4-FFF2-40B4-BE49-F238E27FC236}">
                <a16:creationId xmlns:a16="http://schemas.microsoft.com/office/drawing/2014/main" id="{3DC74A76-8A65-5C13-FC09-E66413877FB0}"/>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图片来源：</a:t>
            </a:r>
            <a:r>
              <a:rPr lang="en-US" altLang="zh-CN" sz="1200" dirty="0"/>
              <a:t>https://d2l.ai/</a:t>
            </a:r>
            <a:r>
              <a:rPr lang="en-US" altLang="zh-CN" sz="1200" dirty="0" err="1"/>
              <a:t>chapter_attention</a:t>
            </a:r>
            <a:r>
              <a:rPr lang="en-US" altLang="zh-CN" sz="1200" dirty="0"/>
              <a:t>-mechanisms-and-transformers/</a:t>
            </a:r>
            <a:r>
              <a:rPr lang="en-US" altLang="zh-CN" sz="1200" dirty="0" err="1"/>
              <a:t>bahdanau-attention.html</a:t>
            </a:r>
            <a:endParaRPr lang="zh-CN" altLang="en-US" sz="1200" dirty="0"/>
          </a:p>
        </p:txBody>
      </p:sp>
      <p:cxnSp>
        <p:nvCxnSpPr>
          <p:cNvPr id="23" name="直接连接符 6">
            <a:extLst>
              <a:ext uri="{FF2B5EF4-FFF2-40B4-BE49-F238E27FC236}">
                <a16:creationId xmlns:a16="http://schemas.microsoft.com/office/drawing/2014/main" id="{26C54E01-E5C0-3C29-99A9-1A9D5F3D8087}"/>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53271DB-6470-40AC-223B-1649D7C78913}"/>
              </a:ext>
            </a:extLst>
          </p:cNvPr>
          <p:cNvSpPr txBox="1"/>
          <p:nvPr/>
        </p:nvSpPr>
        <p:spPr>
          <a:xfrm>
            <a:off x="6669742" y="4920511"/>
            <a:ext cx="5720130" cy="461665"/>
          </a:xfrm>
          <a:prstGeom prst="rect">
            <a:avLst/>
          </a:prstGeom>
          <a:noFill/>
        </p:spPr>
        <p:txBody>
          <a:bodyPr wrap="square">
            <a:spAutoFit/>
          </a:bodyPr>
          <a:lstStyle/>
          <a:p>
            <a:r>
              <a:rPr lang="en-US" sz="2400" dirty="0"/>
              <a:t>The </a:t>
            </a:r>
            <a:r>
              <a:rPr lang="en-US" sz="2400" dirty="0" err="1"/>
              <a:t>Bahdanau</a:t>
            </a:r>
            <a:r>
              <a:rPr lang="en-US" sz="2400" dirty="0"/>
              <a:t> Attention Mechanism</a:t>
            </a:r>
          </a:p>
        </p:txBody>
      </p:sp>
      <p:sp>
        <p:nvSpPr>
          <p:cNvPr id="2" name="TextBox 1">
            <a:extLst>
              <a:ext uri="{FF2B5EF4-FFF2-40B4-BE49-F238E27FC236}">
                <a16:creationId xmlns:a16="http://schemas.microsoft.com/office/drawing/2014/main" id="{E1B57024-448B-9986-4AE8-C758861C2790}"/>
              </a:ext>
            </a:extLst>
          </p:cNvPr>
          <p:cNvSpPr txBox="1"/>
          <p:nvPr/>
        </p:nvSpPr>
        <p:spPr>
          <a:xfrm>
            <a:off x="1904271" y="4846544"/>
            <a:ext cx="2415129" cy="461665"/>
          </a:xfrm>
          <a:prstGeom prst="rect">
            <a:avLst/>
          </a:prstGeom>
          <a:noFill/>
        </p:spPr>
        <p:txBody>
          <a:bodyPr wrap="square">
            <a:spAutoFit/>
          </a:bodyPr>
          <a:lstStyle/>
          <a:p>
            <a:r>
              <a:rPr lang="en-US" sz="2400" dirty="0"/>
              <a:t>Seq-2-Seq</a:t>
            </a:r>
          </a:p>
        </p:txBody>
      </p:sp>
    </p:spTree>
    <p:extLst>
      <p:ext uri="{BB962C8B-B14F-4D97-AF65-F5344CB8AC3E}">
        <p14:creationId xmlns:p14="http://schemas.microsoft.com/office/powerpoint/2010/main" val="432525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5.3.2 </a:t>
            </a:r>
            <a:r>
              <a:rPr lang="zh-CN" altLang="en-US" sz="3200" dirty="0">
                <a:solidFill>
                  <a:srgbClr val="0070C0"/>
                </a:solidFill>
                <a:latin typeface="微软雅黑" panose="020B0503020204020204" charset="-122"/>
                <a:ea typeface="微软雅黑" panose="020B0503020204020204" charset="-122"/>
              </a:rPr>
              <a:t>引入注意力机制的编码器</a:t>
            </a:r>
            <a:r>
              <a:rPr lang="en-US" altLang="zh-CN" sz="3200" dirty="0">
                <a:solidFill>
                  <a:srgbClr val="0070C0"/>
                </a:solidFill>
                <a:latin typeface="微软雅黑" panose="020B0503020204020204" charset="-122"/>
                <a:ea typeface="微软雅黑" panose="020B0503020204020204" charset="-122"/>
              </a:rPr>
              <a:t>-</a:t>
            </a:r>
            <a:r>
              <a:rPr lang="zh-CN" altLang="en-US" sz="3200" dirty="0">
                <a:solidFill>
                  <a:srgbClr val="0070C0"/>
                </a:solidFill>
                <a:latin typeface="微软雅黑" panose="020B0503020204020204" charset="-122"/>
                <a:ea typeface="微软雅黑" panose="020B0503020204020204" charset="-122"/>
              </a:rPr>
              <a:t>解码器模型</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nvGrpSpPr>
          <p:cNvPr id="15" name="组合 14">
            <a:extLst>
              <a:ext uri="{FF2B5EF4-FFF2-40B4-BE49-F238E27FC236}">
                <a16:creationId xmlns:a16="http://schemas.microsoft.com/office/drawing/2014/main" id="{9DBAACEE-1979-4224-BE5D-4867074BFB3C}"/>
              </a:ext>
            </a:extLst>
          </p:cNvPr>
          <p:cNvGrpSpPr/>
          <p:nvPr/>
        </p:nvGrpSpPr>
        <p:grpSpPr>
          <a:xfrm>
            <a:off x="1051501" y="3345734"/>
            <a:ext cx="4774881" cy="3169544"/>
            <a:chOff x="1051501" y="3345734"/>
            <a:chExt cx="4774881" cy="3169544"/>
          </a:xfrm>
        </p:grpSpPr>
        <p:grpSp>
          <p:nvGrpSpPr>
            <p:cNvPr id="187" name="组合 186">
              <a:extLst>
                <a:ext uri="{FF2B5EF4-FFF2-40B4-BE49-F238E27FC236}">
                  <a16:creationId xmlns:a16="http://schemas.microsoft.com/office/drawing/2014/main" id="{B388D72D-BCD7-41EA-BD4D-61F88F14184B}"/>
                </a:ext>
              </a:extLst>
            </p:cNvPr>
            <p:cNvGrpSpPr/>
            <p:nvPr/>
          </p:nvGrpSpPr>
          <p:grpSpPr>
            <a:xfrm>
              <a:off x="1051501" y="3345734"/>
              <a:ext cx="4774881" cy="3169544"/>
              <a:chOff x="1104564" y="2510511"/>
              <a:chExt cx="4774881" cy="3169544"/>
            </a:xfrm>
          </p:grpSpPr>
          <p:sp>
            <p:nvSpPr>
              <p:cNvPr id="176" name="矩形 175">
                <a:extLst>
                  <a:ext uri="{FF2B5EF4-FFF2-40B4-BE49-F238E27FC236}">
                    <a16:creationId xmlns:a16="http://schemas.microsoft.com/office/drawing/2014/main" id="{BFB79283-144B-4468-8517-92B30EF62C4C}"/>
                  </a:ext>
                </a:extLst>
              </p:cNvPr>
              <p:cNvSpPr/>
              <p:nvPr/>
            </p:nvSpPr>
            <p:spPr>
              <a:xfrm>
                <a:off x="1104564" y="2510511"/>
                <a:ext cx="3143416" cy="3169544"/>
              </a:xfrm>
              <a:prstGeom prst="rect">
                <a:avLst/>
              </a:prstGeom>
              <a:solidFill>
                <a:schemeClr val="bg2">
                  <a:lumMod val="95000"/>
                </a:schemeClr>
              </a:solidFill>
              <a:ln w="3175">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1" name="组合 180">
                <a:extLst>
                  <a:ext uri="{FF2B5EF4-FFF2-40B4-BE49-F238E27FC236}">
                    <a16:creationId xmlns:a16="http://schemas.microsoft.com/office/drawing/2014/main" id="{8EE28287-3F53-48D1-8520-A6C0EA2D1ABD}"/>
                  </a:ext>
                </a:extLst>
              </p:cNvPr>
              <p:cNvGrpSpPr/>
              <p:nvPr/>
            </p:nvGrpSpPr>
            <p:grpSpPr>
              <a:xfrm>
                <a:off x="1295337" y="2681904"/>
                <a:ext cx="3087310" cy="2904346"/>
                <a:chOff x="1295337" y="2681904"/>
                <a:chExt cx="3087310" cy="2904346"/>
              </a:xfrm>
            </p:grpSpPr>
            <p:sp>
              <p:nvSpPr>
                <p:cNvPr id="155" name="矩形: 圆角 154">
                  <a:extLst>
                    <a:ext uri="{FF2B5EF4-FFF2-40B4-BE49-F238E27FC236}">
                      <a16:creationId xmlns:a16="http://schemas.microsoft.com/office/drawing/2014/main" id="{79935382-C47D-4505-925D-71F80D9F7419}"/>
                    </a:ext>
                  </a:extLst>
                </p:cNvPr>
                <p:cNvSpPr/>
                <p:nvPr/>
              </p:nvSpPr>
              <p:spPr>
                <a:xfrm>
                  <a:off x="1888435" y="3553055"/>
                  <a:ext cx="1266512" cy="391020"/>
                </a:xfrm>
                <a:prstGeom prst="round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Attention </a:t>
                  </a:r>
                  <a:r>
                    <a:rPr lang="zh-CN" altLang="en-US" sz="1200" dirty="0">
                      <a:solidFill>
                        <a:schemeClr val="tx1"/>
                      </a:solidFill>
                    </a:rPr>
                    <a:t>函数</a:t>
                  </a:r>
                </a:p>
              </p:txBody>
            </p:sp>
            <p:pic>
              <p:nvPicPr>
                <p:cNvPr id="156" name="图片 155">
                  <a:extLst>
                    <a:ext uri="{FF2B5EF4-FFF2-40B4-BE49-F238E27FC236}">
                      <a16:creationId xmlns:a16="http://schemas.microsoft.com/office/drawing/2014/main" id="{28B4D8B5-14BC-4F43-B876-A87F5150A8C4}"/>
                    </a:ext>
                  </a:extLst>
                </p:cNvPr>
                <p:cNvPicPr>
                  <a:picLocks noChangeAspect="1"/>
                </p:cNvPicPr>
                <p:nvPr/>
              </p:nvPicPr>
              <p:blipFill>
                <a:blip r:embed="rId3"/>
                <a:stretch>
                  <a:fillRect/>
                </a:stretch>
              </p:blipFill>
              <p:spPr>
                <a:xfrm>
                  <a:off x="1858537" y="4095284"/>
                  <a:ext cx="208896" cy="683659"/>
                </a:xfrm>
                <a:prstGeom prst="rect">
                  <a:avLst/>
                </a:prstGeom>
              </p:spPr>
            </p:pic>
            <p:cxnSp>
              <p:nvCxnSpPr>
                <p:cNvPr id="157" name="直接箭头连接符 156">
                  <a:extLst>
                    <a:ext uri="{FF2B5EF4-FFF2-40B4-BE49-F238E27FC236}">
                      <a16:creationId xmlns:a16="http://schemas.microsoft.com/office/drawing/2014/main" id="{DEE023AE-24A8-4AC6-8EEC-7CC5F8F366E6}"/>
                    </a:ext>
                  </a:extLst>
                </p:cNvPr>
                <p:cNvCxnSpPr>
                  <a:cxnSpLocks/>
                  <a:stCxn id="156" idx="0"/>
                </p:cNvCxnSpPr>
                <p:nvPr/>
              </p:nvCxnSpPr>
              <p:spPr>
                <a:xfrm flipV="1">
                  <a:off x="1962985" y="3937630"/>
                  <a:ext cx="194729" cy="15765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160" name="组合 159">
                  <a:extLst>
                    <a:ext uri="{FF2B5EF4-FFF2-40B4-BE49-F238E27FC236}">
                      <a16:creationId xmlns:a16="http://schemas.microsoft.com/office/drawing/2014/main" id="{459EFA02-5FC0-4D39-906C-C2867C31A780}"/>
                    </a:ext>
                  </a:extLst>
                </p:cNvPr>
                <p:cNvGrpSpPr/>
                <p:nvPr/>
              </p:nvGrpSpPr>
              <p:grpSpPr>
                <a:xfrm>
                  <a:off x="3125682" y="4126143"/>
                  <a:ext cx="145814" cy="636063"/>
                  <a:chOff x="4435596" y="4715940"/>
                  <a:chExt cx="191655" cy="836029"/>
                </a:xfrm>
              </p:grpSpPr>
              <p:sp>
                <p:nvSpPr>
                  <p:cNvPr id="161" name="矩形: 圆角 160">
                    <a:extLst>
                      <a:ext uri="{FF2B5EF4-FFF2-40B4-BE49-F238E27FC236}">
                        <a16:creationId xmlns:a16="http://schemas.microsoft.com/office/drawing/2014/main" id="{2614D37B-22BC-4874-A9A7-E12062B68E0E}"/>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a:extLst>
                      <a:ext uri="{FF2B5EF4-FFF2-40B4-BE49-F238E27FC236}">
                        <a16:creationId xmlns:a16="http://schemas.microsoft.com/office/drawing/2014/main" id="{EC3942B2-F93D-4AE4-87C7-54A48D5A498F}"/>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63" name="椭圆 162">
                    <a:extLst>
                      <a:ext uri="{FF2B5EF4-FFF2-40B4-BE49-F238E27FC236}">
                        <a16:creationId xmlns:a16="http://schemas.microsoft.com/office/drawing/2014/main" id="{7D8A5235-8769-4F08-B11A-A80557ACE277}"/>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64" name="椭圆 163">
                    <a:extLst>
                      <a:ext uri="{FF2B5EF4-FFF2-40B4-BE49-F238E27FC236}">
                        <a16:creationId xmlns:a16="http://schemas.microsoft.com/office/drawing/2014/main" id="{0160DDC3-D84D-448B-8C49-487C80AA1E75}"/>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65" name="椭圆 164">
                    <a:extLst>
                      <a:ext uri="{FF2B5EF4-FFF2-40B4-BE49-F238E27FC236}">
                        <a16:creationId xmlns:a16="http://schemas.microsoft.com/office/drawing/2014/main" id="{26FC8F43-C048-4593-ABB9-554386C99A58}"/>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66" name="椭圆 165">
                    <a:extLst>
                      <a:ext uri="{FF2B5EF4-FFF2-40B4-BE49-F238E27FC236}">
                        <a16:creationId xmlns:a16="http://schemas.microsoft.com/office/drawing/2014/main" id="{C4B2274B-8432-48A1-8345-056965AD2EAE}"/>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cxnSp>
              <p:nvCxnSpPr>
                <p:cNvPr id="168" name="直接箭头连接符 167">
                  <a:extLst>
                    <a:ext uri="{FF2B5EF4-FFF2-40B4-BE49-F238E27FC236}">
                      <a16:creationId xmlns:a16="http://schemas.microsoft.com/office/drawing/2014/main" id="{E14D92A4-8F04-4270-9C6B-A6B90CBB0069}"/>
                    </a:ext>
                  </a:extLst>
                </p:cNvPr>
                <p:cNvCxnSpPr>
                  <a:cxnSpLocks/>
                  <a:stCxn id="161" idx="0"/>
                </p:cNvCxnSpPr>
                <p:nvPr/>
              </p:nvCxnSpPr>
              <p:spPr>
                <a:xfrm flipH="1" flipV="1">
                  <a:off x="2991013" y="3942999"/>
                  <a:ext cx="207576" cy="18314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3" name="文本框 172">
                      <a:extLst>
                        <a:ext uri="{FF2B5EF4-FFF2-40B4-BE49-F238E27FC236}">
                          <a16:creationId xmlns:a16="http://schemas.microsoft.com/office/drawing/2014/main" id="{4274043F-29B5-4D04-B4FE-2198526AEECA}"/>
                        </a:ext>
                      </a:extLst>
                    </p:cNvPr>
                    <p:cNvSpPr txBox="1"/>
                    <p:nvPr/>
                  </p:nvSpPr>
                  <p:spPr>
                    <a:xfrm>
                      <a:off x="1295337" y="4816809"/>
                      <a:ext cx="1256389" cy="769441"/>
                    </a:xfrm>
                    <a:prstGeom prst="rect">
                      <a:avLst/>
                    </a:prstGeom>
                    <a:noFill/>
                  </p:spPr>
                  <p:txBody>
                    <a:bodyPr wrap="square">
                      <a:spAutoFit/>
                    </a:bodyPr>
                    <a:lstStyle/>
                    <a:p>
                      <a:r>
                        <a:rPr lang="zh-CN" altLang="en-US" sz="1400" dirty="0"/>
                        <a:t>编码器中输入序列</a:t>
                      </a:r>
                      <a:r>
                        <a:rPr lang="zh-CN" altLang="en-US" sz="1400" dirty="0">
                          <a:latin typeface="Times New Roman" panose="02020603050405020304" pitchFamily="18" charset="0"/>
                          <a:cs typeface="Times New Roman" panose="02020603050405020304" pitchFamily="18" charset="0"/>
                        </a:rPr>
                        <a:t>位置 </a:t>
                      </a:r>
                      <a:r>
                        <a:rPr lang="en-US" altLang="zh-CN" sz="1600" i="1" dirty="0" err="1">
                          <a:latin typeface="Times New Roman" panose="02020603050405020304" pitchFamily="18" charset="0"/>
                          <a:cs typeface="Times New Roman" panose="02020603050405020304" pitchFamily="18" charset="0"/>
                        </a:rPr>
                        <a:t>i</a:t>
                      </a:r>
                      <a:r>
                        <a:rPr lang="zh-CN" altLang="en-US" sz="1400" dirty="0">
                          <a:latin typeface="Times New Roman" panose="02020603050405020304" pitchFamily="18" charset="0"/>
                          <a:cs typeface="Times New Roman" panose="02020603050405020304" pitchFamily="18" charset="0"/>
                        </a:rPr>
                        <a:t>的</a:t>
                      </a:r>
                      <a:r>
                        <a:rPr lang="zh-CN" altLang="en-US" sz="1400" dirty="0"/>
                        <a:t>隐状态</a:t>
                      </a:r>
                      <a14:m>
                        <m:oMath xmlns:m="http://schemas.openxmlformats.org/officeDocument/2006/math">
                          <m:sSub>
                            <m:sSubPr>
                              <m:ctrlPr>
                                <a:rPr lang="en-US" altLang="zh-CN" sz="1400" i="1" dirty="0" smtClean="0">
                                  <a:latin typeface="Cambria Math" panose="02040503050406030204" pitchFamily="18" charset="0"/>
                                </a:rPr>
                              </m:ctrlPr>
                            </m:sSubPr>
                            <m:e>
                              <m:r>
                                <a:rPr lang="en-US" altLang="zh-CN" sz="1400" i="1" dirty="0">
                                  <a:latin typeface="Cambria Math" panose="02040503050406030204" pitchFamily="18" charset="0"/>
                                </a:rPr>
                                <m:t>h</m:t>
                              </m:r>
                            </m:e>
                            <m:sub>
                              <m:r>
                                <a:rPr lang="en-US" altLang="zh-CN" sz="1400" b="0" i="1" dirty="0" smtClean="0">
                                  <a:latin typeface="Cambria Math" panose="02040503050406030204" pitchFamily="18" charset="0"/>
                                </a:rPr>
                                <m:t>𝑖</m:t>
                              </m:r>
                            </m:sub>
                          </m:sSub>
                        </m:oMath>
                      </a14:m>
                      <a:endParaRPr lang="zh-CN" altLang="en-US" sz="1400" i="1" dirty="0">
                        <a:latin typeface="Times New Roman" panose="02020603050405020304" pitchFamily="18" charset="0"/>
                        <a:cs typeface="Times New Roman" panose="02020603050405020304" pitchFamily="18" charset="0"/>
                      </a:endParaRPr>
                    </a:p>
                  </p:txBody>
                </p:sp>
              </mc:Choice>
              <mc:Fallback xmlns="">
                <p:sp>
                  <p:nvSpPr>
                    <p:cNvPr id="173" name="文本框 172">
                      <a:extLst>
                        <a:ext uri="{FF2B5EF4-FFF2-40B4-BE49-F238E27FC236}">
                          <a16:creationId xmlns:a16="http://schemas.microsoft.com/office/drawing/2014/main" id="{4274043F-29B5-4D04-B4FE-2198526AEECA}"/>
                        </a:ext>
                      </a:extLst>
                    </p:cNvPr>
                    <p:cNvSpPr txBox="1">
                      <a:spLocks noRot="1" noChangeAspect="1" noMove="1" noResize="1" noEditPoints="1" noAdjustHandles="1" noChangeArrowheads="1" noChangeShapeType="1" noTextEdit="1"/>
                    </p:cNvSpPr>
                    <p:nvPr/>
                  </p:nvSpPr>
                  <p:spPr>
                    <a:xfrm>
                      <a:off x="1295337" y="4816809"/>
                      <a:ext cx="1256389" cy="769441"/>
                    </a:xfrm>
                    <a:prstGeom prst="rect">
                      <a:avLst/>
                    </a:prstGeom>
                    <a:blipFill>
                      <a:blip r:embed="rId4"/>
                      <a:stretch>
                        <a:fillRect l="-1456" t="-1587" r="-485" b="-793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5" name="文本框 174">
                      <a:extLst>
                        <a:ext uri="{FF2B5EF4-FFF2-40B4-BE49-F238E27FC236}">
                          <a16:creationId xmlns:a16="http://schemas.microsoft.com/office/drawing/2014/main" id="{001653F3-24F7-470D-9C24-7D3823D6F754}"/>
                        </a:ext>
                      </a:extLst>
                    </p:cNvPr>
                    <p:cNvSpPr txBox="1"/>
                    <p:nvPr/>
                  </p:nvSpPr>
                  <p:spPr>
                    <a:xfrm>
                      <a:off x="2802854" y="4864196"/>
                      <a:ext cx="1579793" cy="523220"/>
                    </a:xfrm>
                    <a:prstGeom prst="rect">
                      <a:avLst/>
                    </a:prstGeom>
                    <a:noFill/>
                  </p:spPr>
                  <p:txBody>
                    <a:bodyPr wrap="square">
                      <a:spAutoFit/>
                    </a:bodyPr>
                    <a:lstStyle>
                      <a:defPPr>
                        <a:defRPr lang="zh-CN"/>
                      </a:defPPr>
                      <a:lvl1pPr>
                        <a:defRPr sz="1200"/>
                      </a:lvl1pPr>
                    </a:lstStyle>
                    <a:p>
                      <a:r>
                        <a:rPr lang="zh-CN" altLang="en-US" sz="1400" b="0" i="0" dirty="0">
                          <a:solidFill>
                            <a:srgbClr val="111111"/>
                          </a:solidFill>
                          <a:effectLst/>
                          <a:latin typeface="Helvetica" panose="020B0604020202020204" pitchFamily="34" charset="0"/>
                        </a:rPr>
                        <a:t>解码器时</a:t>
                      </a:r>
                      <a:r>
                        <a:rPr lang="zh-CN" altLang="en-US" sz="1400" dirty="0"/>
                        <a:t>间步</a:t>
                      </a:r>
                      <a:r>
                        <a:rPr lang="en-US" altLang="zh-CN" sz="1400" dirty="0"/>
                        <a:t>t-1</a:t>
                      </a:r>
                      <a:r>
                        <a:rPr lang="zh-CN" altLang="en-US" sz="1400" dirty="0"/>
                        <a:t>的隐状态</a:t>
                      </a:r>
                      <a14:m>
                        <m:oMath xmlns:m="http://schemas.openxmlformats.org/officeDocument/2006/math">
                          <m:sSub>
                            <m:sSubPr>
                              <m:ctrlPr>
                                <a:rPr lang="en-US" altLang="zh-CN" sz="1400" i="1" dirty="0" smtClean="0">
                                  <a:latin typeface="Cambria Math" panose="02040503050406030204" pitchFamily="18" charset="0"/>
                                </a:rPr>
                              </m:ctrlPr>
                            </m:sSubPr>
                            <m:e>
                              <m:r>
                                <a:rPr lang="en-US" altLang="zh-CN" sz="1400" i="1" dirty="0">
                                  <a:latin typeface="Cambria Math" panose="02040503050406030204" pitchFamily="18" charset="0"/>
                                </a:rPr>
                                <m:t>h</m:t>
                              </m:r>
                              <m:r>
                                <a:rPr lang="en-US" altLang="zh-CN" sz="1400" i="1" dirty="0">
                                  <a:latin typeface="Cambria Math" panose="02040503050406030204" pitchFamily="18" charset="0"/>
                                </a:rPr>
                                <m:t>′</m:t>
                              </m:r>
                            </m:e>
                            <m:sub>
                              <m:r>
                                <a:rPr lang="en-US" altLang="zh-CN" sz="1400" b="0" i="1" dirty="0" smtClean="0">
                                  <a:latin typeface="Cambria Math" panose="02040503050406030204" pitchFamily="18" charset="0"/>
                                </a:rPr>
                                <m:t>𝑡</m:t>
                              </m:r>
                              <m:r>
                                <a:rPr lang="en-US" altLang="zh-CN" sz="1400" b="0" i="1" dirty="0" smtClean="0">
                                  <a:latin typeface="Cambria Math" panose="02040503050406030204" pitchFamily="18" charset="0"/>
                                </a:rPr>
                                <m:t>−1</m:t>
                              </m:r>
                            </m:sub>
                          </m:sSub>
                        </m:oMath>
                      </a14:m>
                      <a:endParaRPr lang="zh-CN" altLang="en-US" sz="1400" dirty="0"/>
                    </a:p>
                  </p:txBody>
                </p:sp>
              </mc:Choice>
              <mc:Fallback xmlns="">
                <p:sp>
                  <p:nvSpPr>
                    <p:cNvPr id="175" name="文本框 174">
                      <a:extLst>
                        <a:ext uri="{FF2B5EF4-FFF2-40B4-BE49-F238E27FC236}">
                          <a16:creationId xmlns:a16="http://schemas.microsoft.com/office/drawing/2014/main" id="{001653F3-24F7-470D-9C24-7D3823D6F754}"/>
                        </a:ext>
                      </a:extLst>
                    </p:cNvPr>
                    <p:cNvSpPr txBox="1">
                      <a:spLocks noRot="1" noChangeAspect="1" noMove="1" noResize="1" noEditPoints="1" noAdjustHandles="1" noChangeArrowheads="1" noChangeShapeType="1" noTextEdit="1"/>
                    </p:cNvSpPr>
                    <p:nvPr/>
                  </p:nvSpPr>
                  <p:spPr>
                    <a:xfrm>
                      <a:off x="2802854" y="4864196"/>
                      <a:ext cx="1579793" cy="523220"/>
                    </a:xfrm>
                    <a:prstGeom prst="rect">
                      <a:avLst/>
                    </a:prstGeom>
                    <a:blipFill>
                      <a:blip r:embed="rId5"/>
                      <a:stretch>
                        <a:fillRect l="-1158" t="-2326" b="-10465"/>
                      </a:stretch>
                    </a:blipFill>
                  </p:spPr>
                  <p:txBody>
                    <a:bodyPr/>
                    <a:lstStyle/>
                    <a:p>
                      <a:r>
                        <a:rPr lang="zh-CN" altLang="en-US">
                          <a:noFill/>
                        </a:rPr>
                        <a:t> </a:t>
                      </a:r>
                    </a:p>
                  </p:txBody>
                </p:sp>
              </mc:Fallback>
            </mc:AlternateContent>
            <p:cxnSp>
              <p:nvCxnSpPr>
                <p:cNvPr id="177" name="直接箭头连接符 176">
                  <a:extLst>
                    <a:ext uri="{FF2B5EF4-FFF2-40B4-BE49-F238E27FC236}">
                      <a16:creationId xmlns:a16="http://schemas.microsoft.com/office/drawing/2014/main" id="{AC151A5B-503F-4D71-8F05-D29A7A183982}"/>
                    </a:ext>
                  </a:extLst>
                </p:cNvPr>
                <p:cNvCxnSpPr>
                  <a:cxnSpLocks/>
                </p:cNvCxnSpPr>
                <p:nvPr/>
              </p:nvCxnSpPr>
              <p:spPr>
                <a:xfrm flipH="1" flipV="1">
                  <a:off x="2521691" y="3133225"/>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8" name="椭圆 177">
                  <a:extLst>
                    <a:ext uri="{FF2B5EF4-FFF2-40B4-BE49-F238E27FC236}">
                      <a16:creationId xmlns:a16="http://schemas.microsoft.com/office/drawing/2014/main" id="{1906C9EE-5E21-4464-8976-997AE328A0BF}"/>
                    </a:ext>
                  </a:extLst>
                </p:cNvPr>
                <p:cNvSpPr/>
                <p:nvPr/>
              </p:nvSpPr>
              <p:spPr>
                <a:xfrm>
                  <a:off x="2458060" y="3026036"/>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80" name="文本框 179">
                      <a:extLst>
                        <a:ext uri="{FF2B5EF4-FFF2-40B4-BE49-F238E27FC236}">
                          <a16:creationId xmlns:a16="http://schemas.microsoft.com/office/drawing/2014/main" id="{C84C7867-A877-4EC9-BDD4-582B1E3A29E8}"/>
                        </a:ext>
                      </a:extLst>
                    </p:cNvPr>
                    <p:cNvSpPr txBox="1"/>
                    <p:nvPr/>
                  </p:nvSpPr>
                  <p:spPr>
                    <a:xfrm>
                      <a:off x="1578031" y="2681904"/>
                      <a:ext cx="186636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dirty="0" smtClean="0">
                                    <a:latin typeface="Cambria Math" panose="02040503050406030204" pitchFamily="18" charset="0"/>
                                  </a:rPr>
                                </m:ctrlPr>
                              </m:sSubPr>
                              <m:e>
                                <m:r>
                                  <a:rPr lang="en-US" altLang="zh-CN" i="1" dirty="0">
                                    <a:latin typeface="Cambria Math" panose="02040503050406030204" pitchFamily="18" charset="0"/>
                                  </a:rPr>
                                  <m:t>𝑒</m:t>
                                </m:r>
                              </m:e>
                              <m:sub>
                                <m:r>
                                  <a:rPr lang="en-US" altLang="zh-CN" i="1" dirty="0">
                                    <a:latin typeface="Cambria Math" panose="02040503050406030204" pitchFamily="18" charset="0"/>
                                  </a:rPr>
                                  <m:t>𝑡𝑖</m:t>
                                </m:r>
                              </m:sub>
                            </m:sSub>
                          </m:oMath>
                        </m:oMathPara>
                      </a14:m>
                      <a:endParaRPr lang="zh-CN" altLang="en-US" dirty="0"/>
                    </a:p>
                  </p:txBody>
                </p:sp>
              </mc:Choice>
              <mc:Fallback xmlns="">
                <p:sp>
                  <p:nvSpPr>
                    <p:cNvPr id="180" name="文本框 179">
                      <a:extLst>
                        <a:ext uri="{FF2B5EF4-FFF2-40B4-BE49-F238E27FC236}">
                          <a16:creationId xmlns:a16="http://schemas.microsoft.com/office/drawing/2014/main" id="{C84C7867-A877-4EC9-BDD4-582B1E3A29E8}"/>
                        </a:ext>
                      </a:extLst>
                    </p:cNvPr>
                    <p:cNvSpPr txBox="1">
                      <a:spLocks noRot="1" noChangeAspect="1" noMove="1" noResize="1" noEditPoints="1" noAdjustHandles="1" noChangeArrowheads="1" noChangeShapeType="1" noTextEdit="1"/>
                    </p:cNvSpPr>
                    <p:nvPr/>
                  </p:nvSpPr>
                  <p:spPr>
                    <a:xfrm>
                      <a:off x="1578031" y="2681904"/>
                      <a:ext cx="1866364" cy="369332"/>
                    </a:xfrm>
                    <a:prstGeom prst="rect">
                      <a:avLst/>
                    </a:prstGeom>
                    <a:blipFill>
                      <a:blip r:embed="rId6"/>
                      <a:stretch>
                        <a:fillRect b="-1639"/>
                      </a:stretch>
                    </a:blipFill>
                  </p:spPr>
                  <p:txBody>
                    <a:bodyPr/>
                    <a:lstStyle/>
                    <a:p>
                      <a:r>
                        <a:rPr lang="zh-CN" altLang="en-US">
                          <a:noFill/>
                        </a:rPr>
                        <a:t> </a:t>
                      </a:r>
                    </a:p>
                  </p:txBody>
                </p:sp>
              </mc:Fallback>
            </mc:AlternateContent>
          </p:grpSp>
          <p:cxnSp>
            <p:nvCxnSpPr>
              <p:cNvPr id="183" name="直接连接符 182">
                <a:extLst>
                  <a:ext uri="{FF2B5EF4-FFF2-40B4-BE49-F238E27FC236}">
                    <a16:creationId xmlns:a16="http://schemas.microsoft.com/office/drawing/2014/main" id="{65DC2A8E-B2D3-4BEE-99A4-DAEF3AA6CE62}"/>
                  </a:ext>
                </a:extLst>
              </p:cNvPr>
              <p:cNvCxnSpPr>
                <a:cxnSpLocks/>
              </p:cNvCxnSpPr>
              <p:nvPr/>
            </p:nvCxnSpPr>
            <p:spPr>
              <a:xfrm>
                <a:off x="4247682" y="2510511"/>
                <a:ext cx="1598924" cy="1042544"/>
              </a:xfrm>
              <a:prstGeom prst="line">
                <a:avLst/>
              </a:prstGeom>
              <a:ln>
                <a:solidFill>
                  <a:schemeClr val="bg2">
                    <a:lumMod val="65000"/>
                  </a:schemeClr>
                </a:solidFill>
              </a:ln>
            </p:spPr>
            <p:style>
              <a:lnRef idx="1">
                <a:schemeClr val="dk1"/>
              </a:lnRef>
              <a:fillRef idx="0">
                <a:schemeClr val="dk1"/>
              </a:fillRef>
              <a:effectRef idx="0">
                <a:schemeClr val="dk1"/>
              </a:effectRef>
              <a:fontRef idx="minor">
                <a:schemeClr val="tx1"/>
              </a:fontRef>
            </p:style>
          </p:cxnSp>
          <p:cxnSp>
            <p:nvCxnSpPr>
              <p:cNvPr id="184" name="直接连接符 183">
                <a:extLst>
                  <a:ext uri="{FF2B5EF4-FFF2-40B4-BE49-F238E27FC236}">
                    <a16:creationId xmlns:a16="http://schemas.microsoft.com/office/drawing/2014/main" id="{F36E19F8-A0EA-4B31-BC43-3BAA72D13845}"/>
                  </a:ext>
                </a:extLst>
              </p:cNvPr>
              <p:cNvCxnSpPr>
                <a:cxnSpLocks/>
              </p:cNvCxnSpPr>
              <p:nvPr/>
            </p:nvCxnSpPr>
            <p:spPr>
              <a:xfrm flipV="1">
                <a:off x="4247682" y="3553055"/>
                <a:ext cx="1631763" cy="2127000"/>
              </a:xfrm>
              <a:prstGeom prst="line">
                <a:avLst/>
              </a:prstGeom>
              <a:ln>
                <a:solidFill>
                  <a:schemeClr val="bg2">
                    <a:lumMod val="65000"/>
                  </a:schemeClr>
                </a:solidFill>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234" name="文本框 233">
                  <a:extLst>
                    <a:ext uri="{FF2B5EF4-FFF2-40B4-BE49-F238E27FC236}">
                      <a16:creationId xmlns:a16="http://schemas.microsoft.com/office/drawing/2014/main" id="{634E89EB-EE2F-4082-92EA-6E2A51CF8439}"/>
                    </a:ext>
                  </a:extLst>
                </p:cNvPr>
                <p:cNvSpPr txBox="1"/>
                <p:nvPr/>
              </p:nvSpPr>
              <p:spPr>
                <a:xfrm>
                  <a:off x="2816771" y="4403521"/>
                  <a:ext cx="229370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dirty="0">
                            <a:latin typeface="Cambria Math" panose="02040503050406030204" pitchFamily="18" charset="0"/>
                          </a:rPr>
                          <m:t>𝒜</m:t>
                        </m:r>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sSup>
                              <m:sSupPr>
                                <m:ctrlPr>
                                  <a:rPr lang="en-US" altLang="zh-CN" i="1" dirty="0">
                                    <a:latin typeface="Cambria Math" panose="02040503050406030204" pitchFamily="18" charset="0"/>
                                  </a:rPr>
                                </m:ctrlPr>
                              </m:sSupPr>
                              <m:e>
                                <m:r>
                                  <a:rPr lang="en-US" altLang="zh-CN" i="1" dirty="0">
                                    <a:latin typeface="Cambria Math" panose="02040503050406030204" pitchFamily="18" charset="0"/>
                                  </a:rPr>
                                  <m:t>h</m:t>
                                </m:r>
                              </m:e>
                              <m:sup>
                                <m:r>
                                  <a:rPr lang="en-US" altLang="zh-CN" i="1" dirty="0">
                                    <a:latin typeface="Cambria Math" panose="02040503050406030204" pitchFamily="18" charset="0"/>
                                  </a:rPr>
                                  <m:t>′</m:t>
                                </m:r>
                              </m:sup>
                            </m:sSup>
                          </m:e>
                          <m:sub>
                            <m:r>
                              <a:rPr lang="en-US" altLang="zh-CN" i="1" dirty="0">
                                <a:latin typeface="Cambria Math" panose="02040503050406030204" pitchFamily="18" charset="0"/>
                              </a:rPr>
                              <m:t>𝑡</m:t>
                            </m:r>
                            <m:r>
                              <a:rPr lang="en-US" altLang="zh-CN" i="1" dirty="0">
                                <a:latin typeface="Cambria Math" panose="02040503050406030204" pitchFamily="18" charset="0"/>
                              </a:rPr>
                              <m:t>−1</m:t>
                            </m:r>
                          </m:sub>
                        </m:sSub>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h</m:t>
                            </m:r>
                          </m:e>
                          <m:sub>
                            <m:r>
                              <a:rPr lang="en-US" altLang="zh-CN" i="1" dirty="0">
                                <a:latin typeface="Cambria Math" panose="02040503050406030204" pitchFamily="18" charset="0"/>
                              </a:rPr>
                              <m:t>𝑖</m:t>
                            </m:r>
                          </m:sub>
                        </m:sSub>
                        <m:r>
                          <a:rPr lang="en-US" altLang="zh-CN" i="1" dirty="0">
                            <a:latin typeface="Cambria Math" panose="02040503050406030204" pitchFamily="18" charset="0"/>
                          </a:rPr>
                          <m:t>)</m:t>
                        </m:r>
                        <m:r>
                          <m:rPr>
                            <m:nor/>
                          </m:rPr>
                          <a:rPr lang="en-US" altLang="zh-CN" dirty="0"/>
                          <m:t>)</m:t>
                        </m:r>
                      </m:oMath>
                    </m:oMathPara>
                  </a14:m>
                  <a:endParaRPr lang="zh-CN" altLang="en-US" dirty="0"/>
                </a:p>
              </p:txBody>
            </p:sp>
          </mc:Choice>
          <mc:Fallback xmlns="">
            <p:sp>
              <p:nvSpPr>
                <p:cNvPr id="234" name="文本框 233">
                  <a:extLst>
                    <a:ext uri="{FF2B5EF4-FFF2-40B4-BE49-F238E27FC236}">
                      <a16:creationId xmlns:a16="http://schemas.microsoft.com/office/drawing/2014/main" id="{634E89EB-EE2F-4082-92EA-6E2A51CF8439}"/>
                    </a:ext>
                  </a:extLst>
                </p:cNvPr>
                <p:cNvSpPr txBox="1">
                  <a:spLocks noRot="1" noChangeAspect="1" noMove="1" noResize="1" noEditPoints="1" noAdjustHandles="1" noChangeArrowheads="1" noChangeShapeType="1" noTextEdit="1"/>
                </p:cNvSpPr>
                <p:nvPr/>
              </p:nvSpPr>
              <p:spPr>
                <a:xfrm>
                  <a:off x="2816771" y="4403521"/>
                  <a:ext cx="2293704" cy="369332"/>
                </a:xfrm>
                <a:prstGeom prst="rect">
                  <a:avLst/>
                </a:prstGeom>
                <a:blipFill>
                  <a:blip r:embed="rId7"/>
                  <a:stretch>
                    <a:fillRect b="-14754"/>
                  </a:stretch>
                </a:blipFill>
              </p:spPr>
              <p:txBody>
                <a:bodyPr/>
                <a:lstStyle/>
                <a:p>
                  <a:r>
                    <a:rPr lang="zh-CN" altLang="en-US">
                      <a:noFill/>
                    </a:rPr>
                    <a:t> </a:t>
                  </a:r>
                </a:p>
              </p:txBody>
            </p:sp>
          </mc:Fallback>
        </mc:AlternateContent>
      </p:grpSp>
      <p:sp>
        <p:nvSpPr>
          <p:cNvPr id="241" name="文本框 240">
            <a:extLst>
              <a:ext uri="{FF2B5EF4-FFF2-40B4-BE49-F238E27FC236}">
                <a16:creationId xmlns:a16="http://schemas.microsoft.com/office/drawing/2014/main" id="{CB1CF3E1-3348-42DF-8677-31726403C89B}"/>
              </a:ext>
            </a:extLst>
          </p:cNvPr>
          <p:cNvSpPr txBox="1"/>
          <p:nvPr/>
        </p:nvSpPr>
        <p:spPr>
          <a:xfrm>
            <a:off x="4948519" y="1043406"/>
            <a:ext cx="6718040" cy="461665"/>
          </a:xfrm>
          <a:prstGeom prst="rect">
            <a:avLst/>
          </a:prstGeom>
          <a:noFill/>
        </p:spPr>
        <p:txBody>
          <a:bodyPr wrap="square">
            <a:spAutoFit/>
          </a:bodyPr>
          <a:lstStyle/>
          <a:p>
            <a:r>
              <a:rPr lang="zh-CN" altLang="en-US" sz="2400" b="1" dirty="0">
                <a:solidFill>
                  <a:srgbClr val="0070C0"/>
                </a:solidFill>
              </a:rPr>
              <a:t>注意力输出</a:t>
            </a:r>
            <a:r>
              <a:rPr lang="zh-CN" altLang="en-US" sz="2400" dirty="0"/>
              <a:t>：注意力权重的编码器状态的加权和</a:t>
            </a:r>
          </a:p>
        </p:txBody>
      </p:sp>
      <p:sp>
        <p:nvSpPr>
          <p:cNvPr id="245" name="文本框 244">
            <a:extLst>
              <a:ext uri="{FF2B5EF4-FFF2-40B4-BE49-F238E27FC236}">
                <a16:creationId xmlns:a16="http://schemas.microsoft.com/office/drawing/2014/main" id="{0F1376F3-7C7F-4CEB-B6DD-F27515C2D35B}"/>
              </a:ext>
            </a:extLst>
          </p:cNvPr>
          <p:cNvSpPr txBox="1"/>
          <p:nvPr/>
        </p:nvSpPr>
        <p:spPr>
          <a:xfrm>
            <a:off x="1907545" y="2243238"/>
            <a:ext cx="4692102" cy="830997"/>
          </a:xfrm>
          <a:prstGeom prst="rect">
            <a:avLst/>
          </a:prstGeom>
          <a:noFill/>
        </p:spPr>
        <p:txBody>
          <a:bodyPr wrap="square">
            <a:spAutoFit/>
          </a:bodyPr>
          <a:lstStyle/>
          <a:p>
            <a:r>
              <a:rPr lang="zh-CN" altLang="en-US" sz="2400" b="1" dirty="0">
                <a:solidFill>
                  <a:srgbClr val="0070C0"/>
                </a:solidFill>
              </a:rPr>
              <a:t>注意力权重</a:t>
            </a:r>
            <a:r>
              <a:rPr lang="zh-CN" altLang="en-US" sz="2400" dirty="0"/>
              <a:t>：输入序列每个位置重要程度分布</a:t>
            </a:r>
          </a:p>
        </p:txBody>
      </p:sp>
      <p:pic>
        <p:nvPicPr>
          <p:cNvPr id="246" name="图片 245">
            <a:extLst>
              <a:ext uri="{FF2B5EF4-FFF2-40B4-BE49-F238E27FC236}">
                <a16:creationId xmlns:a16="http://schemas.microsoft.com/office/drawing/2014/main" id="{3BCD2469-5FC3-4A3D-8169-4237F278DB1D}"/>
              </a:ext>
            </a:extLst>
          </p:cNvPr>
          <p:cNvPicPr>
            <a:picLocks noChangeAspect="1"/>
          </p:cNvPicPr>
          <p:nvPr/>
        </p:nvPicPr>
        <p:blipFill>
          <a:blip r:embed="rId8"/>
          <a:stretch>
            <a:fillRect/>
          </a:stretch>
        </p:blipFill>
        <p:spPr>
          <a:xfrm>
            <a:off x="8257999" y="1519941"/>
            <a:ext cx="2428041" cy="1149727"/>
          </a:xfrm>
          <a:prstGeom prst="rect">
            <a:avLst/>
          </a:prstGeom>
        </p:spPr>
      </p:pic>
      <p:pic>
        <p:nvPicPr>
          <p:cNvPr id="190" name="图形 189" descr="放大镜 纯色填充">
            <a:extLst>
              <a:ext uri="{FF2B5EF4-FFF2-40B4-BE49-F238E27FC236}">
                <a16:creationId xmlns:a16="http://schemas.microsoft.com/office/drawing/2014/main" id="{179031B1-E5C7-4FEA-9648-C01DF3269C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400000">
            <a:off x="5560830" y="3952034"/>
            <a:ext cx="914400" cy="914400"/>
          </a:xfrm>
          <a:prstGeom prst="rect">
            <a:avLst/>
          </a:prstGeom>
        </p:spPr>
      </p:pic>
      <p:grpSp>
        <p:nvGrpSpPr>
          <p:cNvPr id="17" name="组合 16">
            <a:extLst>
              <a:ext uri="{FF2B5EF4-FFF2-40B4-BE49-F238E27FC236}">
                <a16:creationId xmlns:a16="http://schemas.microsoft.com/office/drawing/2014/main" id="{ABB53784-68BC-4E7D-9389-D9BF2D6C902B}"/>
              </a:ext>
            </a:extLst>
          </p:cNvPr>
          <p:cNvGrpSpPr/>
          <p:nvPr/>
        </p:nvGrpSpPr>
        <p:grpSpPr>
          <a:xfrm>
            <a:off x="5997594" y="1506091"/>
            <a:ext cx="5166442" cy="4506794"/>
            <a:chOff x="5997594" y="1506091"/>
            <a:chExt cx="5166442" cy="4506794"/>
          </a:xfrm>
        </p:grpSpPr>
        <p:sp>
          <p:nvSpPr>
            <p:cNvPr id="11" name="文本框 10">
              <a:extLst>
                <a:ext uri="{FF2B5EF4-FFF2-40B4-BE49-F238E27FC236}">
                  <a16:creationId xmlns:a16="http://schemas.microsoft.com/office/drawing/2014/main" id="{F6FA663A-4586-46B8-AB54-F6B581A0C8F7}"/>
                </a:ext>
              </a:extLst>
            </p:cNvPr>
            <p:cNvSpPr txBox="1"/>
            <p:nvPr/>
          </p:nvSpPr>
          <p:spPr>
            <a:xfrm>
              <a:off x="5997594" y="5735886"/>
              <a:ext cx="2442722" cy="276999"/>
            </a:xfrm>
            <a:prstGeom prst="rect">
              <a:avLst/>
            </a:prstGeom>
            <a:noFill/>
          </p:spPr>
          <p:txBody>
            <a:bodyPr wrap="square">
              <a:spAutoFit/>
            </a:bodyPr>
            <a:lstStyle/>
            <a:p>
              <a:r>
                <a:rPr lang="zh-CN" altLang="en-US" sz="1200" b="1" dirty="0"/>
                <a:t>他        有      一部     华为    手机</a:t>
              </a:r>
            </a:p>
          </p:txBody>
        </p:sp>
        <p:grpSp>
          <p:nvGrpSpPr>
            <p:cNvPr id="79" name="组合 78">
              <a:extLst>
                <a:ext uri="{FF2B5EF4-FFF2-40B4-BE49-F238E27FC236}">
                  <a16:creationId xmlns:a16="http://schemas.microsoft.com/office/drawing/2014/main" id="{E34674DE-50DB-44A3-9E60-047D955F2C83}"/>
                </a:ext>
              </a:extLst>
            </p:cNvPr>
            <p:cNvGrpSpPr/>
            <p:nvPr/>
          </p:nvGrpSpPr>
          <p:grpSpPr>
            <a:xfrm>
              <a:off x="6033883" y="4334152"/>
              <a:ext cx="2663533" cy="1409028"/>
              <a:chOff x="1976999" y="4025046"/>
              <a:chExt cx="2663533" cy="1409028"/>
            </a:xfrm>
          </p:grpSpPr>
          <p:grpSp>
            <p:nvGrpSpPr>
              <p:cNvPr id="37" name="组合 36">
                <a:extLst>
                  <a:ext uri="{FF2B5EF4-FFF2-40B4-BE49-F238E27FC236}">
                    <a16:creationId xmlns:a16="http://schemas.microsoft.com/office/drawing/2014/main" id="{8F2DA14B-9DAA-445B-9E60-A850BCFC5B63}"/>
                  </a:ext>
                </a:extLst>
              </p:cNvPr>
              <p:cNvGrpSpPr/>
              <p:nvPr/>
            </p:nvGrpSpPr>
            <p:grpSpPr>
              <a:xfrm>
                <a:off x="1976999" y="4025046"/>
                <a:ext cx="484515" cy="1409028"/>
                <a:chOff x="1976999" y="4025046"/>
                <a:chExt cx="484515" cy="1409028"/>
              </a:xfrm>
            </p:grpSpPr>
            <p:pic>
              <p:nvPicPr>
                <p:cNvPr id="22" name="图片 21">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16" name="直接箭头连接符 15">
                  <a:extLst>
                    <a:ext uri="{FF2B5EF4-FFF2-40B4-BE49-F238E27FC236}">
                      <a16:creationId xmlns:a16="http://schemas.microsoft.com/office/drawing/2014/main" id="{EDED1064-A9B7-4D91-A3DE-C736A5643C20}"/>
                    </a:ext>
                  </a:extLst>
                </p:cNvPr>
                <p:cNvCxnSpPr>
                  <a:cxnSpLocks/>
                  <a:endCxn id="22"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DC39E9D9-0C8C-4FA6-B7C4-59D03D65EC20}"/>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59" name="组合 58">
                <a:extLst>
                  <a:ext uri="{FF2B5EF4-FFF2-40B4-BE49-F238E27FC236}">
                    <a16:creationId xmlns:a16="http://schemas.microsoft.com/office/drawing/2014/main" id="{288C68CA-C37F-45EB-9E05-B52229A7CA0E}"/>
                  </a:ext>
                </a:extLst>
              </p:cNvPr>
              <p:cNvGrpSpPr/>
              <p:nvPr/>
            </p:nvGrpSpPr>
            <p:grpSpPr>
              <a:xfrm>
                <a:off x="2467636" y="4025046"/>
                <a:ext cx="484515" cy="1409028"/>
                <a:chOff x="1976999" y="4025046"/>
                <a:chExt cx="484515" cy="1409028"/>
              </a:xfrm>
            </p:grpSpPr>
            <p:pic>
              <p:nvPicPr>
                <p:cNvPr id="60" name="图片 59">
                  <a:extLst>
                    <a:ext uri="{FF2B5EF4-FFF2-40B4-BE49-F238E27FC236}">
                      <a16:creationId xmlns:a16="http://schemas.microsoft.com/office/drawing/2014/main" id="{A3924715-79A6-40ED-908C-F3DBD54D66AA}"/>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61" name="直接箭头连接符 60">
                  <a:extLst>
                    <a:ext uri="{FF2B5EF4-FFF2-40B4-BE49-F238E27FC236}">
                      <a16:creationId xmlns:a16="http://schemas.microsoft.com/office/drawing/2014/main" id="{8DD7BFE8-4845-489F-A5EF-79B508F24F3C}"/>
                    </a:ext>
                  </a:extLst>
                </p:cNvPr>
                <p:cNvCxnSpPr>
                  <a:cxnSpLocks/>
                  <a:endCxn id="60"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981028C0-D629-4DF8-9BDC-5A5902B5CFFD}"/>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C54AD194-6B68-4E54-9A91-94AE0FF7753C}"/>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64" name="组合 63">
                <a:extLst>
                  <a:ext uri="{FF2B5EF4-FFF2-40B4-BE49-F238E27FC236}">
                    <a16:creationId xmlns:a16="http://schemas.microsoft.com/office/drawing/2014/main" id="{3BD6091A-0532-4B7A-8E0C-4153043D590B}"/>
                  </a:ext>
                </a:extLst>
              </p:cNvPr>
              <p:cNvGrpSpPr/>
              <p:nvPr/>
            </p:nvGrpSpPr>
            <p:grpSpPr>
              <a:xfrm>
                <a:off x="2963774" y="4025046"/>
                <a:ext cx="484515" cy="1409028"/>
                <a:chOff x="1976999" y="4025046"/>
                <a:chExt cx="484515" cy="1409028"/>
              </a:xfrm>
            </p:grpSpPr>
            <p:pic>
              <p:nvPicPr>
                <p:cNvPr id="65" name="图片 64">
                  <a:extLst>
                    <a:ext uri="{FF2B5EF4-FFF2-40B4-BE49-F238E27FC236}">
                      <a16:creationId xmlns:a16="http://schemas.microsoft.com/office/drawing/2014/main" id="{62F43A99-55D1-4C3D-A6E0-942CC686C2E1}"/>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66" name="直接箭头连接符 65">
                  <a:extLst>
                    <a:ext uri="{FF2B5EF4-FFF2-40B4-BE49-F238E27FC236}">
                      <a16:creationId xmlns:a16="http://schemas.microsoft.com/office/drawing/2014/main" id="{028D49FA-6CC0-4DEA-876E-646A8B4FDFFD}"/>
                    </a:ext>
                  </a:extLst>
                </p:cNvPr>
                <p:cNvCxnSpPr>
                  <a:cxnSpLocks/>
                  <a:endCxn id="65"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id="{6B529F52-EE10-4AB0-92DB-332998567EC5}"/>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D32C390D-C8AA-4A87-AC39-A1D4598C2DB6}"/>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id="{8F2DA14B-9DAA-445B-9E60-A850BCFC5B63}"/>
                  </a:ext>
                </a:extLst>
              </p:cNvPr>
              <p:cNvGrpSpPr/>
              <p:nvPr/>
            </p:nvGrpSpPr>
            <p:grpSpPr>
              <a:xfrm>
                <a:off x="3454410" y="4025046"/>
                <a:ext cx="484515" cy="1409028"/>
                <a:chOff x="1976999" y="4025046"/>
                <a:chExt cx="484515" cy="1409028"/>
              </a:xfrm>
            </p:grpSpPr>
            <p:pic>
              <p:nvPicPr>
                <p:cNvPr id="70" name="图片 69">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71" name="直接箭头连接符 70">
                  <a:extLst>
                    <a:ext uri="{FF2B5EF4-FFF2-40B4-BE49-F238E27FC236}">
                      <a16:creationId xmlns:a16="http://schemas.microsoft.com/office/drawing/2014/main" id="{EDED1064-A9B7-4D91-A3DE-C736A5643C20}"/>
                    </a:ext>
                  </a:extLst>
                </p:cNvPr>
                <p:cNvCxnSpPr>
                  <a:cxnSpLocks/>
                  <a:endCxn id="70"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DC39E9D9-0C8C-4FA6-B7C4-59D03D65EC20}"/>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74" name="组合 73">
                <a:extLst>
                  <a:ext uri="{FF2B5EF4-FFF2-40B4-BE49-F238E27FC236}">
                    <a16:creationId xmlns:a16="http://schemas.microsoft.com/office/drawing/2014/main" id="{8F2DA14B-9DAA-445B-9E60-A850BCFC5B63}"/>
                  </a:ext>
                </a:extLst>
              </p:cNvPr>
              <p:cNvGrpSpPr/>
              <p:nvPr/>
            </p:nvGrpSpPr>
            <p:grpSpPr>
              <a:xfrm>
                <a:off x="3935143" y="4025046"/>
                <a:ext cx="705389" cy="1409028"/>
                <a:chOff x="1976999" y="4025046"/>
                <a:chExt cx="705389" cy="1409028"/>
              </a:xfrm>
            </p:grpSpPr>
            <p:pic>
              <p:nvPicPr>
                <p:cNvPr id="75" name="图片 74">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76" name="直接箭头连接符 75">
                  <a:extLst>
                    <a:ext uri="{FF2B5EF4-FFF2-40B4-BE49-F238E27FC236}">
                      <a16:creationId xmlns:a16="http://schemas.microsoft.com/office/drawing/2014/main" id="{EDED1064-A9B7-4D91-A3DE-C736A5643C20}"/>
                    </a:ext>
                  </a:extLst>
                </p:cNvPr>
                <p:cNvCxnSpPr>
                  <a:cxnSpLocks/>
                  <a:endCxn id="75"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76">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a:extLst>
                    <a:ext uri="{FF2B5EF4-FFF2-40B4-BE49-F238E27FC236}">
                      <a16:creationId xmlns:a16="http://schemas.microsoft.com/office/drawing/2014/main" id="{DC39E9D9-0C8C-4FA6-B7C4-59D03D65EC20}"/>
                    </a:ext>
                  </a:extLst>
                </p:cNvPr>
                <p:cNvCxnSpPr>
                  <a:cxnSpLocks/>
                </p:cNvCxnSpPr>
                <p:nvPr/>
              </p:nvCxnSpPr>
              <p:spPr>
                <a:xfrm>
                  <a:off x="2246331" y="4862726"/>
                  <a:ext cx="43605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0" name="椭圆 79">
              <a:extLst>
                <a:ext uri="{FF2B5EF4-FFF2-40B4-BE49-F238E27FC236}">
                  <a16:creationId xmlns:a16="http://schemas.microsoft.com/office/drawing/2014/main" id="{36D0AB54-08B6-4F80-A3BE-224C07219B90}"/>
                </a:ext>
              </a:extLst>
            </p:cNvPr>
            <p:cNvSpPr/>
            <p:nvPr/>
          </p:nvSpPr>
          <p:spPr>
            <a:xfrm>
              <a:off x="6104918" y="4206681"/>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1" name="椭圆 80">
              <a:extLst>
                <a:ext uri="{FF2B5EF4-FFF2-40B4-BE49-F238E27FC236}">
                  <a16:creationId xmlns:a16="http://schemas.microsoft.com/office/drawing/2014/main" id="{5429A9C6-B1E3-4F67-AE9F-5321458E962E}"/>
                </a:ext>
              </a:extLst>
            </p:cNvPr>
            <p:cNvSpPr/>
            <p:nvPr/>
          </p:nvSpPr>
          <p:spPr>
            <a:xfrm>
              <a:off x="6595555" y="4193897"/>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2" name="椭圆 81">
              <a:extLst>
                <a:ext uri="{FF2B5EF4-FFF2-40B4-BE49-F238E27FC236}">
                  <a16:creationId xmlns:a16="http://schemas.microsoft.com/office/drawing/2014/main" id="{519F08CF-00B7-4536-BC45-D10E803D8155}"/>
                </a:ext>
              </a:extLst>
            </p:cNvPr>
            <p:cNvSpPr/>
            <p:nvPr/>
          </p:nvSpPr>
          <p:spPr>
            <a:xfrm>
              <a:off x="7091693" y="4193897"/>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3" name="椭圆 82">
              <a:extLst>
                <a:ext uri="{FF2B5EF4-FFF2-40B4-BE49-F238E27FC236}">
                  <a16:creationId xmlns:a16="http://schemas.microsoft.com/office/drawing/2014/main" id="{02771191-6B9C-4A58-BC55-E88DCCF0D30E}"/>
                </a:ext>
              </a:extLst>
            </p:cNvPr>
            <p:cNvSpPr/>
            <p:nvPr/>
          </p:nvSpPr>
          <p:spPr>
            <a:xfrm>
              <a:off x="7575454" y="4206681"/>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4" name="椭圆 83">
              <a:extLst>
                <a:ext uri="{FF2B5EF4-FFF2-40B4-BE49-F238E27FC236}">
                  <a16:creationId xmlns:a16="http://schemas.microsoft.com/office/drawing/2014/main" id="{36D0AB54-08B6-4F80-A3BE-224C07219B90}"/>
                </a:ext>
              </a:extLst>
            </p:cNvPr>
            <p:cNvSpPr/>
            <p:nvPr/>
          </p:nvSpPr>
          <p:spPr>
            <a:xfrm>
              <a:off x="8067805" y="4206681"/>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03" name="组合 102">
              <a:extLst>
                <a:ext uri="{FF2B5EF4-FFF2-40B4-BE49-F238E27FC236}">
                  <a16:creationId xmlns:a16="http://schemas.microsoft.com/office/drawing/2014/main" id="{8DA8F264-DAF8-439C-B439-E588D710033A}"/>
                </a:ext>
              </a:extLst>
            </p:cNvPr>
            <p:cNvGrpSpPr/>
            <p:nvPr/>
          </p:nvGrpSpPr>
          <p:grpSpPr>
            <a:xfrm>
              <a:off x="6168549" y="3447899"/>
              <a:ext cx="1958145" cy="730657"/>
              <a:chOff x="1332485" y="3782391"/>
              <a:chExt cx="1958145" cy="411664"/>
            </a:xfrm>
          </p:grpSpPr>
          <p:cxnSp>
            <p:nvCxnSpPr>
              <p:cNvPr id="85" name="直接箭头连接符 84">
                <a:extLst>
                  <a:ext uri="{FF2B5EF4-FFF2-40B4-BE49-F238E27FC236}">
                    <a16:creationId xmlns:a16="http://schemas.microsoft.com/office/drawing/2014/main" id="{723B610F-2558-4860-B64F-17FE9E9C7D65}"/>
                  </a:ext>
                </a:extLst>
              </p:cNvPr>
              <p:cNvCxnSpPr>
                <a:cxnSpLocks/>
              </p:cNvCxnSpPr>
              <p:nvPr/>
            </p:nvCxnSpPr>
            <p:spPr>
              <a:xfrm flipH="1" flipV="1">
                <a:off x="1332485" y="3782391"/>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54E6075F-AE0B-406F-987F-971D9E371DFF}"/>
                  </a:ext>
                </a:extLst>
              </p:cNvPr>
              <p:cNvCxnSpPr>
                <a:cxnSpLocks/>
              </p:cNvCxnSpPr>
              <p:nvPr/>
            </p:nvCxnSpPr>
            <p:spPr>
              <a:xfrm flipH="1" flipV="1">
                <a:off x="1823122" y="3782391"/>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接箭头连接符 86">
                <a:extLst>
                  <a:ext uri="{FF2B5EF4-FFF2-40B4-BE49-F238E27FC236}">
                    <a16:creationId xmlns:a16="http://schemas.microsoft.com/office/drawing/2014/main" id="{9D831723-C984-4FFC-90FA-4C0A3CEBE26D}"/>
                  </a:ext>
                </a:extLst>
              </p:cNvPr>
              <p:cNvCxnSpPr>
                <a:cxnSpLocks/>
              </p:cNvCxnSpPr>
              <p:nvPr/>
            </p:nvCxnSpPr>
            <p:spPr>
              <a:xfrm flipH="1" flipV="1">
                <a:off x="2319260" y="3782391"/>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接箭头连接符 87">
                <a:extLst>
                  <a:ext uri="{FF2B5EF4-FFF2-40B4-BE49-F238E27FC236}">
                    <a16:creationId xmlns:a16="http://schemas.microsoft.com/office/drawing/2014/main" id="{AD60CA59-336C-446F-BE44-2D805FDE643A}"/>
                  </a:ext>
                </a:extLst>
              </p:cNvPr>
              <p:cNvCxnSpPr>
                <a:cxnSpLocks/>
              </p:cNvCxnSpPr>
              <p:nvPr/>
            </p:nvCxnSpPr>
            <p:spPr>
              <a:xfrm flipH="1" flipV="1">
                <a:off x="2809896" y="3782391"/>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a:extLst>
                  <a:ext uri="{FF2B5EF4-FFF2-40B4-BE49-F238E27FC236}">
                    <a16:creationId xmlns:a16="http://schemas.microsoft.com/office/drawing/2014/main" id="{6557AF0E-B959-40B4-88DA-7C52A4D345FF}"/>
                  </a:ext>
                </a:extLst>
              </p:cNvPr>
              <p:cNvCxnSpPr>
                <a:cxnSpLocks/>
              </p:cNvCxnSpPr>
              <p:nvPr/>
            </p:nvCxnSpPr>
            <p:spPr>
              <a:xfrm flipH="1" flipV="1">
                <a:off x="3290629" y="3782391"/>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组合 101">
              <a:extLst>
                <a:ext uri="{FF2B5EF4-FFF2-40B4-BE49-F238E27FC236}">
                  <a16:creationId xmlns:a16="http://schemas.microsoft.com/office/drawing/2014/main" id="{4F72F20F-6C07-4464-AB62-D599D03B8736}"/>
                </a:ext>
              </a:extLst>
            </p:cNvPr>
            <p:cNvGrpSpPr/>
            <p:nvPr/>
          </p:nvGrpSpPr>
          <p:grpSpPr>
            <a:xfrm>
              <a:off x="6108919" y="2772909"/>
              <a:ext cx="2092810" cy="660928"/>
              <a:chOff x="1291388" y="2969606"/>
              <a:chExt cx="2092810" cy="660928"/>
            </a:xfrm>
          </p:grpSpPr>
          <p:cxnSp>
            <p:nvCxnSpPr>
              <p:cNvPr id="96" name="直接连接符 95">
                <a:extLst>
                  <a:ext uri="{FF2B5EF4-FFF2-40B4-BE49-F238E27FC236}">
                    <a16:creationId xmlns:a16="http://schemas.microsoft.com/office/drawing/2014/main" id="{C0A66814-4FF3-4EAC-9639-BF95F695797E}"/>
                  </a:ext>
                </a:extLst>
              </p:cNvPr>
              <p:cNvCxnSpPr/>
              <p:nvPr/>
            </p:nvCxnSpPr>
            <p:spPr>
              <a:xfrm>
                <a:off x="1291388" y="3629319"/>
                <a:ext cx="2092810" cy="0"/>
              </a:xfrm>
              <a:prstGeom prst="line">
                <a:avLst/>
              </a:prstGeom>
              <a:ln w="9525"/>
            </p:spPr>
            <p:style>
              <a:lnRef idx="1">
                <a:schemeClr val="accent3"/>
              </a:lnRef>
              <a:fillRef idx="0">
                <a:schemeClr val="accent3"/>
              </a:fillRef>
              <a:effectRef idx="0">
                <a:schemeClr val="accent3"/>
              </a:effectRef>
              <a:fontRef idx="minor">
                <a:schemeClr val="tx1"/>
              </a:fontRef>
            </p:style>
          </p:cxnSp>
          <p:sp>
            <p:nvSpPr>
              <p:cNvPr id="97" name="矩形 96">
                <a:extLst>
                  <a:ext uri="{FF2B5EF4-FFF2-40B4-BE49-F238E27FC236}">
                    <a16:creationId xmlns:a16="http://schemas.microsoft.com/office/drawing/2014/main" id="{3EF1F467-1963-4BD4-AD91-ABC12F460006}"/>
                  </a:ext>
                </a:extLst>
              </p:cNvPr>
              <p:cNvSpPr/>
              <p:nvPr/>
            </p:nvSpPr>
            <p:spPr>
              <a:xfrm>
                <a:off x="1296101" y="3542431"/>
                <a:ext cx="127262" cy="84625"/>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8" name="矩形 97">
                <a:extLst>
                  <a:ext uri="{FF2B5EF4-FFF2-40B4-BE49-F238E27FC236}">
                    <a16:creationId xmlns:a16="http://schemas.microsoft.com/office/drawing/2014/main" id="{EBEF7282-3AB5-4DCC-861F-717F531D93CC}"/>
                  </a:ext>
                </a:extLst>
              </p:cNvPr>
              <p:cNvSpPr/>
              <p:nvPr/>
            </p:nvSpPr>
            <p:spPr>
              <a:xfrm>
                <a:off x="1759345" y="3436388"/>
                <a:ext cx="127262" cy="191993"/>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9" name="矩形 98">
                <a:extLst>
                  <a:ext uri="{FF2B5EF4-FFF2-40B4-BE49-F238E27FC236}">
                    <a16:creationId xmlns:a16="http://schemas.microsoft.com/office/drawing/2014/main" id="{1383CEE9-F6E3-405D-BD53-C96664C9DDD1}"/>
                  </a:ext>
                </a:extLst>
              </p:cNvPr>
              <p:cNvSpPr/>
              <p:nvPr/>
            </p:nvSpPr>
            <p:spPr>
              <a:xfrm>
                <a:off x="2256730" y="2969606"/>
                <a:ext cx="156525" cy="658776"/>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0" name="矩形 99">
                <a:extLst>
                  <a:ext uri="{FF2B5EF4-FFF2-40B4-BE49-F238E27FC236}">
                    <a16:creationId xmlns:a16="http://schemas.microsoft.com/office/drawing/2014/main" id="{0FA79DE8-9825-45FA-8037-2113C807A1FA}"/>
                  </a:ext>
                </a:extLst>
              </p:cNvPr>
              <p:cNvSpPr/>
              <p:nvPr/>
            </p:nvSpPr>
            <p:spPr>
              <a:xfrm>
                <a:off x="2746265" y="3538733"/>
                <a:ext cx="127262" cy="84625"/>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F89DD49E-180F-4024-B852-515E6A8D0FFC}"/>
                  </a:ext>
                </a:extLst>
              </p:cNvPr>
              <p:cNvSpPr/>
              <p:nvPr/>
            </p:nvSpPr>
            <p:spPr>
              <a:xfrm>
                <a:off x="3226998" y="3276574"/>
                <a:ext cx="146260" cy="353960"/>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sp>
          <p:nvSpPr>
            <p:cNvPr id="152" name="矩形 151">
              <a:extLst>
                <a:ext uri="{FF2B5EF4-FFF2-40B4-BE49-F238E27FC236}">
                  <a16:creationId xmlns:a16="http://schemas.microsoft.com/office/drawing/2014/main" id="{9AEC7F56-A759-4329-BC6A-A8211EE0A7EF}"/>
                </a:ext>
              </a:extLst>
            </p:cNvPr>
            <p:cNvSpPr/>
            <p:nvPr/>
          </p:nvSpPr>
          <p:spPr>
            <a:xfrm>
              <a:off x="6051412" y="3645924"/>
              <a:ext cx="2252055" cy="292559"/>
            </a:xfrm>
            <a:prstGeom prst="rect">
              <a:avLst/>
            </a:prstGeom>
            <a:solidFill>
              <a:schemeClr val="bg1">
                <a:lumMod val="95000"/>
                <a:alpha val="54000"/>
              </a:schemeClr>
            </a:solidFill>
            <a:ln w="3175">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err="1">
                  <a:solidFill>
                    <a:schemeClr val="tx1"/>
                  </a:solidFill>
                  <a:latin typeface="Calibri Light" panose="020F0302020204030204" pitchFamily="34" charset="0"/>
                  <a:cs typeface="Calibri Light" panose="020F0302020204030204" pitchFamily="34" charset="0"/>
                </a:rPr>
                <a:t>softmax</a:t>
              </a:r>
              <a:endParaRPr lang="zh-CN" altLang="en-US" sz="1400" b="1" dirty="0">
                <a:solidFill>
                  <a:schemeClr val="tx1"/>
                </a:solidFill>
                <a:latin typeface="Calibri Light" panose="020F0302020204030204" pitchFamily="34" charset="0"/>
                <a:cs typeface="Calibri Light" panose="020F0302020204030204" pitchFamily="34" charset="0"/>
              </a:endParaRPr>
            </a:p>
          </p:txBody>
        </p:sp>
        <p:cxnSp>
          <p:nvCxnSpPr>
            <p:cNvPr id="192" name="直接箭头连接符 191">
              <a:extLst>
                <a:ext uri="{FF2B5EF4-FFF2-40B4-BE49-F238E27FC236}">
                  <a16:creationId xmlns:a16="http://schemas.microsoft.com/office/drawing/2014/main" id="{34F70665-BCB2-402A-96DF-9BD1AC23DBE4}"/>
                </a:ext>
              </a:extLst>
            </p:cNvPr>
            <p:cNvCxnSpPr>
              <a:cxnSpLocks/>
              <a:stCxn id="145" idx="0"/>
            </p:cNvCxnSpPr>
            <p:nvPr/>
          </p:nvCxnSpPr>
          <p:spPr>
            <a:xfrm flipH="1" flipV="1">
              <a:off x="6232180" y="4345576"/>
              <a:ext cx="3621280" cy="411212"/>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194" name="直接箭头连接符 193">
              <a:extLst>
                <a:ext uri="{FF2B5EF4-FFF2-40B4-BE49-F238E27FC236}">
                  <a16:creationId xmlns:a16="http://schemas.microsoft.com/office/drawing/2014/main" id="{5E45E3F7-5F09-4B6A-A0A5-C6CE5E27B82F}"/>
                </a:ext>
              </a:extLst>
            </p:cNvPr>
            <p:cNvCxnSpPr>
              <a:cxnSpLocks/>
              <a:stCxn id="145" idx="0"/>
              <a:endCxn id="82" idx="3"/>
            </p:cNvCxnSpPr>
            <p:nvPr/>
          </p:nvCxnSpPr>
          <p:spPr>
            <a:xfrm flipH="1" flipV="1">
              <a:off x="7110330" y="4302522"/>
              <a:ext cx="2743130" cy="454266"/>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197" name="直接箭头连接符 196">
              <a:extLst>
                <a:ext uri="{FF2B5EF4-FFF2-40B4-BE49-F238E27FC236}">
                  <a16:creationId xmlns:a16="http://schemas.microsoft.com/office/drawing/2014/main" id="{1726D2CE-307A-4DCE-A18A-BFA56AB52ACB}"/>
                </a:ext>
              </a:extLst>
            </p:cNvPr>
            <p:cNvCxnSpPr>
              <a:cxnSpLocks/>
              <a:stCxn id="145" idx="0"/>
              <a:endCxn id="81" idx="4"/>
            </p:cNvCxnSpPr>
            <p:nvPr/>
          </p:nvCxnSpPr>
          <p:spPr>
            <a:xfrm flipH="1" flipV="1">
              <a:off x="6659186" y="4321159"/>
              <a:ext cx="3194274" cy="435629"/>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4" name="直接箭头连接符 203">
              <a:extLst>
                <a:ext uri="{FF2B5EF4-FFF2-40B4-BE49-F238E27FC236}">
                  <a16:creationId xmlns:a16="http://schemas.microsoft.com/office/drawing/2014/main" id="{34F70665-BCB2-402A-96DF-9BD1AC23DBE4}"/>
                </a:ext>
              </a:extLst>
            </p:cNvPr>
            <p:cNvCxnSpPr>
              <a:cxnSpLocks/>
              <a:stCxn id="145" idx="0"/>
            </p:cNvCxnSpPr>
            <p:nvPr/>
          </p:nvCxnSpPr>
          <p:spPr>
            <a:xfrm flipH="1" flipV="1">
              <a:off x="7668662" y="4332528"/>
              <a:ext cx="2184798" cy="424260"/>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6" name="直接箭头连接符 205">
              <a:extLst>
                <a:ext uri="{FF2B5EF4-FFF2-40B4-BE49-F238E27FC236}">
                  <a16:creationId xmlns:a16="http://schemas.microsoft.com/office/drawing/2014/main" id="{34F70665-BCB2-402A-96DF-9BD1AC23DBE4}"/>
                </a:ext>
              </a:extLst>
            </p:cNvPr>
            <p:cNvCxnSpPr>
              <a:cxnSpLocks/>
              <a:stCxn id="145" idx="0"/>
            </p:cNvCxnSpPr>
            <p:nvPr/>
          </p:nvCxnSpPr>
          <p:spPr>
            <a:xfrm flipH="1" flipV="1">
              <a:off x="8106450" y="4347060"/>
              <a:ext cx="1747010" cy="409728"/>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8" name="直接箭头连接符 207">
              <a:extLst>
                <a:ext uri="{FF2B5EF4-FFF2-40B4-BE49-F238E27FC236}">
                  <a16:creationId xmlns:a16="http://schemas.microsoft.com/office/drawing/2014/main" id="{F2BE3702-77CA-4557-BFCA-F1C946981D84}"/>
                </a:ext>
              </a:extLst>
            </p:cNvPr>
            <p:cNvCxnSpPr>
              <a:cxnSpLocks/>
              <a:stCxn id="97" idx="0"/>
            </p:cNvCxnSpPr>
            <p:nvPr/>
          </p:nvCxnSpPr>
          <p:spPr>
            <a:xfrm flipV="1">
              <a:off x="6177263" y="2393906"/>
              <a:ext cx="972765" cy="951828"/>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2" name="直接箭头连接符 211">
              <a:extLst>
                <a:ext uri="{FF2B5EF4-FFF2-40B4-BE49-F238E27FC236}">
                  <a16:creationId xmlns:a16="http://schemas.microsoft.com/office/drawing/2014/main" id="{C68DA44C-5F56-4F7F-87D2-B2082D42A04E}"/>
                </a:ext>
              </a:extLst>
            </p:cNvPr>
            <p:cNvCxnSpPr>
              <a:cxnSpLocks/>
              <a:stCxn id="98" idx="0"/>
            </p:cNvCxnSpPr>
            <p:nvPr/>
          </p:nvCxnSpPr>
          <p:spPr>
            <a:xfrm flipV="1">
              <a:off x="6640507" y="2416569"/>
              <a:ext cx="509521" cy="823122"/>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5" name="直接箭头连接符 214">
              <a:extLst>
                <a:ext uri="{FF2B5EF4-FFF2-40B4-BE49-F238E27FC236}">
                  <a16:creationId xmlns:a16="http://schemas.microsoft.com/office/drawing/2014/main" id="{86C61F5A-2897-4535-8E82-5477DC54A0F8}"/>
                </a:ext>
              </a:extLst>
            </p:cNvPr>
            <p:cNvCxnSpPr>
              <a:cxnSpLocks/>
              <a:stCxn id="99" idx="0"/>
            </p:cNvCxnSpPr>
            <p:nvPr/>
          </p:nvCxnSpPr>
          <p:spPr>
            <a:xfrm flipV="1">
              <a:off x="7152524" y="2436365"/>
              <a:ext cx="12525" cy="336544"/>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8" name="直接箭头连接符 217">
              <a:extLst>
                <a:ext uri="{FF2B5EF4-FFF2-40B4-BE49-F238E27FC236}">
                  <a16:creationId xmlns:a16="http://schemas.microsoft.com/office/drawing/2014/main" id="{2E9490CE-E095-435C-A0D8-27570E168567}"/>
                </a:ext>
              </a:extLst>
            </p:cNvPr>
            <p:cNvCxnSpPr>
              <a:cxnSpLocks/>
              <a:stCxn id="100" idx="0"/>
            </p:cNvCxnSpPr>
            <p:nvPr/>
          </p:nvCxnSpPr>
          <p:spPr>
            <a:xfrm flipH="1" flipV="1">
              <a:off x="7165229" y="2431094"/>
              <a:ext cx="462198" cy="910942"/>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21" name="直接箭头连接符 220">
              <a:extLst>
                <a:ext uri="{FF2B5EF4-FFF2-40B4-BE49-F238E27FC236}">
                  <a16:creationId xmlns:a16="http://schemas.microsoft.com/office/drawing/2014/main" id="{92826230-3B8F-4A64-AAC2-4509F65D4218}"/>
                </a:ext>
              </a:extLst>
            </p:cNvPr>
            <p:cNvCxnSpPr>
              <a:cxnSpLocks/>
              <a:stCxn id="101" idx="0"/>
            </p:cNvCxnSpPr>
            <p:nvPr/>
          </p:nvCxnSpPr>
          <p:spPr>
            <a:xfrm flipH="1" flipV="1">
              <a:off x="7172861" y="2391975"/>
              <a:ext cx="944798" cy="687902"/>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pic>
          <p:nvPicPr>
            <p:cNvPr id="224" name="图片 223">
              <a:extLst>
                <a:ext uri="{FF2B5EF4-FFF2-40B4-BE49-F238E27FC236}">
                  <a16:creationId xmlns:a16="http://schemas.microsoft.com/office/drawing/2014/main" id="{745EA4DF-521A-421B-9AFC-8A25FB5E4544}"/>
                </a:ext>
              </a:extLst>
            </p:cNvPr>
            <p:cNvPicPr>
              <a:picLocks noChangeAspect="1"/>
            </p:cNvPicPr>
            <p:nvPr/>
          </p:nvPicPr>
          <p:blipFill>
            <a:blip r:embed="rId3"/>
            <a:stretch>
              <a:fillRect/>
            </a:stretch>
          </p:blipFill>
          <p:spPr>
            <a:xfrm>
              <a:off x="7030383" y="1506091"/>
              <a:ext cx="269332" cy="881450"/>
            </a:xfrm>
            <a:prstGeom prst="rect">
              <a:avLst/>
            </a:prstGeom>
          </p:spPr>
        </p:pic>
        <p:cxnSp>
          <p:nvCxnSpPr>
            <p:cNvPr id="225" name="直接箭头连接符 224">
              <a:extLst>
                <a:ext uri="{FF2B5EF4-FFF2-40B4-BE49-F238E27FC236}">
                  <a16:creationId xmlns:a16="http://schemas.microsoft.com/office/drawing/2014/main" id="{018E28C9-A0A0-4B1B-9C22-C27712118C83}"/>
                </a:ext>
              </a:extLst>
            </p:cNvPr>
            <p:cNvCxnSpPr>
              <a:cxnSpLocks/>
              <a:stCxn id="224" idx="3"/>
            </p:cNvCxnSpPr>
            <p:nvPr/>
          </p:nvCxnSpPr>
          <p:spPr>
            <a:xfrm>
              <a:off x="7299715" y="1946816"/>
              <a:ext cx="2900700" cy="27990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211F9652-5C96-43A7-907E-E352F50ADBBA}"/>
                </a:ext>
              </a:extLst>
            </p:cNvPr>
            <p:cNvGrpSpPr/>
            <p:nvPr/>
          </p:nvGrpSpPr>
          <p:grpSpPr>
            <a:xfrm>
              <a:off x="8603585" y="3087599"/>
              <a:ext cx="2560451" cy="2924049"/>
              <a:chOff x="8603585" y="3087599"/>
              <a:chExt cx="2560451" cy="2924049"/>
            </a:xfrm>
          </p:grpSpPr>
          <p:sp>
            <p:nvSpPr>
              <p:cNvPr id="28" name="文本框 27">
                <a:extLst>
                  <a:ext uri="{FF2B5EF4-FFF2-40B4-BE49-F238E27FC236}">
                    <a16:creationId xmlns:a16="http://schemas.microsoft.com/office/drawing/2014/main" id="{0DA13E90-8772-4C8A-89B1-1DEA7D92A7A9}"/>
                  </a:ext>
                </a:extLst>
              </p:cNvPr>
              <p:cNvSpPr txBox="1"/>
              <p:nvPr/>
            </p:nvSpPr>
            <p:spPr>
              <a:xfrm>
                <a:off x="10641736" y="4985648"/>
                <a:ext cx="522300" cy="369332"/>
              </a:xfrm>
              <a:prstGeom prst="rect">
                <a:avLst/>
              </a:prstGeom>
              <a:noFill/>
            </p:spPr>
            <p:txBody>
              <a:bodyPr wrap="square">
                <a:spAutoFit/>
              </a:bodyPr>
              <a:lstStyle/>
              <a:p>
                <a:r>
                  <a:rPr lang="en-US" altLang="zh-CN" b="1" dirty="0">
                    <a:solidFill>
                      <a:schemeClr val="accent4">
                        <a:lumMod val="50000"/>
                      </a:schemeClr>
                    </a:solidFill>
                  </a:rPr>
                  <a:t>…</a:t>
                </a:r>
                <a:endParaRPr lang="zh-CN" altLang="en-US" b="1" dirty="0">
                  <a:solidFill>
                    <a:schemeClr val="accent4">
                      <a:lumMod val="50000"/>
                    </a:schemeClr>
                  </a:solidFill>
                </a:endParaRPr>
              </a:p>
            </p:txBody>
          </p:sp>
          <p:grpSp>
            <p:nvGrpSpPr>
              <p:cNvPr id="104" name="组合 103">
                <a:extLst>
                  <a:ext uri="{FF2B5EF4-FFF2-40B4-BE49-F238E27FC236}">
                    <a16:creationId xmlns:a16="http://schemas.microsoft.com/office/drawing/2014/main" id="{7B69CBDC-2B97-4BC6-8F7F-4AFF5B205496}"/>
                  </a:ext>
                </a:extLst>
              </p:cNvPr>
              <p:cNvGrpSpPr/>
              <p:nvPr/>
            </p:nvGrpSpPr>
            <p:grpSpPr>
              <a:xfrm>
                <a:off x="8863792" y="4334152"/>
                <a:ext cx="1336623" cy="1409028"/>
                <a:chOff x="2111666" y="4025046"/>
                <a:chExt cx="1336623" cy="1409028"/>
              </a:xfrm>
            </p:grpSpPr>
            <p:grpSp>
              <p:nvGrpSpPr>
                <p:cNvPr id="105" name="组合 104">
                  <a:extLst>
                    <a:ext uri="{FF2B5EF4-FFF2-40B4-BE49-F238E27FC236}">
                      <a16:creationId xmlns:a16="http://schemas.microsoft.com/office/drawing/2014/main" id="{F542926F-FEBB-484A-8168-EEF19AB4D358}"/>
                    </a:ext>
                  </a:extLst>
                </p:cNvPr>
                <p:cNvGrpSpPr/>
                <p:nvPr/>
              </p:nvGrpSpPr>
              <p:grpSpPr>
                <a:xfrm>
                  <a:off x="2111666" y="4025046"/>
                  <a:ext cx="349848" cy="1409028"/>
                  <a:chOff x="2111666" y="4025046"/>
                  <a:chExt cx="349848" cy="1409028"/>
                </a:xfrm>
              </p:grpSpPr>
              <p:cxnSp>
                <p:nvCxnSpPr>
                  <p:cNvPr id="127" name="直接箭头连接符 126">
                    <a:extLst>
                      <a:ext uri="{FF2B5EF4-FFF2-40B4-BE49-F238E27FC236}">
                        <a16:creationId xmlns:a16="http://schemas.microsoft.com/office/drawing/2014/main" id="{1953A59A-75D0-4D87-A624-B7550269B2B8}"/>
                      </a:ext>
                    </a:extLst>
                  </p:cNvPr>
                  <p:cNvCxnSpPr>
                    <a:cxnSpLocks/>
                  </p:cNvCxnSpPr>
                  <p:nvPr/>
                </p:nvCxnSpPr>
                <p:spPr>
                  <a:xfrm flipV="1">
                    <a:off x="2111666" y="5308032"/>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接箭头连接符 127">
                    <a:extLst>
                      <a:ext uri="{FF2B5EF4-FFF2-40B4-BE49-F238E27FC236}">
                        <a16:creationId xmlns:a16="http://schemas.microsoft.com/office/drawing/2014/main" id="{0FB58594-162C-4B57-9C64-F295692737BA}"/>
                      </a:ext>
                    </a:extLst>
                  </p:cNvPr>
                  <p:cNvCxnSpPr>
                    <a:cxnSpLocks/>
                  </p:cNvCxnSpPr>
                  <p:nvPr/>
                </p:nvCxnSpPr>
                <p:spPr>
                  <a:xfrm flipH="1" flipV="1">
                    <a:off x="2111666" y="4025046"/>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接箭头连接符 128">
                    <a:extLst>
                      <a:ext uri="{FF2B5EF4-FFF2-40B4-BE49-F238E27FC236}">
                        <a16:creationId xmlns:a16="http://schemas.microsoft.com/office/drawing/2014/main" id="{60C6DA6F-2CE7-43F3-9F16-57EBA55A33C1}"/>
                      </a:ext>
                    </a:extLst>
                  </p:cNvPr>
                  <p:cNvCxnSpPr>
                    <a:cxnSpLocks/>
                  </p:cNvCxnSpPr>
                  <p:nvPr/>
                </p:nvCxnSpPr>
                <p:spPr>
                  <a:xfrm>
                    <a:off x="2246331" y="4862726"/>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组合 105">
                  <a:extLst>
                    <a:ext uri="{FF2B5EF4-FFF2-40B4-BE49-F238E27FC236}">
                      <a16:creationId xmlns:a16="http://schemas.microsoft.com/office/drawing/2014/main" id="{D715A847-98FF-49B0-A174-44A9A60EFE15}"/>
                    </a:ext>
                  </a:extLst>
                </p:cNvPr>
                <p:cNvGrpSpPr/>
                <p:nvPr/>
              </p:nvGrpSpPr>
              <p:grpSpPr>
                <a:xfrm>
                  <a:off x="2602303" y="4025046"/>
                  <a:ext cx="349848" cy="1409028"/>
                  <a:chOff x="2111666" y="4025046"/>
                  <a:chExt cx="349848" cy="1409028"/>
                </a:xfrm>
              </p:grpSpPr>
              <p:cxnSp>
                <p:nvCxnSpPr>
                  <p:cNvPr id="123" name="直接箭头连接符 122">
                    <a:extLst>
                      <a:ext uri="{FF2B5EF4-FFF2-40B4-BE49-F238E27FC236}">
                        <a16:creationId xmlns:a16="http://schemas.microsoft.com/office/drawing/2014/main" id="{AD3BEFE7-D97B-493C-B6CF-B180D8939A61}"/>
                      </a:ext>
                    </a:extLst>
                  </p:cNvPr>
                  <p:cNvCxnSpPr>
                    <a:cxnSpLocks/>
                  </p:cNvCxnSpPr>
                  <p:nvPr/>
                </p:nvCxnSpPr>
                <p:spPr>
                  <a:xfrm flipV="1">
                    <a:off x="2111666" y="5308032"/>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接箭头连接符 123">
                    <a:extLst>
                      <a:ext uri="{FF2B5EF4-FFF2-40B4-BE49-F238E27FC236}">
                        <a16:creationId xmlns:a16="http://schemas.microsoft.com/office/drawing/2014/main" id="{36572D05-FF6A-4716-A0B8-490EA6541324}"/>
                      </a:ext>
                    </a:extLst>
                  </p:cNvPr>
                  <p:cNvCxnSpPr>
                    <a:cxnSpLocks/>
                  </p:cNvCxnSpPr>
                  <p:nvPr/>
                </p:nvCxnSpPr>
                <p:spPr>
                  <a:xfrm flipH="1" flipV="1">
                    <a:off x="2111666" y="4025046"/>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接箭头连接符 124">
                    <a:extLst>
                      <a:ext uri="{FF2B5EF4-FFF2-40B4-BE49-F238E27FC236}">
                        <a16:creationId xmlns:a16="http://schemas.microsoft.com/office/drawing/2014/main" id="{E193D513-7B30-4CD4-9BB1-A4CFBB6A9AB4}"/>
                      </a:ext>
                    </a:extLst>
                  </p:cNvPr>
                  <p:cNvCxnSpPr>
                    <a:cxnSpLocks/>
                  </p:cNvCxnSpPr>
                  <p:nvPr/>
                </p:nvCxnSpPr>
                <p:spPr>
                  <a:xfrm>
                    <a:off x="2246331" y="4862726"/>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组合 106">
                  <a:extLst>
                    <a:ext uri="{FF2B5EF4-FFF2-40B4-BE49-F238E27FC236}">
                      <a16:creationId xmlns:a16="http://schemas.microsoft.com/office/drawing/2014/main" id="{7B76322D-C13A-43AA-B183-9DCD2DC7CA26}"/>
                    </a:ext>
                  </a:extLst>
                </p:cNvPr>
                <p:cNvGrpSpPr/>
                <p:nvPr/>
              </p:nvGrpSpPr>
              <p:grpSpPr>
                <a:xfrm>
                  <a:off x="3098441" y="4025046"/>
                  <a:ext cx="349848" cy="1409028"/>
                  <a:chOff x="2111666" y="4025046"/>
                  <a:chExt cx="349848" cy="1409028"/>
                </a:xfrm>
              </p:grpSpPr>
              <p:cxnSp>
                <p:nvCxnSpPr>
                  <p:cNvPr id="119" name="直接箭头连接符 118">
                    <a:extLst>
                      <a:ext uri="{FF2B5EF4-FFF2-40B4-BE49-F238E27FC236}">
                        <a16:creationId xmlns:a16="http://schemas.microsoft.com/office/drawing/2014/main" id="{B47D2FFE-D3F4-49BA-9CEB-DA75C585E97B}"/>
                      </a:ext>
                    </a:extLst>
                  </p:cNvPr>
                  <p:cNvCxnSpPr>
                    <a:cxnSpLocks/>
                  </p:cNvCxnSpPr>
                  <p:nvPr/>
                </p:nvCxnSpPr>
                <p:spPr>
                  <a:xfrm flipV="1">
                    <a:off x="2111666" y="5308032"/>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接箭头连接符 119">
                    <a:extLst>
                      <a:ext uri="{FF2B5EF4-FFF2-40B4-BE49-F238E27FC236}">
                        <a16:creationId xmlns:a16="http://schemas.microsoft.com/office/drawing/2014/main" id="{37C0C84F-4822-4ABE-B386-D24BE56F2EF5}"/>
                      </a:ext>
                    </a:extLst>
                  </p:cNvPr>
                  <p:cNvCxnSpPr>
                    <a:cxnSpLocks/>
                  </p:cNvCxnSpPr>
                  <p:nvPr/>
                </p:nvCxnSpPr>
                <p:spPr>
                  <a:xfrm flipH="1" flipV="1">
                    <a:off x="2111666" y="4025046"/>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接箭头连接符 120">
                    <a:extLst>
                      <a:ext uri="{FF2B5EF4-FFF2-40B4-BE49-F238E27FC236}">
                        <a16:creationId xmlns:a16="http://schemas.microsoft.com/office/drawing/2014/main" id="{70950954-4CAE-4CD3-A9E5-533EA4C9A2A5}"/>
                      </a:ext>
                    </a:extLst>
                  </p:cNvPr>
                  <p:cNvCxnSpPr>
                    <a:cxnSpLocks/>
                  </p:cNvCxnSpPr>
                  <p:nvPr/>
                </p:nvCxnSpPr>
                <p:spPr>
                  <a:xfrm>
                    <a:off x="2246331" y="4862726"/>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6" name="组合 135">
                <a:extLst>
                  <a:ext uri="{FF2B5EF4-FFF2-40B4-BE49-F238E27FC236}">
                    <a16:creationId xmlns:a16="http://schemas.microsoft.com/office/drawing/2014/main" id="{E12DC877-51F3-45D9-B8EA-0F98C4AFA726}"/>
                  </a:ext>
                </a:extLst>
              </p:cNvPr>
              <p:cNvGrpSpPr/>
              <p:nvPr/>
            </p:nvGrpSpPr>
            <p:grpSpPr>
              <a:xfrm>
                <a:off x="8771650" y="4747578"/>
                <a:ext cx="191655" cy="836029"/>
                <a:chOff x="4435596" y="4715940"/>
                <a:chExt cx="191655" cy="836029"/>
              </a:xfrm>
            </p:grpSpPr>
            <p:sp>
              <p:nvSpPr>
                <p:cNvPr id="130" name="矩形: 圆角 129">
                  <a:extLst>
                    <a:ext uri="{FF2B5EF4-FFF2-40B4-BE49-F238E27FC236}">
                      <a16:creationId xmlns:a16="http://schemas.microsoft.com/office/drawing/2014/main" id="{7A882CDF-4738-4DB8-BEC5-D1AC83F9F357}"/>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B15A8307-1723-472F-88DA-FD498139110C}"/>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2" name="椭圆 131">
                  <a:extLst>
                    <a:ext uri="{FF2B5EF4-FFF2-40B4-BE49-F238E27FC236}">
                      <a16:creationId xmlns:a16="http://schemas.microsoft.com/office/drawing/2014/main" id="{CC30044B-8AB7-4103-8C79-ECE7CE25A422}"/>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3" name="椭圆 132">
                  <a:extLst>
                    <a:ext uri="{FF2B5EF4-FFF2-40B4-BE49-F238E27FC236}">
                      <a16:creationId xmlns:a16="http://schemas.microsoft.com/office/drawing/2014/main" id="{BD2DE0DE-7358-402B-95ED-428337BC5A5A}"/>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4" name="椭圆 133">
                  <a:extLst>
                    <a:ext uri="{FF2B5EF4-FFF2-40B4-BE49-F238E27FC236}">
                      <a16:creationId xmlns:a16="http://schemas.microsoft.com/office/drawing/2014/main" id="{60EEAB55-C84C-4AD3-A439-BF9B9386024B}"/>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5" name="椭圆 134">
                  <a:extLst>
                    <a:ext uri="{FF2B5EF4-FFF2-40B4-BE49-F238E27FC236}">
                      <a16:creationId xmlns:a16="http://schemas.microsoft.com/office/drawing/2014/main" id="{2FC28067-C7BC-45D1-A0C2-F9C067EAD618}"/>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grpSp>
            <p:nvGrpSpPr>
              <p:cNvPr id="137" name="组合 136">
                <a:extLst>
                  <a:ext uri="{FF2B5EF4-FFF2-40B4-BE49-F238E27FC236}">
                    <a16:creationId xmlns:a16="http://schemas.microsoft.com/office/drawing/2014/main" id="{E831F61D-B5CF-4A82-8216-DFCEE89EE0FF}"/>
                  </a:ext>
                </a:extLst>
              </p:cNvPr>
              <p:cNvGrpSpPr/>
              <p:nvPr/>
            </p:nvGrpSpPr>
            <p:grpSpPr>
              <a:xfrm>
                <a:off x="9262287" y="4755804"/>
                <a:ext cx="191655" cy="836029"/>
                <a:chOff x="4435596" y="4715940"/>
                <a:chExt cx="191655" cy="836029"/>
              </a:xfrm>
            </p:grpSpPr>
            <p:sp>
              <p:nvSpPr>
                <p:cNvPr id="138" name="矩形: 圆角 137">
                  <a:extLst>
                    <a:ext uri="{FF2B5EF4-FFF2-40B4-BE49-F238E27FC236}">
                      <a16:creationId xmlns:a16="http://schemas.microsoft.com/office/drawing/2014/main" id="{F5FA0BBE-8B8C-4083-A92C-CDDCC0753444}"/>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a:extLst>
                    <a:ext uri="{FF2B5EF4-FFF2-40B4-BE49-F238E27FC236}">
                      <a16:creationId xmlns:a16="http://schemas.microsoft.com/office/drawing/2014/main" id="{1F84A6AA-8135-41AA-84C2-82199EDA5247}"/>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0" name="椭圆 139">
                  <a:extLst>
                    <a:ext uri="{FF2B5EF4-FFF2-40B4-BE49-F238E27FC236}">
                      <a16:creationId xmlns:a16="http://schemas.microsoft.com/office/drawing/2014/main" id="{E5F503C3-0BFD-48C3-B5A2-FC484326413F}"/>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1" name="椭圆 140">
                  <a:extLst>
                    <a:ext uri="{FF2B5EF4-FFF2-40B4-BE49-F238E27FC236}">
                      <a16:creationId xmlns:a16="http://schemas.microsoft.com/office/drawing/2014/main" id="{7686731D-63D4-4E9E-B97E-F9816170EDDD}"/>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2" name="椭圆 141">
                  <a:extLst>
                    <a:ext uri="{FF2B5EF4-FFF2-40B4-BE49-F238E27FC236}">
                      <a16:creationId xmlns:a16="http://schemas.microsoft.com/office/drawing/2014/main" id="{40815CA5-514E-4702-A81F-E8AC28A48DBB}"/>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3" name="椭圆 142">
                  <a:extLst>
                    <a:ext uri="{FF2B5EF4-FFF2-40B4-BE49-F238E27FC236}">
                      <a16:creationId xmlns:a16="http://schemas.microsoft.com/office/drawing/2014/main" id="{CFB9503D-7BC4-4DFC-A8BB-883039FC3B65}"/>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grpSp>
            <p:nvGrpSpPr>
              <p:cNvPr id="144" name="组合 143">
                <a:extLst>
                  <a:ext uri="{FF2B5EF4-FFF2-40B4-BE49-F238E27FC236}">
                    <a16:creationId xmlns:a16="http://schemas.microsoft.com/office/drawing/2014/main" id="{0B25872C-4F7E-48A8-A656-9D9BEECE2A67}"/>
                  </a:ext>
                </a:extLst>
              </p:cNvPr>
              <p:cNvGrpSpPr/>
              <p:nvPr/>
            </p:nvGrpSpPr>
            <p:grpSpPr>
              <a:xfrm>
                <a:off x="9757632" y="4756788"/>
                <a:ext cx="191655" cy="836029"/>
                <a:chOff x="4435596" y="4715940"/>
                <a:chExt cx="191655" cy="836029"/>
              </a:xfrm>
            </p:grpSpPr>
            <p:sp>
              <p:nvSpPr>
                <p:cNvPr id="145" name="矩形: 圆角 144">
                  <a:extLst>
                    <a:ext uri="{FF2B5EF4-FFF2-40B4-BE49-F238E27FC236}">
                      <a16:creationId xmlns:a16="http://schemas.microsoft.com/office/drawing/2014/main" id="{CC9AD46B-528C-4A25-9598-8BC311ACFD82}"/>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a:extLst>
                    <a:ext uri="{FF2B5EF4-FFF2-40B4-BE49-F238E27FC236}">
                      <a16:creationId xmlns:a16="http://schemas.microsoft.com/office/drawing/2014/main" id="{0DD42626-52BD-4288-8D9A-CDBB825C0846}"/>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7" name="椭圆 146">
                  <a:extLst>
                    <a:ext uri="{FF2B5EF4-FFF2-40B4-BE49-F238E27FC236}">
                      <a16:creationId xmlns:a16="http://schemas.microsoft.com/office/drawing/2014/main" id="{24BAE449-08BA-4670-B05F-86E7EE85995A}"/>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8" name="椭圆 147">
                  <a:extLst>
                    <a:ext uri="{FF2B5EF4-FFF2-40B4-BE49-F238E27FC236}">
                      <a16:creationId xmlns:a16="http://schemas.microsoft.com/office/drawing/2014/main" id="{407606FB-7E37-4812-A51B-B0D9A7C07C16}"/>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9" name="椭圆 148">
                  <a:extLst>
                    <a:ext uri="{FF2B5EF4-FFF2-40B4-BE49-F238E27FC236}">
                      <a16:creationId xmlns:a16="http://schemas.microsoft.com/office/drawing/2014/main" id="{6B790FF8-CFE4-48D8-A563-1439EFD6F171}"/>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0B10AEF9-9702-4FF2-BF1F-B09E2254C409}"/>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sp>
            <p:nvSpPr>
              <p:cNvPr id="154" name="文本框 153">
                <a:extLst>
                  <a:ext uri="{FF2B5EF4-FFF2-40B4-BE49-F238E27FC236}">
                    <a16:creationId xmlns:a16="http://schemas.microsoft.com/office/drawing/2014/main" id="{95ADDE78-9B64-4D67-B902-75E19061E7ED}"/>
                  </a:ext>
                </a:extLst>
              </p:cNvPr>
              <p:cNvSpPr txBox="1"/>
              <p:nvPr/>
            </p:nvSpPr>
            <p:spPr>
              <a:xfrm>
                <a:off x="8603585" y="5734649"/>
                <a:ext cx="2442719" cy="276999"/>
              </a:xfrm>
              <a:prstGeom prst="rect">
                <a:avLst/>
              </a:prstGeom>
              <a:noFill/>
            </p:spPr>
            <p:txBody>
              <a:bodyPr wrap="square">
                <a:spAutoFit/>
              </a:bodyPr>
              <a:lstStyle/>
              <a:p>
                <a:r>
                  <a:rPr lang="en-US" altLang="zh-CN" sz="1200" b="1" dirty="0"/>
                  <a:t>&lt;</a:t>
                </a:r>
                <a:r>
                  <a:rPr lang="en-US" altLang="zh-CN" sz="1200" b="1" dirty="0" err="1"/>
                  <a:t>bos</a:t>
                </a:r>
                <a:r>
                  <a:rPr lang="en-US" altLang="zh-CN" sz="1200" b="1" dirty="0"/>
                  <a:t>&gt;    He</a:t>
                </a:r>
                <a:r>
                  <a:rPr lang="zh-CN" altLang="en-US" sz="1200" b="1" dirty="0"/>
                  <a:t>     </a:t>
                </a:r>
                <a:r>
                  <a:rPr lang="en-US" altLang="zh-CN" sz="1200" b="1" dirty="0"/>
                  <a:t>has       a       …</a:t>
                </a:r>
                <a:endParaRPr lang="zh-CN" altLang="en-US" sz="1200" b="1" dirty="0"/>
              </a:p>
            </p:txBody>
          </p:sp>
          <p:sp>
            <p:nvSpPr>
              <p:cNvPr id="227" name="文本框 226">
                <a:extLst>
                  <a:ext uri="{FF2B5EF4-FFF2-40B4-BE49-F238E27FC236}">
                    <a16:creationId xmlns:a16="http://schemas.microsoft.com/office/drawing/2014/main" id="{34A88867-93F0-4537-BBF9-2706E6462B57}"/>
                  </a:ext>
                </a:extLst>
              </p:cNvPr>
              <p:cNvSpPr txBox="1"/>
              <p:nvPr/>
            </p:nvSpPr>
            <p:spPr>
              <a:xfrm>
                <a:off x="8686248" y="3087599"/>
                <a:ext cx="1999792" cy="276999"/>
              </a:xfrm>
              <a:prstGeom prst="rect">
                <a:avLst/>
              </a:prstGeom>
              <a:noFill/>
            </p:spPr>
            <p:txBody>
              <a:bodyPr wrap="square">
                <a:spAutoFit/>
              </a:bodyPr>
              <a:lstStyle/>
              <a:p>
                <a:r>
                  <a:rPr lang="en-US" altLang="zh-CN" sz="1200" b="1" dirty="0"/>
                  <a:t>He</a:t>
                </a:r>
                <a:r>
                  <a:rPr lang="zh-CN" altLang="en-US" sz="1200" b="1" dirty="0"/>
                  <a:t>     </a:t>
                </a:r>
                <a:r>
                  <a:rPr lang="en-US" altLang="zh-CN" sz="1200" b="1" dirty="0"/>
                  <a:t>has        a      </a:t>
                </a:r>
                <a:endParaRPr lang="zh-CN" altLang="en-US" sz="1200" b="1" dirty="0"/>
              </a:p>
            </p:txBody>
          </p:sp>
          <p:grpSp>
            <p:nvGrpSpPr>
              <p:cNvPr id="228" name="组合 227">
                <a:extLst>
                  <a:ext uri="{FF2B5EF4-FFF2-40B4-BE49-F238E27FC236}">
                    <a16:creationId xmlns:a16="http://schemas.microsoft.com/office/drawing/2014/main" id="{F1A7C60F-F8DD-4920-8997-F1A078F4A025}"/>
                  </a:ext>
                </a:extLst>
              </p:cNvPr>
              <p:cNvGrpSpPr/>
              <p:nvPr/>
            </p:nvGrpSpPr>
            <p:grpSpPr>
              <a:xfrm>
                <a:off x="8870696" y="3430965"/>
                <a:ext cx="986776" cy="730657"/>
                <a:chOff x="1332485" y="3782391"/>
                <a:chExt cx="986776" cy="411664"/>
              </a:xfrm>
            </p:grpSpPr>
            <p:cxnSp>
              <p:nvCxnSpPr>
                <p:cNvPr id="229" name="直接箭头连接符 228">
                  <a:extLst>
                    <a:ext uri="{FF2B5EF4-FFF2-40B4-BE49-F238E27FC236}">
                      <a16:creationId xmlns:a16="http://schemas.microsoft.com/office/drawing/2014/main" id="{2CC512AC-5E77-4D50-90CC-BA52FAD15779}"/>
                    </a:ext>
                  </a:extLst>
                </p:cNvPr>
                <p:cNvCxnSpPr>
                  <a:cxnSpLocks/>
                </p:cNvCxnSpPr>
                <p:nvPr/>
              </p:nvCxnSpPr>
              <p:spPr>
                <a:xfrm flipH="1" flipV="1">
                  <a:off x="1332485" y="3782391"/>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直接箭头连接符 229">
                  <a:extLst>
                    <a:ext uri="{FF2B5EF4-FFF2-40B4-BE49-F238E27FC236}">
                      <a16:creationId xmlns:a16="http://schemas.microsoft.com/office/drawing/2014/main" id="{A3A5103A-EDE0-4A15-A826-4DAE3DC26B69}"/>
                    </a:ext>
                  </a:extLst>
                </p:cNvPr>
                <p:cNvCxnSpPr>
                  <a:cxnSpLocks/>
                </p:cNvCxnSpPr>
                <p:nvPr/>
              </p:nvCxnSpPr>
              <p:spPr>
                <a:xfrm flipH="1" flipV="1">
                  <a:off x="1823122" y="3782391"/>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直接箭头连接符 230">
                  <a:extLst>
                    <a:ext uri="{FF2B5EF4-FFF2-40B4-BE49-F238E27FC236}">
                      <a16:creationId xmlns:a16="http://schemas.microsoft.com/office/drawing/2014/main" id="{17805528-6856-4949-A2E2-89D7BA75F06E}"/>
                    </a:ext>
                  </a:extLst>
                </p:cNvPr>
                <p:cNvCxnSpPr>
                  <a:cxnSpLocks/>
                </p:cNvCxnSpPr>
                <p:nvPr/>
              </p:nvCxnSpPr>
              <p:spPr>
                <a:xfrm flipH="1" flipV="1">
                  <a:off x="2319260" y="3782391"/>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36" name="文本框 235">
                    <a:extLst>
                      <a:ext uri="{FF2B5EF4-FFF2-40B4-BE49-F238E27FC236}">
                        <a16:creationId xmlns:a16="http://schemas.microsoft.com/office/drawing/2014/main" id="{3AF3DAD8-2704-4ECA-B360-5DA8AE23C162}"/>
                      </a:ext>
                    </a:extLst>
                  </p:cNvPr>
                  <p:cNvSpPr txBox="1"/>
                  <p:nvPr/>
                </p:nvSpPr>
                <p:spPr>
                  <a:xfrm>
                    <a:off x="8646209" y="4118011"/>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(1)</m:t>
                              </m:r>
                            </m:sup>
                          </m:sSup>
                        </m:oMath>
                      </m:oMathPara>
                    </a14:m>
                    <a:endParaRPr lang="zh-CN" altLang="en-US" sz="1400" dirty="0"/>
                  </a:p>
                </p:txBody>
              </p:sp>
            </mc:Choice>
            <mc:Fallback xmlns="">
              <p:sp>
                <p:nvSpPr>
                  <p:cNvPr id="236" name="文本框 235">
                    <a:extLst>
                      <a:ext uri="{FF2B5EF4-FFF2-40B4-BE49-F238E27FC236}">
                        <a16:creationId xmlns:a16="http://schemas.microsoft.com/office/drawing/2014/main" id="{3AF3DAD8-2704-4ECA-B360-5DA8AE23C162}"/>
                      </a:ext>
                    </a:extLst>
                  </p:cNvPr>
                  <p:cNvSpPr txBox="1">
                    <a:spLocks noRot="1" noChangeAspect="1" noMove="1" noResize="1" noEditPoints="1" noAdjustHandles="1" noChangeArrowheads="1" noChangeShapeType="1" noTextEdit="1"/>
                  </p:cNvSpPr>
                  <p:nvPr/>
                </p:nvSpPr>
                <p:spPr>
                  <a:xfrm>
                    <a:off x="8646209" y="4118011"/>
                    <a:ext cx="458527" cy="316690"/>
                  </a:xfrm>
                  <a:prstGeom prst="rect">
                    <a:avLst/>
                  </a:prstGeom>
                  <a:blipFill>
                    <a:blip r:embed="rId11"/>
                    <a:stretch>
                      <a:fillRect b="-588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7" name="文本框 236">
                    <a:extLst>
                      <a:ext uri="{FF2B5EF4-FFF2-40B4-BE49-F238E27FC236}">
                        <a16:creationId xmlns:a16="http://schemas.microsoft.com/office/drawing/2014/main" id="{CCB0E474-F9FF-462A-BBDF-EABD1656F5DF}"/>
                      </a:ext>
                    </a:extLst>
                  </p:cNvPr>
                  <p:cNvSpPr txBox="1"/>
                  <p:nvPr/>
                </p:nvSpPr>
                <p:spPr>
                  <a:xfrm>
                    <a:off x="9110197" y="4106443"/>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(2)</m:t>
                              </m:r>
                            </m:sup>
                          </m:sSup>
                        </m:oMath>
                      </m:oMathPara>
                    </a14:m>
                    <a:endParaRPr lang="zh-CN" altLang="en-US" sz="1400" dirty="0"/>
                  </a:p>
                </p:txBody>
              </p:sp>
            </mc:Choice>
            <mc:Fallback xmlns="">
              <p:sp>
                <p:nvSpPr>
                  <p:cNvPr id="237" name="文本框 236">
                    <a:extLst>
                      <a:ext uri="{FF2B5EF4-FFF2-40B4-BE49-F238E27FC236}">
                        <a16:creationId xmlns:a16="http://schemas.microsoft.com/office/drawing/2014/main" id="{CCB0E474-F9FF-462A-BBDF-EABD1656F5DF}"/>
                      </a:ext>
                    </a:extLst>
                  </p:cNvPr>
                  <p:cNvSpPr txBox="1">
                    <a:spLocks noRot="1" noChangeAspect="1" noMove="1" noResize="1" noEditPoints="1" noAdjustHandles="1" noChangeArrowheads="1" noChangeShapeType="1" noTextEdit="1"/>
                  </p:cNvSpPr>
                  <p:nvPr/>
                </p:nvSpPr>
                <p:spPr>
                  <a:xfrm>
                    <a:off x="9110197" y="4106443"/>
                    <a:ext cx="458527" cy="316690"/>
                  </a:xfrm>
                  <a:prstGeom prst="rect">
                    <a:avLst/>
                  </a:prstGeom>
                  <a:blipFill>
                    <a:blip r:embed="rId12"/>
                    <a:stretch>
                      <a:fillRect b="-38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8" name="文本框 237">
                    <a:extLst>
                      <a:ext uri="{FF2B5EF4-FFF2-40B4-BE49-F238E27FC236}">
                        <a16:creationId xmlns:a16="http://schemas.microsoft.com/office/drawing/2014/main" id="{4A781511-D8AD-4C8A-BA51-77DD36E53E2C}"/>
                      </a:ext>
                    </a:extLst>
                  </p:cNvPr>
                  <p:cNvSpPr txBox="1"/>
                  <p:nvPr/>
                </p:nvSpPr>
                <p:spPr>
                  <a:xfrm>
                    <a:off x="9608256" y="4121119"/>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(3)</m:t>
                              </m:r>
                            </m:sup>
                          </m:sSup>
                        </m:oMath>
                      </m:oMathPara>
                    </a14:m>
                    <a:endParaRPr lang="zh-CN" altLang="en-US" sz="1400" dirty="0"/>
                  </a:p>
                </p:txBody>
              </p:sp>
            </mc:Choice>
            <mc:Fallback xmlns="">
              <p:sp>
                <p:nvSpPr>
                  <p:cNvPr id="238" name="文本框 237">
                    <a:extLst>
                      <a:ext uri="{FF2B5EF4-FFF2-40B4-BE49-F238E27FC236}">
                        <a16:creationId xmlns:a16="http://schemas.microsoft.com/office/drawing/2014/main" id="{4A781511-D8AD-4C8A-BA51-77DD36E53E2C}"/>
                      </a:ext>
                    </a:extLst>
                  </p:cNvPr>
                  <p:cNvSpPr txBox="1">
                    <a:spLocks noRot="1" noChangeAspect="1" noMove="1" noResize="1" noEditPoints="1" noAdjustHandles="1" noChangeArrowheads="1" noChangeShapeType="1" noTextEdit="1"/>
                  </p:cNvSpPr>
                  <p:nvPr/>
                </p:nvSpPr>
                <p:spPr>
                  <a:xfrm>
                    <a:off x="9608256" y="4121119"/>
                    <a:ext cx="458527" cy="316690"/>
                  </a:xfrm>
                  <a:prstGeom prst="rect">
                    <a:avLst/>
                  </a:prstGeom>
                  <a:blipFill>
                    <a:blip r:embed="rId13"/>
                    <a:stretch>
                      <a:fillRect b="-3846"/>
                    </a:stretch>
                  </a:blipFill>
                </p:spPr>
                <p:txBody>
                  <a:bodyPr/>
                  <a:lstStyle/>
                  <a:p>
                    <a:r>
                      <a:rPr lang="zh-CN" altLang="en-US">
                        <a:noFill/>
                      </a:rPr>
                      <a:t> </a:t>
                    </a:r>
                  </a:p>
                </p:txBody>
              </p:sp>
            </mc:Fallback>
          </mc:AlternateContent>
          <p:grpSp>
            <p:nvGrpSpPr>
              <p:cNvPr id="159" name="组合 158">
                <a:extLst>
                  <a:ext uri="{FF2B5EF4-FFF2-40B4-BE49-F238E27FC236}">
                    <a16:creationId xmlns:a16="http://schemas.microsoft.com/office/drawing/2014/main" id="{3DB8BD6A-02CE-47B1-8EA4-77BCBE618595}"/>
                  </a:ext>
                </a:extLst>
              </p:cNvPr>
              <p:cNvGrpSpPr/>
              <p:nvPr/>
            </p:nvGrpSpPr>
            <p:grpSpPr>
              <a:xfrm>
                <a:off x="10213776" y="4755804"/>
                <a:ext cx="191655" cy="836029"/>
                <a:chOff x="4435596" y="4715940"/>
                <a:chExt cx="191655" cy="836029"/>
              </a:xfrm>
            </p:grpSpPr>
            <p:sp>
              <p:nvSpPr>
                <p:cNvPr id="169" name="矩形: 圆角 168">
                  <a:extLst>
                    <a:ext uri="{FF2B5EF4-FFF2-40B4-BE49-F238E27FC236}">
                      <a16:creationId xmlns:a16="http://schemas.microsoft.com/office/drawing/2014/main" id="{CD1D7E9F-BE82-453E-A89F-E9888DB94EF1}"/>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椭圆 169">
                  <a:extLst>
                    <a:ext uri="{FF2B5EF4-FFF2-40B4-BE49-F238E27FC236}">
                      <a16:creationId xmlns:a16="http://schemas.microsoft.com/office/drawing/2014/main" id="{1A3FB4B0-D3AC-47F4-A2D8-FD27D2A4C31E}"/>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71" name="椭圆 170">
                  <a:extLst>
                    <a:ext uri="{FF2B5EF4-FFF2-40B4-BE49-F238E27FC236}">
                      <a16:creationId xmlns:a16="http://schemas.microsoft.com/office/drawing/2014/main" id="{B8235CD4-46EA-4614-9E82-603BB4365A61}"/>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72" name="椭圆 171">
                  <a:extLst>
                    <a:ext uri="{FF2B5EF4-FFF2-40B4-BE49-F238E27FC236}">
                      <a16:creationId xmlns:a16="http://schemas.microsoft.com/office/drawing/2014/main" id="{C95DD1F8-474C-4E30-B447-98DA7424E16C}"/>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74" name="椭圆 173">
                  <a:extLst>
                    <a:ext uri="{FF2B5EF4-FFF2-40B4-BE49-F238E27FC236}">
                      <a16:creationId xmlns:a16="http://schemas.microsoft.com/office/drawing/2014/main" id="{4CC2F8AD-51E1-4960-8582-26E29F715C97}"/>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82" name="椭圆 181">
                  <a:extLst>
                    <a:ext uri="{FF2B5EF4-FFF2-40B4-BE49-F238E27FC236}">
                      <a16:creationId xmlns:a16="http://schemas.microsoft.com/office/drawing/2014/main" id="{6A6B38A0-D824-42FD-8E08-65B863B4A99C}"/>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cxnSp>
            <p:nvCxnSpPr>
              <p:cNvPr id="185" name="直接箭头连接符 184">
                <a:extLst>
                  <a:ext uri="{FF2B5EF4-FFF2-40B4-BE49-F238E27FC236}">
                    <a16:creationId xmlns:a16="http://schemas.microsoft.com/office/drawing/2014/main" id="{16CCA5B0-59FC-4EFA-87FC-60C5E43DA4D8}"/>
                  </a:ext>
                </a:extLst>
              </p:cNvPr>
              <p:cNvCxnSpPr>
                <a:cxnSpLocks/>
              </p:cNvCxnSpPr>
              <p:nvPr/>
            </p:nvCxnSpPr>
            <p:spPr>
              <a:xfrm>
                <a:off x="10440706" y="5170314"/>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直接箭头连接符 185">
                <a:extLst>
                  <a:ext uri="{FF2B5EF4-FFF2-40B4-BE49-F238E27FC236}">
                    <a16:creationId xmlns:a16="http://schemas.microsoft.com/office/drawing/2014/main" id="{0A5CE145-FF62-4B00-BEFE-E6C673192628}"/>
                  </a:ext>
                </a:extLst>
              </p:cNvPr>
              <p:cNvCxnSpPr>
                <a:cxnSpLocks/>
              </p:cNvCxnSpPr>
              <p:nvPr/>
            </p:nvCxnSpPr>
            <p:spPr>
              <a:xfrm flipH="1" flipV="1">
                <a:off x="10305912" y="4344140"/>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直接箭头连接符 187">
                <a:extLst>
                  <a:ext uri="{FF2B5EF4-FFF2-40B4-BE49-F238E27FC236}">
                    <a16:creationId xmlns:a16="http://schemas.microsoft.com/office/drawing/2014/main" id="{8C418368-D802-4F78-B0FF-06C5BBB1DFB9}"/>
                  </a:ext>
                </a:extLst>
              </p:cNvPr>
              <p:cNvCxnSpPr>
                <a:cxnSpLocks/>
              </p:cNvCxnSpPr>
              <p:nvPr/>
            </p:nvCxnSpPr>
            <p:spPr>
              <a:xfrm flipV="1">
                <a:off x="10305912" y="5617138"/>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9" name="文本框 188">
                    <a:extLst>
                      <a:ext uri="{FF2B5EF4-FFF2-40B4-BE49-F238E27FC236}">
                        <a16:creationId xmlns:a16="http://schemas.microsoft.com/office/drawing/2014/main" id="{68AE7950-0CA7-497C-A285-D990006138B7}"/>
                      </a:ext>
                    </a:extLst>
                  </p:cNvPr>
                  <p:cNvSpPr txBox="1"/>
                  <p:nvPr/>
                </p:nvSpPr>
                <p:spPr>
                  <a:xfrm>
                    <a:off x="10095432" y="4103635"/>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(4)</m:t>
                              </m:r>
                            </m:sup>
                          </m:sSup>
                        </m:oMath>
                      </m:oMathPara>
                    </a14:m>
                    <a:endParaRPr lang="zh-CN" altLang="en-US" sz="1400" dirty="0"/>
                  </a:p>
                </p:txBody>
              </p:sp>
            </mc:Choice>
            <mc:Fallback xmlns="">
              <p:sp>
                <p:nvSpPr>
                  <p:cNvPr id="189" name="文本框 188">
                    <a:extLst>
                      <a:ext uri="{FF2B5EF4-FFF2-40B4-BE49-F238E27FC236}">
                        <a16:creationId xmlns:a16="http://schemas.microsoft.com/office/drawing/2014/main" id="{68AE7950-0CA7-497C-A285-D990006138B7}"/>
                      </a:ext>
                    </a:extLst>
                  </p:cNvPr>
                  <p:cNvSpPr txBox="1">
                    <a:spLocks noRot="1" noChangeAspect="1" noMove="1" noResize="1" noEditPoints="1" noAdjustHandles="1" noChangeArrowheads="1" noChangeShapeType="1" noTextEdit="1"/>
                  </p:cNvSpPr>
                  <p:nvPr/>
                </p:nvSpPr>
                <p:spPr>
                  <a:xfrm>
                    <a:off x="10095432" y="4103635"/>
                    <a:ext cx="458527" cy="316690"/>
                  </a:xfrm>
                  <a:prstGeom prst="rect">
                    <a:avLst/>
                  </a:prstGeom>
                  <a:blipFill>
                    <a:blip r:embed="rId14"/>
                    <a:stretch>
                      <a:fillRect b="-3846"/>
                    </a:stretch>
                  </a:blipFill>
                </p:spPr>
                <p:txBody>
                  <a:bodyPr/>
                  <a:lstStyle/>
                  <a:p>
                    <a:r>
                      <a:rPr lang="zh-CN" altLang="en-US">
                        <a:noFill/>
                      </a:rPr>
                      <a:t> </a:t>
                    </a:r>
                  </a:p>
                </p:txBody>
              </p:sp>
            </mc:Fallback>
          </mc:AlternateContent>
          <p:cxnSp>
            <p:nvCxnSpPr>
              <p:cNvPr id="191" name="直接箭头连接符 190">
                <a:extLst>
                  <a:ext uri="{FF2B5EF4-FFF2-40B4-BE49-F238E27FC236}">
                    <a16:creationId xmlns:a16="http://schemas.microsoft.com/office/drawing/2014/main" id="{57DAA29E-9001-45B8-B226-C32ECBEDBDC9}"/>
                  </a:ext>
                </a:extLst>
              </p:cNvPr>
              <p:cNvCxnSpPr>
                <a:cxnSpLocks/>
              </p:cNvCxnSpPr>
              <p:nvPr/>
            </p:nvCxnSpPr>
            <p:spPr>
              <a:xfrm flipH="1" flipV="1">
                <a:off x="10283589" y="3443623"/>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7892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500"/>
                                        <p:tgtEl>
                                          <p:spTgt spid="1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5"/>
                                        </p:tgtEl>
                                        <p:attrNameLst>
                                          <p:attrName>style.visibility</p:attrName>
                                        </p:attrNameLst>
                                      </p:cBhvr>
                                      <p:to>
                                        <p:strVal val="visible"/>
                                      </p:to>
                                    </p:set>
                                    <p:animEffect transition="in" filter="fade">
                                      <p:cBhvr>
                                        <p:cTn id="17" dur="500"/>
                                        <p:tgtEl>
                                          <p:spTgt spid="2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1"/>
                                        </p:tgtEl>
                                        <p:attrNameLst>
                                          <p:attrName>style.visibility</p:attrName>
                                        </p:attrNameLst>
                                      </p:cBhvr>
                                      <p:to>
                                        <p:strVal val="visible"/>
                                      </p:to>
                                    </p:set>
                                    <p:animEffect transition="in" filter="fade">
                                      <p:cBhvr>
                                        <p:cTn id="22" dur="500"/>
                                        <p:tgtEl>
                                          <p:spTgt spid="241"/>
                                        </p:tgtEl>
                                      </p:cBhvr>
                                    </p:animEffect>
                                  </p:childTnLst>
                                </p:cTn>
                              </p:par>
                              <p:par>
                                <p:cTn id="23" presetID="10" presetClass="entr" presetSubtype="0" fill="hold" nodeType="withEffect">
                                  <p:stCondLst>
                                    <p:cond delay="0"/>
                                  </p:stCondLst>
                                  <p:childTnLst>
                                    <p:set>
                                      <p:cBhvr>
                                        <p:cTn id="24" dur="1" fill="hold">
                                          <p:stCondLst>
                                            <p:cond delay="0"/>
                                          </p:stCondLst>
                                        </p:cTn>
                                        <p:tgtEl>
                                          <p:spTgt spid="246"/>
                                        </p:tgtEl>
                                        <p:attrNameLst>
                                          <p:attrName>style.visibility</p:attrName>
                                        </p:attrNameLst>
                                      </p:cBhvr>
                                      <p:to>
                                        <p:strVal val="visible"/>
                                      </p:to>
                                    </p:set>
                                    <p:animEffect transition="in" filter="fade">
                                      <p:cBhvr>
                                        <p:cTn id="25"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
          <p:cNvSpPr txBox="1">
            <a:spLocks noGrp="1"/>
          </p:cNvSpPr>
          <p:nvPr>
            <p:ph type="title"/>
          </p:nvPr>
        </p:nvSpPr>
        <p:spPr>
          <a:xfrm>
            <a:off x="583565" y="467977"/>
            <a:ext cx="6672072" cy="507831"/>
          </a:xfrm>
          <a:prstGeom prst="rect">
            <a:avLst/>
          </a:prstGeom>
        </p:spPr>
        <p:txBody>
          <a:bodyPr vert="horz" wrap="square" lIns="0" tIns="15240" rIns="0" bIns="0" rtlCol="0">
            <a:spAutoFit/>
          </a:bodyPr>
          <a:lstStyle/>
          <a:p>
            <a:pPr marL="12700" algn="l" rtl="0">
              <a:spcBef>
                <a:spcPts val="100"/>
              </a:spcBef>
            </a:pPr>
            <a:r>
              <a:rPr lang="en-US" altLang="zh-CN" sz="3200" dirty="0">
                <a:solidFill>
                  <a:srgbClr val="0070C0"/>
                </a:solidFill>
                <a:latin typeface="微软雅黑" panose="020B0503020204020204" charset="-122"/>
                <a:ea typeface="微软雅黑" panose="020B0503020204020204" charset="-122"/>
              </a:rPr>
              <a:t>5.1 </a:t>
            </a:r>
            <a:r>
              <a:rPr lang="zh-CN" altLang="en-US" sz="3200" dirty="0">
                <a:solidFill>
                  <a:srgbClr val="0070C0"/>
                </a:solidFill>
                <a:latin typeface="微软雅黑" panose="020B0503020204020204" charset="-122"/>
                <a:ea typeface="微软雅黑" panose="020B0503020204020204" charset="-122"/>
              </a:rPr>
              <a:t>概述</a:t>
            </a:r>
            <a:endParaRPr lang="zh-CN" altLang="en-US" sz="2880" dirty="0">
              <a:solidFill>
                <a:srgbClr val="0070C0"/>
              </a:solidFill>
              <a:latin typeface="微软雅黑" panose="020B0503020204020204" charset="-122"/>
              <a:ea typeface="微软雅黑" panose="020B0503020204020204" charset="-122"/>
            </a:endParaRPr>
          </a:p>
        </p:txBody>
      </p:sp>
      <p:sp>
        <p:nvSpPr>
          <p:cNvPr id="3" name="等腰三角形 2"/>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p:cNvSpPr txBox="1"/>
          <p:nvPr/>
        </p:nvSpPr>
        <p:spPr>
          <a:xfrm>
            <a:off x="691896" y="5466693"/>
            <a:ext cx="10930773" cy="1015663"/>
          </a:xfrm>
          <a:prstGeom prst="rect">
            <a:avLst/>
          </a:prstGeom>
          <a:noFill/>
        </p:spPr>
        <p:txBody>
          <a:bodyPr wrap="square">
            <a:spAutoFit/>
          </a:bodyPr>
          <a:lstStyle/>
          <a:p>
            <a:r>
              <a:rPr lang="zh-CN" altLang="en-US" sz="2000" b="1" dirty="0"/>
              <a:t>预训练语言模型</a:t>
            </a:r>
            <a:r>
              <a:rPr lang="zh-CN" altLang="en-US" sz="2000" dirty="0">
                <a:latin typeface="+mn-ea"/>
              </a:rPr>
              <a:t>（英文：</a:t>
            </a:r>
            <a:r>
              <a:rPr lang="en-US" altLang="zh-CN" sz="2000" dirty="0"/>
              <a:t> Pre-trained Language Models </a:t>
            </a:r>
            <a:r>
              <a:rPr lang="zh-CN" altLang="en-US" sz="2000" dirty="0">
                <a:latin typeface="+mn-ea"/>
              </a:rPr>
              <a:t>）</a:t>
            </a:r>
            <a:r>
              <a:rPr lang="zh-CN" altLang="en-US" sz="2000" dirty="0"/>
              <a:t>通过在大规模未标记文本数据上进行自监督学习，来预先训练通用的语言表示。它不再局限于简单的生成任务，而是通过各种自监督任务（如</a:t>
            </a:r>
            <a:r>
              <a:rPr lang="zh-CN" altLang="en-US" sz="2000" b="1" u="sng" dirty="0">
                <a:solidFill>
                  <a:srgbClr val="0070C0"/>
                </a:solidFill>
              </a:rPr>
              <a:t>掩码语言建模</a:t>
            </a:r>
            <a:r>
              <a:rPr lang="zh-CN" altLang="en-US" sz="2000" dirty="0"/>
              <a:t>和</a:t>
            </a:r>
            <a:r>
              <a:rPr lang="zh-CN" altLang="en-US" sz="2000" b="1" u="sng" dirty="0">
                <a:solidFill>
                  <a:srgbClr val="0070C0"/>
                </a:solidFill>
              </a:rPr>
              <a:t>下一句预测</a:t>
            </a:r>
            <a:r>
              <a:rPr lang="zh-CN" altLang="en-US" sz="2000" dirty="0"/>
              <a:t>）学习到更丰富和普适的语言理解能力</a:t>
            </a:r>
            <a:r>
              <a:rPr lang="zh-CN" altLang="en-US" sz="2000" dirty="0">
                <a:latin typeface="+mn-ea"/>
              </a:rPr>
              <a:t>。</a:t>
            </a:r>
          </a:p>
        </p:txBody>
      </p:sp>
      <p:pic>
        <p:nvPicPr>
          <p:cNvPr id="7" name="图片 6">
            <a:extLst>
              <a:ext uri="{FF2B5EF4-FFF2-40B4-BE49-F238E27FC236}">
                <a16:creationId xmlns:a16="http://schemas.microsoft.com/office/drawing/2014/main" id="{782967B9-18AE-4A20-B77B-DA08C80E2117}"/>
              </a:ext>
            </a:extLst>
          </p:cNvPr>
          <p:cNvPicPr>
            <a:picLocks noChangeAspect="1"/>
          </p:cNvPicPr>
          <p:nvPr/>
        </p:nvPicPr>
        <p:blipFill>
          <a:blip r:embed="rId3"/>
          <a:srcRect r="39888" b="34204"/>
          <a:stretch/>
        </p:blipFill>
        <p:spPr>
          <a:xfrm>
            <a:off x="2343849" y="1376063"/>
            <a:ext cx="6439543" cy="3690375"/>
          </a:xfrm>
          <a:prstGeom prst="rect">
            <a:avLst/>
          </a:prstGeom>
        </p:spPr>
      </p:pic>
      <p:grpSp>
        <p:nvGrpSpPr>
          <p:cNvPr id="6" name="组合 5">
            <a:extLst>
              <a:ext uri="{FF2B5EF4-FFF2-40B4-BE49-F238E27FC236}">
                <a16:creationId xmlns:a16="http://schemas.microsoft.com/office/drawing/2014/main" id="{A1600E97-6B0D-4A9A-80A0-70CF0DBEC066}"/>
              </a:ext>
            </a:extLst>
          </p:cNvPr>
          <p:cNvGrpSpPr/>
          <p:nvPr/>
        </p:nvGrpSpPr>
        <p:grpSpPr>
          <a:xfrm>
            <a:off x="24765" y="6581001"/>
            <a:ext cx="10367010" cy="276999"/>
            <a:chOff x="24765" y="6581001"/>
            <a:chExt cx="10367010" cy="276999"/>
          </a:xfrm>
        </p:grpSpPr>
        <p:sp>
          <p:nvSpPr>
            <p:cNvPr id="15" name="文本框 14">
              <a:extLst>
                <a:ext uri="{FF2B5EF4-FFF2-40B4-BE49-F238E27FC236}">
                  <a16:creationId xmlns:a16="http://schemas.microsoft.com/office/drawing/2014/main" id="{2BE74775-6FD3-49A5-AF5D-D0BEA2191320}"/>
                </a:ext>
              </a:extLst>
            </p:cNvPr>
            <p:cNvSpPr txBox="1"/>
            <p:nvPr/>
          </p:nvSpPr>
          <p:spPr>
            <a:xfrm>
              <a:off x="24765" y="6581001"/>
              <a:ext cx="10367010" cy="276999"/>
            </a:xfrm>
            <a:prstGeom prst="rect">
              <a:avLst/>
            </a:prstGeom>
            <a:noFill/>
          </p:spPr>
          <p:txBody>
            <a:bodyPr wrap="square">
              <a:spAutoFit/>
            </a:bodyPr>
            <a:lstStyle/>
            <a:p>
              <a:r>
                <a:rPr lang="zh-CN" altLang="en-US" sz="1200" dirty="0"/>
                <a:t>图片来源：</a:t>
              </a:r>
              <a:r>
                <a:rPr lang="en-US" altLang="zh-CN" sz="1200" dirty="0"/>
                <a:t>https://medium.com/@bijit211987/the-evolution-of-language-models-pre-training-fine-tuning-and-in-context-learning-b63d4c161e49</a:t>
              </a:r>
              <a:endParaRPr lang="zh-CN" altLang="en-US" sz="1200" dirty="0"/>
            </a:p>
          </p:txBody>
        </p:sp>
        <p:cxnSp>
          <p:nvCxnSpPr>
            <p:cNvPr id="5" name="直接连接符 4">
              <a:extLst>
                <a:ext uri="{FF2B5EF4-FFF2-40B4-BE49-F238E27FC236}">
                  <a16:creationId xmlns:a16="http://schemas.microsoft.com/office/drawing/2014/main" id="{2D054690-36E6-43DC-BEA6-3DF31F7996F7}"/>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51A7C125-0DD5-8563-90DD-B1FEBC726E81}"/>
              </a:ext>
            </a:extLst>
          </p:cNvPr>
          <p:cNvSpPr/>
          <p:nvPr/>
        </p:nvSpPr>
        <p:spPr>
          <a:xfrm>
            <a:off x="7672631" y="1491973"/>
            <a:ext cx="1373315" cy="18828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BDF895-9D3F-8546-584D-C6DD06DD2455}"/>
              </a:ext>
            </a:extLst>
          </p:cNvPr>
          <p:cNvSpPr/>
          <p:nvPr/>
        </p:nvSpPr>
        <p:spPr>
          <a:xfrm>
            <a:off x="7255637" y="5015001"/>
            <a:ext cx="1373315" cy="2015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5.3.2 </a:t>
            </a:r>
            <a:r>
              <a:rPr lang="zh-CN" altLang="en-US" sz="3200" dirty="0">
                <a:solidFill>
                  <a:srgbClr val="0070C0"/>
                </a:solidFill>
                <a:latin typeface="微软雅黑" panose="020B0503020204020204" charset="-122"/>
                <a:ea typeface="微软雅黑" panose="020B0503020204020204" charset="-122"/>
              </a:rPr>
              <a:t>引入注意力机制的编码器</a:t>
            </a:r>
            <a:r>
              <a:rPr lang="en-US" altLang="zh-CN" sz="3200" dirty="0">
                <a:solidFill>
                  <a:srgbClr val="0070C0"/>
                </a:solidFill>
                <a:latin typeface="微软雅黑" panose="020B0503020204020204" charset="-122"/>
                <a:ea typeface="微软雅黑" panose="020B0503020204020204" charset="-122"/>
              </a:rPr>
              <a:t>-</a:t>
            </a:r>
            <a:r>
              <a:rPr lang="zh-CN" altLang="en-US" sz="3200" dirty="0">
                <a:solidFill>
                  <a:srgbClr val="0070C0"/>
                </a:solidFill>
                <a:latin typeface="微软雅黑" panose="020B0503020204020204" charset="-122"/>
                <a:ea typeface="微软雅黑" panose="020B0503020204020204" charset="-122"/>
              </a:rPr>
              <a:t>解码器模型</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nvGrpSpPr>
          <p:cNvPr id="187" name="组合 186">
            <a:extLst>
              <a:ext uri="{FF2B5EF4-FFF2-40B4-BE49-F238E27FC236}">
                <a16:creationId xmlns:a16="http://schemas.microsoft.com/office/drawing/2014/main" id="{B388D72D-BCD7-41EA-BD4D-61F88F14184B}"/>
              </a:ext>
            </a:extLst>
          </p:cNvPr>
          <p:cNvGrpSpPr/>
          <p:nvPr/>
        </p:nvGrpSpPr>
        <p:grpSpPr>
          <a:xfrm>
            <a:off x="782952" y="2285230"/>
            <a:ext cx="3278083" cy="3169544"/>
            <a:chOff x="1104564" y="2510511"/>
            <a:chExt cx="3278083" cy="3169544"/>
          </a:xfrm>
        </p:grpSpPr>
        <p:sp>
          <p:nvSpPr>
            <p:cNvPr id="176" name="矩形 175">
              <a:extLst>
                <a:ext uri="{FF2B5EF4-FFF2-40B4-BE49-F238E27FC236}">
                  <a16:creationId xmlns:a16="http://schemas.microsoft.com/office/drawing/2014/main" id="{BFB79283-144B-4468-8517-92B30EF62C4C}"/>
                </a:ext>
              </a:extLst>
            </p:cNvPr>
            <p:cNvSpPr/>
            <p:nvPr/>
          </p:nvSpPr>
          <p:spPr>
            <a:xfrm>
              <a:off x="1104564" y="2510511"/>
              <a:ext cx="3143416" cy="3169544"/>
            </a:xfrm>
            <a:prstGeom prst="rect">
              <a:avLst/>
            </a:prstGeom>
            <a:solidFill>
              <a:schemeClr val="bg2">
                <a:lumMod val="95000"/>
              </a:schemeClr>
            </a:solidFill>
            <a:ln w="3175">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1" name="组合 180">
              <a:extLst>
                <a:ext uri="{FF2B5EF4-FFF2-40B4-BE49-F238E27FC236}">
                  <a16:creationId xmlns:a16="http://schemas.microsoft.com/office/drawing/2014/main" id="{8EE28287-3F53-48D1-8520-A6C0EA2D1ABD}"/>
                </a:ext>
              </a:extLst>
            </p:cNvPr>
            <p:cNvGrpSpPr/>
            <p:nvPr/>
          </p:nvGrpSpPr>
          <p:grpSpPr>
            <a:xfrm>
              <a:off x="1295337" y="2681904"/>
              <a:ext cx="3087310" cy="2904346"/>
              <a:chOff x="1295337" y="2681904"/>
              <a:chExt cx="3087310" cy="2904346"/>
            </a:xfrm>
          </p:grpSpPr>
          <p:sp>
            <p:nvSpPr>
              <p:cNvPr id="155" name="矩形: 圆角 154">
                <a:extLst>
                  <a:ext uri="{FF2B5EF4-FFF2-40B4-BE49-F238E27FC236}">
                    <a16:creationId xmlns:a16="http://schemas.microsoft.com/office/drawing/2014/main" id="{79935382-C47D-4505-925D-71F80D9F7419}"/>
                  </a:ext>
                </a:extLst>
              </p:cNvPr>
              <p:cNvSpPr/>
              <p:nvPr/>
            </p:nvSpPr>
            <p:spPr>
              <a:xfrm>
                <a:off x="1888435" y="3553055"/>
                <a:ext cx="1266512" cy="391020"/>
              </a:xfrm>
              <a:prstGeom prst="round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Attention </a:t>
                </a:r>
                <a:r>
                  <a:rPr lang="zh-CN" altLang="en-US" sz="1200" dirty="0">
                    <a:solidFill>
                      <a:schemeClr val="tx1"/>
                    </a:solidFill>
                  </a:rPr>
                  <a:t>函数</a:t>
                </a:r>
              </a:p>
            </p:txBody>
          </p:sp>
          <p:pic>
            <p:nvPicPr>
              <p:cNvPr id="156" name="图片 155">
                <a:extLst>
                  <a:ext uri="{FF2B5EF4-FFF2-40B4-BE49-F238E27FC236}">
                    <a16:creationId xmlns:a16="http://schemas.microsoft.com/office/drawing/2014/main" id="{28B4D8B5-14BC-4F43-B876-A87F5150A8C4}"/>
                  </a:ext>
                </a:extLst>
              </p:cNvPr>
              <p:cNvPicPr>
                <a:picLocks noChangeAspect="1"/>
              </p:cNvPicPr>
              <p:nvPr/>
            </p:nvPicPr>
            <p:blipFill>
              <a:blip r:embed="rId3"/>
              <a:stretch>
                <a:fillRect/>
              </a:stretch>
            </p:blipFill>
            <p:spPr>
              <a:xfrm>
                <a:off x="1858537" y="4095284"/>
                <a:ext cx="208896" cy="683659"/>
              </a:xfrm>
              <a:prstGeom prst="rect">
                <a:avLst/>
              </a:prstGeom>
            </p:spPr>
          </p:pic>
          <p:cxnSp>
            <p:nvCxnSpPr>
              <p:cNvPr id="157" name="直接箭头连接符 156">
                <a:extLst>
                  <a:ext uri="{FF2B5EF4-FFF2-40B4-BE49-F238E27FC236}">
                    <a16:creationId xmlns:a16="http://schemas.microsoft.com/office/drawing/2014/main" id="{DEE023AE-24A8-4AC6-8EEC-7CC5F8F366E6}"/>
                  </a:ext>
                </a:extLst>
              </p:cNvPr>
              <p:cNvCxnSpPr>
                <a:cxnSpLocks/>
                <a:stCxn id="156" idx="0"/>
              </p:cNvCxnSpPr>
              <p:nvPr/>
            </p:nvCxnSpPr>
            <p:spPr>
              <a:xfrm flipV="1">
                <a:off x="1962985" y="3937630"/>
                <a:ext cx="194729" cy="15765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160" name="组合 159">
                <a:extLst>
                  <a:ext uri="{FF2B5EF4-FFF2-40B4-BE49-F238E27FC236}">
                    <a16:creationId xmlns:a16="http://schemas.microsoft.com/office/drawing/2014/main" id="{459EFA02-5FC0-4D39-906C-C2867C31A780}"/>
                  </a:ext>
                </a:extLst>
              </p:cNvPr>
              <p:cNvGrpSpPr/>
              <p:nvPr/>
            </p:nvGrpSpPr>
            <p:grpSpPr>
              <a:xfrm>
                <a:off x="3125682" y="4126143"/>
                <a:ext cx="145814" cy="636063"/>
                <a:chOff x="4435596" y="4715940"/>
                <a:chExt cx="191655" cy="836029"/>
              </a:xfrm>
            </p:grpSpPr>
            <p:sp>
              <p:nvSpPr>
                <p:cNvPr id="161" name="矩形: 圆角 160">
                  <a:extLst>
                    <a:ext uri="{FF2B5EF4-FFF2-40B4-BE49-F238E27FC236}">
                      <a16:creationId xmlns:a16="http://schemas.microsoft.com/office/drawing/2014/main" id="{2614D37B-22BC-4874-A9A7-E12062B68E0E}"/>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a:extLst>
                    <a:ext uri="{FF2B5EF4-FFF2-40B4-BE49-F238E27FC236}">
                      <a16:creationId xmlns:a16="http://schemas.microsoft.com/office/drawing/2014/main" id="{EC3942B2-F93D-4AE4-87C7-54A48D5A498F}"/>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63" name="椭圆 162">
                  <a:extLst>
                    <a:ext uri="{FF2B5EF4-FFF2-40B4-BE49-F238E27FC236}">
                      <a16:creationId xmlns:a16="http://schemas.microsoft.com/office/drawing/2014/main" id="{7D8A5235-8769-4F08-B11A-A80557ACE277}"/>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64" name="椭圆 163">
                  <a:extLst>
                    <a:ext uri="{FF2B5EF4-FFF2-40B4-BE49-F238E27FC236}">
                      <a16:creationId xmlns:a16="http://schemas.microsoft.com/office/drawing/2014/main" id="{0160DDC3-D84D-448B-8C49-487C80AA1E75}"/>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65" name="椭圆 164">
                  <a:extLst>
                    <a:ext uri="{FF2B5EF4-FFF2-40B4-BE49-F238E27FC236}">
                      <a16:creationId xmlns:a16="http://schemas.microsoft.com/office/drawing/2014/main" id="{26FC8F43-C048-4593-ABB9-554386C99A58}"/>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66" name="椭圆 165">
                  <a:extLst>
                    <a:ext uri="{FF2B5EF4-FFF2-40B4-BE49-F238E27FC236}">
                      <a16:creationId xmlns:a16="http://schemas.microsoft.com/office/drawing/2014/main" id="{C4B2274B-8432-48A1-8345-056965AD2EAE}"/>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cxnSp>
            <p:nvCxnSpPr>
              <p:cNvPr id="168" name="直接箭头连接符 167">
                <a:extLst>
                  <a:ext uri="{FF2B5EF4-FFF2-40B4-BE49-F238E27FC236}">
                    <a16:creationId xmlns:a16="http://schemas.microsoft.com/office/drawing/2014/main" id="{E14D92A4-8F04-4270-9C6B-A6B90CBB0069}"/>
                  </a:ext>
                </a:extLst>
              </p:cNvPr>
              <p:cNvCxnSpPr>
                <a:cxnSpLocks/>
                <a:stCxn id="161" idx="0"/>
              </p:cNvCxnSpPr>
              <p:nvPr/>
            </p:nvCxnSpPr>
            <p:spPr>
              <a:xfrm flipH="1" flipV="1">
                <a:off x="2991013" y="3942999"/>
                <a:ext cx="207576" cy="18314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3" name="文本框 172">
                    <a:extLst>
                      <a:ext uri="{FF2B5EF4-FFF2-40B4-BE49-F238E27FC236}">
                        <a16:creationId xmlns:a16="http://schemas.microsoft.com/office/drawing/2014/main" id="{4274043F-29B5-4D04-B4FE-2198526AEECA}"/>
                      </a:ext>
                    </a:extLst>
                  </p:cNvPr>
                  <p:cNvSpPr txBox="1"/>
                  <p:nvPr/>
                </p:nvSpPr>
                <p:spPr>
                  <a:xfrm>
                    <a:off x="1295337" y="4816809"/>
                    <a:ext cx="1256389" cy="769441"/>
                  </a:xfrm>
                  <a:prstGeom prst="rect">
                    <a:avLst/>
                  </a:prstGeom>
                  <a:noFill/>
                </p:spPr>
                <p:txBody>
                  <a:bodyPr wrap="square">
                    <a:spAutoFit/>
                  </a:bodyPr>
                  <a:lstStyle/>
                  <a:p>
                    <a:r>
                      <a:rPr lang="zh-CN" altLang="en-US" sz="1400" dirty="0"/>
                      <a:t>编码器中输入序列</a:t>
                    </a:r>
                    <a:r>
                      <a:rPr lang="zh-CN" altLang="en-US" sz="1400" dirty="0">
                        <a:latin typeface="Times New Roman" panose="02020603050405020304" pitchFamily="18" charset="0"/>
                        <a:cs typeface="Times New Roman" panose="02020603050405020304" pitchFamily="18" charset="0"/>
                      </a:rPr>
                      <a:t>位置 </a:t>
                    </a:r>
                    <a:r>
                      <a:rPr lang="en-US" altLang="zh-CN" sz="1600" i="1" dirty="0" err="1">
                        <a:latin typeface="Times New Roman" panose="02020603050405020304" pitchFamily="18" charset="0"/>
                        <a:cs typeface="Times New Roman" panose="02020603050405020304" pitchFamily="18" charset="0"/>
                      </a:rPr>
                      <a:t>i</a:t>
                    </a:r>
                    <a:r>
                      <a:rPr lang="zh-CN" altLang="en-US" sz="1400" dirty="0">
                        <a:latin typeface="Times New Roman" panose="02020603050405020304" pitchFamily="18" charset="0"/>
                        <a:cs typeface="Times New Roman" panose="02020603050405020304" pitchFamily="18" charset="0"/>
                      </a:rPr>
                      <a:t>的</a:t>
                    </a:r>
                    <a:r>
                      <a:rPr lang="zh-CN" altLang="en-US" sz="1400" dirty="0"/>
                      <a:t>隐状态</a:t>
                    </a:r>
                    <a14:m>
                      <m:oMath xmlns:m="http://schemas.openxmlformats.org/officeDocument/2006/math">
                        <m:sSub>
                          <m:sSubPr>
                            <m:ctrlPr>
                              <a:rPr lang="en-US" altLang="zh-CN" sz="1400" i="1" dirty="0" smtClean="0">
                                <a:latin typeface="Cambria Math" panose="02040503050406030204" pitchFamily="18" charset="0"/>
                              </a:rPr>
                            </m:ctrlPr>
                          </m:sSubPr>
                          <m:e>
                            <m:r>
                              <a:rPr lang="en-US" altLang="zh-CN" sz="1400" i="1" dirty="0">
                                <a:latin typeface="Cambria Math" panose="02040503050406030204" pitchFamily="18" charset="0"/>
                              </a:rPr>
                              <m:t>h</m:t>
                            </m:r>
                          </m:e>
                          <m:sub>
                            <m:r>
                              <a:rPr lang="en-US" altLang="zh-CN" sz="1400" b="0" i="1" dirty="0" smtClean="0">
                                <a:latin typeface="Cambria Math" panose="02040503050406030204" pitchFamily="18" charset="0"/>
                              </a:rPr>
                              <m:t>𝑖</m:t>
                            </m:r>
                          </m:sub>
                        </m:sSub>
                      </m:oMath>
                    </a14:m>
                    <a:endParaRPr lang="zh-CN" altLang="en-US" sz="1400" i="1" dirty="0">
                      <a:latin typeface="Times New Roman" panose="02020603050405020304" pitchFamily="18" charset="0"/>
                      <a:cs typeface="Times New Roman" panose="02020603050405020304" pitchFamily="18" charset="0"/>
                    </a:endParaRPr>
                  </a:p>
                </p:txBody>
              </p:sp>
            </mc:Choice>
            <mc:Fallback xmlns="">
              <p:sp>
                <p:nvSpPr>
                  <p:cNvPr id="173" name="文本框 172">
                    <a:extLst>
                      <a:ext uri="{FF2B5EF4-FFF2-40B4-BE49-F238E27FC236}">
                        <a16:creationId xmlns:a16="http://schemas.microsoft.com/office/drawing/2014/main" id="{4274043F-29B5-4D04-B4FE-2198526AEECA}"/>
                      </a:ext>
                    </a:extLst>
                  </p:cNvPr>
                  <p:cNvSpPr txBox="1">
                    <a:spLocks noRot="1" noChangeAspect="1" noMove="1" noResize="1" noEditPoints="1" noAdjustHandles="1" noChangeArrowheads="1" noChangeShapeType="1" noTextEdit="1"/>
                  </p:cNvSpPr>
                  <p:nvPr/>
                </p:nvSpPr>
                <p:spPr>
                  <a:xfrm>
                    <a:off x="1295337" y="4816809"/>
                    <a:ext cx="1256389" cy="769441"/>
                  </a:xfrm>
                  <a:prstGeom prst="rect">
                    <a:avLst/>
                  </a:prstGeom>
                  <a:blipFill>
                    <a:blip r:embed="rId4"/>
                    <a:stretch>
                      <a:fillRect l="-1456" t="-1587" r="-485" b="-793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5" name="文本框 174">
                    <a:extLst>
                      <a:ext uri="{FF2B5EF4-FFF2-40B4-BE49-F238E27FC236}">
                        <a16:creationId xmlns:a16="http://schemas.microsoft.com/office/drawing/2014/main" id="{001653F3-24F7-470D-9C24-7D3823D6F754}"/>
                      </a:ext>
                    </a:extLst>
                  </p:cNvPr>
                  <p:cNvSpPr txBox="1"/>
                  <p:nvPr/>
                </p:nvSpPr>
                <p:spPr>
                  <a:xfrm>
                    <a:off x="2802854" y="4864196"/>
                    <a:ext cx="1579793" cy="523220"/>
                  </a:xfrm>
                  <a:prstGeom prst="rect">
                    <a:avLst/>
                  </a:prstGeom>
                  <a:noFill/>
                </p:spPr>
                <p:txBody>
                  <a:bodyPr wrap="square">
                    <a:spAutoFit/>
                  </a:bodyPr>
                  <a:lstStyle>
                    <a:defPPr>
                      <a:defRPr lang="zh-CN"/>
                    </a:defPPr>
                    <a:lvl1pPr>
                      <a:defRPr sz="1200"/>
                    </a:lvl1pPr>
                  </a:lstStyle>
                  <a:p>
                    <a:r>
                      <a:rPr lang="zh-CN" altLang="en-US" sz="1400" b="0" i="0" dirty="0">
                        <a:solidFill>
                          <a:srgbClr val="111111"/>
                        </a:solidFill>
                        <a:effectLst/>
                        <a:latin typeface="Helvetica" panose="020B0604020202020204" pitchFamily="34" charset="0"/>
                      </a:rPr>
                      <a:t>解码器时</a:t>
                    </a:r>
                    <a:r>
                      <a:rPr lang="zh-CN" altLang="en-US" sz="1400" dirty="0"/>
                      <a:t>间步</a:t>
                    </a:r>
                    <a:r>
                      <a:rPr lang="en-US" altLang="zh-CN" sz="1400" dirty="0"/>
                      <a:t>t-1</a:t>
                    </a:r>
                    <a:r>
                      <a:rPr lang="zh-CN" altLang="en-US" sz="1400" dirty="0"/>
                      <a:t>的隐状态</a:t>
                    </a:r>
                    <a14:m>
                      <m:oMath xmlns:m="http://schemas.openxmlformats.org/officeDocument/2006/math">
                        <m:sSub>
                          <m:sSubPr>
                            <m:ctrlPr>
                              <a:rPr lang="en-US" altLang="zh-CN" sz="1400" i="1" dirty="0" smtClean="0">
                                <a:latin typeface="Cambria Math" panose="02040503050406030204" pitchFamily="18" charset="0"/>
                              </a:rPr>
                            </m:ctrlPr>
                          </m:sSubPr>
                          <m:e>
                            <m:r>
                              <a:rPr lang="en-US" altLang="zh-CN" sz="1400" i="1" dirty="0">
                                <a:latin typeface="Cambria Math" panose="02040503050406030204" pitchFamily="18" charset="0"/>
                              </a:rPr>
                              <m:t>h</m:t>
                            </m:r>
                            <m:r>
                              <a:rPr lang="en-US" altLang="zh-CN" sz="1400" i="1" dirty="0">
                                <a:latin typeface="Cambria Math" panose="02040503050406030204" pitchFamily="18" charset="0"/>
                              </a:rPr>
                              <m:t>′</m:t>
                            </m:r>
                          </m:e>
                          <m:sub>
                            <m:r>
                              <a:rPr lang="en-US" altLang="zh-CN" sz="1400" b="0" i="1" dirty="0" smtClean="0">
                                <a:latin typeface="Cambria Math" panose="02040503050406030204" pitchFamily="18" charset="0"/>
                              </a:rPr>
                              <m:t>𝑡</m:t>
                            </m:r>
                            <m:r>
                              <a:rPr lang="en-US" altLang="zh-CN" sz="1400" b="0" i="1" dirty="0" smtClean="0">
                                <a:latin typeface="Cambria Math" panose="02040503050406030204" pitchFamily="18" charset="0"/>
                              </a:rPr>
                              <m:t>−1</m:t>
                            </m:r>
                          </m:sub>
                        </m:sSub>
                      </m:oMath>
                    </a14:m>
                    <a:endParaRPr lang="zh-CN" altLang="en-US" sz="1400" dirty="0"/>
                  </a:p>
                </p:txBody>
              </p:sp>
            </mc:Choice>
            <mc:Fallback xmlns="">
              <p:sp>
                <p:nvSpPr>
                  <p:cNvPr id="175" name="文本框 174">
                    <a:extLst>
                      <a:ext uri="{FF2B5EF4-FFF2-40B4-BE49-F238E27FC236}">
                        <a16:creationId xmlns:a16="http://schemas.microsoft.com/office/drawing/2014/main" id="{001653F3-24F7-470D-9C24-7D3823D6F754}"/>
                      </a:ext>
                    </a:extLst>
                  </p:cNvPr>
                  <p:cNvSpPr txBox="1">
                    <a:spLocks noRot="1" noChangeAspect="1" noMove="1" noResize="1" noEditPoints="1" noAdjustHandles="1" noChangeArrowheads="1" noChangeShapeType="1" noTextEdit="1"/>
                  </p:cNvSpPr>
                  <p:nvPr/>
                </p:nvSpPr>
                <p:spPr>
                  <a:xfrm>
                    <a:off x="2802854" y="4864196"/>
                    <a:ext cx="1579793" cy="523220"/>
                  </a:xfrm>
                  <a:prstGeom prst="rect">
                    <a:avLst/>
                  </a:prstGeom>
                  <a:blipFill>
                    <a:blip r:embed="rId5"/>
                    <a:stretch>
                      <a:fillRect l="-1158" t="-2326" b="-10465"/>
                    </a:stretch>
                  </a:blipFill>
                </p:spPr>
                <p:txBody>
                  <a:bodyPr/>
                  <a:lstStyle/>
                  <a:p>
                    <a:r>
                      <a:rPr lang="zh-CN" altLang="en-US">
                        <a:noFill/>
                      </a:rPr>
                      <a:t> </a:t>
                    </a:r>
                  </a:p>
                </p:txBody>
              </p:sp>
            </mc:Fallback>
          </mc:AlternateContent>
          <p:cxnSp>
            <p:nvCxnSpPr>
              <p:cNvPr id="177" name="直接箭头连接符 176">
                <a:extLst>
                  <a:ext uri="{FF2B5EF4-FFF2-40B4-BE49-F238E27FC236}">
                    <a16:creationId xmlns:a16="http://schemas.microsoft.com/office/drawing/2014/main" id="{AC151A5B-503F-4D71-8F05-D29A7A183982}"/>
                  </a:ext>
                </a:extLst>
              </p:cNvPr>
              <p:cNvCxnSpPr>
                <a:cxnSpLocks/>
              </p:cNvCxnSpPr>
              <p:nvPr/>
            </p:nvCxnSpPr>
            <p:spPr>
              <a:xfrm flipH="1" flipV="1">
                <a:off x="2521691" y="3133225"/>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8" name="椭圆 177">
                <a:extLst>
                  <a:ext uri="{FF2B5EF4-FFF2-40B4-BE49-F238E27FC236}">
                    <a16:creationId xmlns:a16="http://schemas.microsoft.com/office/drawing/2014/main" id="{1906C9EE-5E21-4464-8976-997AE328A0BF}"/>
                  </a:ext>
                </a:extLst>
              </p:cNvPr>
              <p:cNvSpPr/>
              <p:nvPr/>
            </p:nvSpPr>
            <p:spPr>
              <a:xfrm>
                <a:off x="2458060" y="3026036"/>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80" name="文本框 179">
                    <a:extLst>
                      <a:ext uri="{FF2B5EF4-FFF2-40B4-BE49-F238E27FC236}">
                        <a16:creationId xmlns:a16="http://schemas.microsoft.com/office/drawing/2014/main" id="{C84C7867-A877-4EC9-BDD4-582B1E3A29E8}"/>
                      </a:ext>
                    </a:extLst>
                  </p:cNvPr>
                  <p:cNvSpPr txBox="1"/>
                  <p:nvPr/>
                </p:nvSpPr>
                <p:spPr>
                  <a:xfrm>
                    <a:off x="1578031" y="2681904"/>
                    <a:ext cx="186636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dirty="0" smtClean="0">
                                  <a:latin typeface="Cambria Math" panose="02040503050406030204" pitchFamily="18" charset="0"/>
                                </a:rPr>
                              </m:ctrlPr>
                            </m:sSubPr>
                            <m:e>
                              <m:r>
                                <a:rPr lang="en-US" altLang="zh-CN" i="1" dirty="0">
                                  <a:latin typeface="Cambria Math" panose="02040503050406030204" pitchFamily="18" charset="0"/>
                                </a:rPr>
                                <m:t>𝑒</m:t>
                              </m:r>
                            </m:e>
                            <m:sub>
                              <m:r>
                                <a:rPr lang="en-US" altLang="zh-CN" i="1" dirty="0">
                                  <a:latin typeface="Cambria Math" panose="02040503050406030204" pitchFamily="18" charset="0"/>
                                </a:rPr>
                                <m:t>𝑡𝑖</m:t>
                              </m:r>
                            </m:sub>
                          </m:sSub>
                        </m:oMath>
                      </m:oMathPara>
                    </a14:m>
                    <a:endParaRPr lang="zh-CN" altLang="en-US" dirty="0"/>
                  </a:p>
                </p:txBody>
              </p:sp>
            </mc:Choice>
            <mc:Fallback xmlns="">
              <p:sp>
                <p:nvSpPr>
                  <p:cNvPr id="180" name="文本框 179">
                    <a:extLst>
                      <a:ext uri="{FF2B5EF4-FFF2-40B4-BE49-F238E27FC236}">
                        <a16:creationId xmlns:a16="http://schemas.microsoft.com/office/drawing/2014/main" id="{C84C7867-A877-4EC9-BDD4-582B1E3A29E8}"/>
                      </a:ext>
                    </a:extLst>
                  </p:cNvPr>
                  <p:cNvSpPr txBox="1">
                    <a:spLocks noRot="1" noChangeAspect="1" noMove="1" noResize="1" noEditPoints="1" noAdjustHandles="1" noChangeArrowheads="1" noChangeShapeType="1" noTextEdit="1"/>
                  </p:cNvSpPr>
                  <p:nvPr/>
                </p:nvSpPr>
                <p:spPr>
                  <a:xfrm>
                    <a:off x="1578031" y="2681904"/>
                    <a:ext cx="1866364" cy="369332"/>
                  </a:xfrm>
                  <a:prstGeom prst="rect">
                    <a:avLst/>
                  </a:prstGeom>
                  <a:blipFill>
                    <a:blip r:embed="rId6"/>
                    <a:stretch>
                      <a:fillRect b="-1639"/>
                    </a:stretch>
                  </a:blipFill>
                </p:spPr>
                <p:txBody>
                  <a:bodyPr/>
                  <a:lstStyle/>
                  <a:p>
                    <a:r>
                      <a:rPr lang="zh-CN" altLang="en-US">
                        <a:noFill/>
                      </a:rPr>
                      <a:t> </a:t>
                    </a:r>
                  </a:p>
                </p:txBody>
              </p:sp>
            </mc:Fallback>
          </mc:AlternateContent>
        </p:grpSp>
      </p:grpSp>
      <mc:AlternateContent xmlns:mc="http://schemas.openxmlformats.org/markup-compatibility/2006" xmlns:a14="http://schemas.microsoft.com/office/drawing/2010/main">
        <mc:Choice Requires="a14">
          <p:sp>
            <p:nvSpPr>
              <p:cNvPr id="234" name="文本框 233">
                <a:extLst>
                  <a:ext uri="{FF2B5EF4-FFF2-40B4-BE49-F238E27FC236}">
                    <a16:creationId xmlns:a16="http://schemas.microsoft.com/office/drawing/2014/main" id="{634E89EB-EE2F-4082-92EA-6E2A51CF8439}"/>
                  </a:ext>
                </a:extLst>
              </p:cNvPr>
              <p:cNvSpPr txBox="1"/>
              <p:nvPr/>
            </p:nvSpPr>
            <p:spPr>
              <a:xfrm>
                <a:off x="6446823" y="3804397"/>
                <a:ext cx="4488745" cy="461665"/>
              </a:xfrm>
              <a:prstGeom prst="rect">
                <a:avLst/>
              </a:prstGeom>
              <a:noFill/>
            </p:spPr>
            <p:txBody>
              <a:bodyPr wrap="square">
                <a:spAutoFit/>
              </a:bodyPr>
              <a:lstStyle/>
              <a:p>
                <a14:m>
                  <m:oMath xmlns:m="http://schemas.openxmlformats.org/officeDocument/2006/math">
                    <m:sSub>
                      <m:sSubPr>
                        <m:ctrlPr>
                          <a:rPr lang="en-US" altLang="zh-CN" sz="2400" i="1" dirty="0" smtClean="0">
                            <a:latin typeface="Cambria Math" panose="02040503050406030204" pitchFamily="18" charset="0"/>
                          </a:rPr>
                        </m:ctrlPr>
                      </m:sSubPr>
                      <m:e>
                        <m:r>
                          <a:rPr lang="en-US" altLang="zh-CN" sz="2400" i="1" dirty="0">
                            <a:latin typeface="Cambria Math" panose="02040503050406030204" pitchFamily="18" charset="0"/>
                          </a:rPr>
                          <m:t>𝑒</m:t>
                        </m:r>
                      </m:e>
                      <m:sub>
                        <m:r>
                          <a:rPr lang="en-US" altLang="zh-CN" sz="2400" i="1" dirty="0">
                            <a:latin typeface="Cambria Math" panose="02040503050406030204" pitchFamily="18" charset="0"/>
                          </a:rPr>
                          <m:t>𝑡𝑖</m:t>
                        </m:r>
                      </m:sub>
                    </m:sSub>
                    <m:r>
                      <a:rPr lang="en-US" altLang="zh-CN" sz="2400" b="0" i="1" dirty="0" smtClean="0">
                        <a:latin typeface="Cambria Math" panose="02040503050406030204" pitchFamily="18" charset="0"/>
                      </a:rPr>
                      <m:t>=</m:t>
                    </m:r>
                    <m:r>
                      <a:rPr lang="zh-CN" altLang="en-US" sz="2400" i="1" dirty="0" smtClean="0">
                        <a:latin typeface="Cambria Math" panose="02040503050406030204" pitchFamily="18" charset="0"/>
                      </a:rPr>
                      <m:t>𝒜</m:t>
                    </m:r>
                    <m:d>
                      <m:dPr>
                        <m:ctrlPr>
                          <a:rPr lang="en-US" altLang="zh-CN" sz="2400" i="1" dirty="0">
                            <a:latin typeface="Cambria Math" panose="02040503050406030204" pitchFamily="18" charset="0"/>
                          </a:rPr>
                        </m:ctrlPr>
                      </m:dPr>
                      <m:e>
                        <m:sSub>
                          <m:sSubPr>
                            <m:ctrlPr>
                              <a:rPr lang="en-US" altLang="zh-CN" sz="2400" i="1" dirty="0" smtClean="0">
                                <a:solidFill>
                                  <a:schemeClr val="accent5">
                                    <a:lumMod val="50000"/>
                                  </a:schemeClr>
                                </a:solidFill>
                                <a:latin typeface="Cambria Math" panose="02040503050406030204" pitchFamily="18" charset="0"/>
                              </a:rPr>
                            </m:ctrlPr>
                          </m:sSubPr>
                          <m:e>
                            <m:sSup>
                              <m:sSupPr>
                                <m:ctrlPr>
                                  <a:rPr lang="en-US" altLang="zh-CN" sz="2400" i="1" dirty="0">
                                    <a:solidFill>
                                      <a:schemeClr val="accent5">
                                        <a:lumMod val="50000"/>
                                      </a:schemeClr>
                                    </a:solidFill>
                                    <a:latin typeface="Cambria Math" panose="02040503050406030204" pitchFamily="18" charset="0"/>
                                  </a:rPr>
                                </m:ctrlPr>
                              </m:sSupPr>
                              <m:e>
                                <m:r>
                                  <a:rPr lang="en-US" altLang="zh-CN" sz="2400" i="1" dirty="0">
                                    <a:solidFill>
                                      <a:schemeClr val="accent5">
                                        <a:lumMod val="50000"/>
                                      </a:schemeClr>
                                    </a:solidFill>
                                    <a:latin typeface="Cambria Math" panose="02040503050406030204" pitchFamily="18" charset="0"/>
                                  </a:rPr>
                                  <m:t>h</m:t>
                                </m:r>
                              </m:e>
                              <m:sup>
                                <m:r>
                                  <a:rPr lang="en-US" altLang="zh-CN" sz="2400" i="1" dirty="0">
                                    <a:solidFill>
                                      <a:schemeClr val="accent5">
                                        <a:lumMod val="50000"/>
                                      </a:schemeClr>
                                    </a:solidFill>
                                    <a:latin typeface="Cambria Math" panose="02040503050406030204" pitchFamily="18" charset="0"/>
                                  </a:rPr>
                                  <m:t>′</m:t>
                                </m:r>
                              </m:sup>
                            </m:sSup>
                          </m:e>
                          <m:sub>
                            <m:r>
                              <a:rPr lang="en-US" altLang="zh-CN" sz="2400" i="1" dirty="0">
                                <a:solidFill>
                                  <a:schemeClr val="accent5">
                                    <a:lumMod val="50000"/>
                                  </a:schemeClr>
                                </a:solidFill>
                                <a:latin typeface="Cambria Math" panose="02040503050406030204" pitchFamily="18" charset="0"/>
                              </a:rPr>
                              <m:t>𝑡</m:t>
                            </m:r>
                            <m:r>
                              <a:rPr lang="en-US" altLang="zh-CN" sz="2400" i="1" dirty="0">
                                <a:solidFill>
                                  <a:schemeClr val="accent5">
                                    <a:lumMod val="50000"/>
                                  </a:schemeClr>
                                </a:solidFill>
                                <a:latin typeface="Cambria Math" panose="02040503050406030204" pitchFamily="18" charset="0"/>
                              </a:rPr>
                              <m:t>−1</m:t>
                            </m:r>
                          </m:sub>
                        </m:sSub>
                        <m:r>
                          <a:rPr lang="en-US" altLang="zh-CN" sz="2400" i="1" dirty="0">
                            <a:latin typeface="Cambria Math" panose="02040503050406030204" pitchFamily="18" charset="0"/>
                          </a:rPr>
                          <m:t>,</m:t>
                        </m:r>
                        <m:sSub>
                          <m:sSubPr>
                            <m:ctrlPr>
                              <a:rPr lang="en-US" altLang="zh-CN" sz="2400" i="1" dirty="0" smtClean="0">
                                <a:solidFill>
                                  <a:srgbClr val="0070C0"/>
                                </a:solidFill>
                                <a:latin typeface="Cambria Math" panose="02040503050406030204" pitchFamily="18" charset="0"/>
                              </a:rPr>
                            </m:ctrlPr>
                          </m:sSubPr>
                          <m:e>
                            <m:r>
                              <a:rPr lang="en-US" altLang="zh-CN" sz="2400" i="1" dirty="0">
                                <a:solidFill>
                                  <a:srgbClr val="0070C0"/>
                                </a:solidFill>
                                <a:latin typeface="Cambria Math" panose="02040503050406030204" pitchFamily="18" charset="0"/>
                              </a:rPr>
                              <m:t>h</m:t>
                            </m:r>
                          </m:e>
                          <m:sub>
                            <m:r>
                              <a:rPr lang="en-US" altLang="zh-CN" sz="2400" i="1" dirty="0">
                                <a:solidFill>
                                  <a:srgbClr val="0070C0"/>
                                </a:solidFill>
                                <a:latin typeface="Cambria Math" panose="02040503050406030204" pitchFamily="18" charset="0"/>
                              </a:rPr>
                              <m:t>𝑖</m:t>
                            </m:r>
                          </m:sub>
                        </m:sSub>
                      </m:e>
                    </m:d>
                    <m:r>
                      <a:rPr lang="en-US" altLang="zh-CN" sz="2400" b="0" i="1" dirty="0" smtClean="0">
                        <a:solidFill>
                          <a:srgbClr val="0070C0"/>
                        </a:solidFill>
                        <a:latin typeface="Cambria Math" panose="02040503050406030204" pitchFamily="18" charset="0"/>
                      </a:rPr>
                      <m:t>  </m:t>
                    </m:r>
                    <m:r>
                      <a:rPr lang="en-US" altLang="zh-CN" sz="2400" b="0" i="1" dirty="0" smtClean="0">
                        <a:solidFill>
                          <a:schemeClr val="tx1"/>
                        </a:solidFill>
                        <a:latin typeface="Cambria Math" panose="02040503050406030204" pitchFamily="18" charset="0"/>
                      </a:rPr>
                      <m:t>𝑖</m:t>
                    </m:r>
                    <m:r>
                      <a:rPr lang="en-US" altLang="zh-CN" sz="2400" b="0" i="1" dirty="0" smtClean="0">
                        <a:solidFill>
                          <a:schemeClr val="tx1"/>
                        </a:solidFill>
                        <a:latin typeface="Cambria Math" panose="02040503050406030204" pitchFamily="18" charset="0"/>
                      </a:rPr>
                      <m:t>=1,…,</m:t>
                    </m:r>
                    <m:r>
                      <a:rPr lang="en-US" altLang="zh-CN" sz="2400" b="0" i="1" dirty="0" smtClean="0">
                        <a:solidFill>
                          <a:schemeClr val="tx1"/>
                        </a:solidFill>
                        <a:latin typeface="Cambria Math" panose="02040503050406030204" pitchFamily="18" charset="0"/>
                      </a:rPr>
                      <m:t>𝑁</m:t>
                    </m:r>
                  </m:oMath>
                </a14:m>
                <a:r>
                  <a:rPr lang="zh-CN" altLang="en-US" sz="2400" i="1" dirty="0">
                    <a:solidFill>
                      <a:schemeClr val="tx1"/>
                    </a:solidFill>
                  </a:rPr>
                  <a:t> </a:t>
                </a:r>
                <a:endParaRPr lang="zh-CN" altLang="en-US" sz="2400" i="1" dirty="0"/>
              </a:p>
            </p:txBody>
          </p:sp>
        </mc:Choice>
        <mc:Fallback xmlns="">
          <p:sp>
            <p:nvSpPr>
              <p:cNvPr id="234" name="文本框 233">
                <a:extLst>
                  <a:ext uri="{FF2B5EF4-FFF2-40B4-BE49-F238E27FC236}">
                    <a16:creationId xmlns:a16="http://schemas.microsoft.com/office/drawing/2014/main" id="{634E89EB-EE2F-4082-92EA-6E2A51CF8439}"/>
                  </a:ext>
                </a:extLst>
              </p:cNvPr>
              <p:cNvSpPr txBox="1">
                <a:spLocks noRot="1" noChangeAspect="1" noMove="1" noResize="1" noEditPoints="1" noAdjustHandles="1" noChangeArrowheads="1" noChangeShapeType="1" noTextEdit="1"/>
              </p:cNvSpPr>
              <p:nvPr/>
            </p:nvSpPr>
            <p:spPr>
              <a:xfrm>
                <a:off x="6446823" y="3804397"/>
                <a:ext cx="4488745" cy="461665"/>
              </a:xfrm>
              <a:prstGeom prst="rect">
                <a:avLst/>
              </a:prstGeom>
              <a:blipFill>
                <a:blip r:embed="rId7"/>
                <a:stretch>
                  <a:fillRect b="-21622"/>
                </a:stretch>
              </a:blipFill>
            </p:spPr>
            <p:txBody>
              <a:bodyPr/>
              <a:lstStyle/>
              <a:p>
                <a:r>
                  <a:rPr lang="en-US">
                    <a:noFill/>
                  </a:rPr>
                  <a:t> </a:t>
                </a:r>
              </a:p>
            </p:txBody>
          </p:sp>
        </mc:Fallback>
      </mc:AlternateContent>
      <p:sp>
        <p:nvSpPr>
          <p:cNvPr id="153" name="文本框 152">
            <a:extLst>
              <a:ext uri="{FF2B5EF4-FFF2-40B4-BE49-F238E27FC236}">
                <a16:creationId xmlns:a16="http://schemas.microsoft.com/office/drawing/2014/main" id="{9BC8CF19-BA01-4339-88E3-D7505C17C2F0}"/>
              </a:ext>
            </a:extLst>
          </p:cNvPr>
          <p:cNvSpPr txBox="1"/>
          <p:nvPr/>
        </p:nvSpPr>
        <p:spPr>
          <a:xfrm>
            <a:off x="4592897" y="5162135"/>
            <a:ext cx="1256389" cy="461665"/>
          </a:xfrm>
          <a:prstGeom prst="rect">
            <a:avLst/>
          </a:prstGeom>
          <a:noFill/>
        </p:spPr>
        <p:txBody>
          <a:bodyPr wrap="square">
            <a:spAutoFit/>
          </a:bodyPr>
          <a:lstStyle/>
          <a:p>
            <a:pPr algn="ctr"/>
            <a:r>
              <a:rPr lang="zh-CN" altLang="en-US" sz="2400" b="1" dirty="0"/>
              <a:t>输入</a:t>
            </a:r>
            <a:endParaRPr lang="zh-CN" altLang="en-US" sz="2000" b="1" i="1" dirty="0">
              <a:latin typeface="Times New Roman" panose="02020603050405020304" pitchFamily="18" charset="0"/>
              <a:cs typeface="Times New Roman" panose="02020603050405020304" pitchFamily="18" charset="0"/>
            </a:endParaRPr>
          </a:p>
        </p:txBody>
      </p:sp>
      <p:sp>
        <p:nvSpPr>
          <p:cNvPr id="158" name="文本框 157">
            <a:extLst>
              <a:ext uri="{FF2B5EF4-FFF2-40B4-BE49-F238E27FC236}">
                <a16:creationId xmlns:a16="http://schemas.microsoft.com/office/drawing/2014/main" id="{62011D63-EED4-42DA-A3DD-AC96763C22EC}"/>
              </a:ext>
            </a:extLst>
          </p:cNvPr>
          <p:cNvSpPr txBox="1"/>
          <p:nvPr/>
        </p:nvSpPr>
        <p:spPr>
          <a:xfrm>
            <a:off x="4257535" y="3879257"/>
            <a:ext cx="1858122" cy="461665"/>
          </a:xfrm>
          <a:prstGeom prst="rect">
            <a:avLst/>
          </a:prstGeom>
          <a:noFill/>
        </p:spPr>
        <p:txBody>
          <a:bodyPr wrap="square">
            <a:spAutoFit/>
          </a:bodyPr>
          <a:lstStyle/>
          <a:p>
            <a:pPr algn="ctr"/>
            <a:r>
              <a:rPr lang="zh-CN" altLang="en-US" sz="2400" b="1" dirty="0">
                <a:latin typeface="Times New Roman" panose="02020603050405020304" pitchFamily="18" charset="0"/>
                <a:cs typeface="Times New Roman" panose="02020603050405020304" pitchFamily="18" charset="0"/>
              </a:rPr>
              <a:t>注意力函数</a:t>
            </a:r>
          </a:p>
        </p:txBody>
      </p:sp>
      <p:sp>
        <p:nvSpPr>
          <p:cNvPr id="167" name="文本框 166">
            <a:extLst>
              <a:ext uri="{FF2B5EF4-FFF2-40B4-BE49-F238E27FC236}">
                <a16:creationId xmlns:a16="http://schemas.microsoft.com/office/drawing/2014/main" id="{08F226B4-6998-4242-BD65-BBCE23B167FA}"/>
              </a:ext>
            </a:extLst>
          </p:cNvPr>
          <p:cNvSpPr txBox="1"/>
          <p:nvPr/>
        </p:nvSpPr>
        <p:spPr>
          <a:xfrm>
            <a:off x="4250016" y="2518784"/>
            <a:ext cx="1882390" cy="461665"/>
          </a:xfrm>
          <a:prstGeom prst="rect">
            <a:avLst/>
          </a:prstGeom>
          <a:noFill/>
        </p:spPr>
        <p:txBody>
          <a:bodyPr wrap="square">
            <a:spAutoFit/>
          </a:bodyPr>
          <a:lstStyle/>
          <a:p>
            <a:pPr algn="ctr"/>
            <a:r>
              <a:rPr lang="zh-CN" altLang="en-US" sz="2400" b="1" dirty="0">
                <a:latin typeface="Times New Roman" panose="02020603050405020304" pitchFamily="18" charset="0"/>
                <a:cs typeface="Times New Roman" panose="02020603050405020304" pitchFamily="18" charset="0"/>
              </a:rPr>
              <a:t>注意力权重</a:t>
            </a:r>
          </a:p>
        </p:txBody>
      </p:sp>
      <p:sp>
        <p:nvSpPr>
          <p:cNvPr id="179" name="文本框 178">
            <a:extLst>
              <a:ext uri="{FF2B5EF4-FFF2-40B4-BE49-F238E27FC236}">
                <a16:creationId xmlns:a16="http://schemas.microsoft.com/office/drawing/2014/main" id="{2DEEA0FC-F1E9-4CF2-BEF6-0A2862977C25}"/>
              </a:ext>
            </a:extLst>
          </p:cNvPr>
          <p:cNvSpPr txBox="1"/>
          <p:nvPr/>
        </p:nvSpPr>
        <p:spPr>
          <a:xfrm>
            <a:off x="4323346" y="1498494"/>
            <a:ext cx="1741703" cy="461665"/>
          </a:xfrm>
          <a:prstGeom prst="rect">
            <a:avLst/>
          </a:prstGeom>
          <a:noFill/>
        </p:spPr>
        <p:txBody>
          <a:bodyPr wrap="square">
            <a:spAutoFit/>
          </a:bodyPr>
          <a:lstStyle/>
          <a:p>
            <a:pPr algn="ctr"/>
            <a:r>
              <a:rPr lang="zh-CN" altLang="en-US" sz="2400" b="1" dirty="0">
                <a:latin typeface="Times New Roman" panose="02020603050405020304" pitchFamily="18" charset="0"/>
                <a:cs typeface="Times New Roman" panose="02020603050405020304" pitchFamily="18" charset="0"/>
              </a:rPr>
              <a:t>注意力输出</a:t>
            </a:r>
          </a:p>
        </p:txBody>
      </p:sp>
      <p:cxnSp>
        <p:nvCxnSpPr>
          <p:cNvPr id="5" name="直接箭头连接符 4">
            <a:extLst>
              <a:ext uri="{FF2B5EF4-FFF2-40B4-BE49-F238E27FC236}">
                <a16:creationId xmlns:a16="http://schemas.microsoft.com/office/drawing/2014/main" id="{B91008DA-F4F0-4F23-9399-C0601176CC35}"/>
              </a:ext>
            </a:extLst>
          </p:cNvPr>
          <p:cNvCxnSpPr>
            <a:cxnSpLocks/>
            <a:endCxn id="179" idx="2"/>
          </p:cNvCxnSpPr>
          <p:nvPr/>
        </p:nvCxnSpPr>
        <p:spPr>
          <a:xfrm flipH="1" flipV="1">
            <a:off x="5194198" y="1960159"/>
            <a:ext cx="9852" cy="546716"/>
          </a:xfrm>
          <a:prstGeom prst="straightConnector1">
            <a:avLst/>
          </a:prstGeom>
          <a:ln w="41275" cap="sq">
            <a:round/>
            <a:headEnd w="lg" len="lg"/>
            <a:tailEnd type="stealth" w="lg" len="lg"/>
          </a:ln>
        </p:spPr>
        <p:style>
          <a:lnRef idx="1">
            <a:schemeClr val="dk1"/>
          </a:lnRef>
          <a:fillRef idx="0">
            <a:schemeClr val="dk1"/>
          </a:fillRef>
          <a:effectRef idx="0">
            <a:schemeClr val="dk1"/>
          </a:effectRef>
          <a:fontRef idx="minor">
            <a:schemeClr val="tx1"/>
          </a:fontRef>
        </p:style>
      </p:cxnSp>
      <p:cxnSp>
        <p:nvCxnSpPr>
          <p:cNvPr id="193" name="直接箭头连接符 192">
            <a:extLst>
              <a:ext uri="{FF2B5EF4-FFF2-40B4-BE49-F238E27FC236}">
                <a16:creationId xmlns:a16="http://schemas.microsoft.com/office/drawing/2014/main" id="{AFD93E6F-A3C7-4B7C-80FE-6FC55EA3E5C4}"/>
              </a:ext>
            </a:extLst>
          </p:cNvPr>
          <p:cNvCxnSpPr>
            <a:cxnSpLocks/>
          </p:cNvCxnSpPr>
          <p:nvPr/>
        </p:nvCxnSpPr>
        <p:spPr>
          <a:xfrm flipV="1">
            <a:off x="5194198" y="2948396"/>
            <a:ext cx="6" cy="836066"/>
          </a:xfrm>
          <a:prstGeom prst="straightConnector1">
            <a:avLst/>
          </a:prstGeom>
          <a:ln w="41275" cap="sq">
            <a:round/>
            <a:headEnd w="lg" len="lg"/>
            <a:tailEnd type="stealth" w="lg" len="lg"/>
          </a:ln>
        </p:spPr>
        <p:style>
          <a:lnRef idx="1">
            <a:schemeClr val="dk1"/>
          </a:lnRef>
          <a:fillRef idx="0">
            <a:schemeClr val="dk1"/>
          </a:fillRef>
          <a:effectRef idx="0">
            <a:schemeClr val="dk1"/>
          </a:effectRef>
          <a:fontRef idx="minor">
            <a:schemeClr val="tx1"/>
          </a:fontRef>
        </p:style>
      </p:cxnSp>
      <p:cxnSp>
        <p:nvCxnSpPr>
          <p:cNvPr id="195" name="直接箭头连接符 194">
            <a:extLst>
              <a:ext uri="{FF2B5EF4-FFF2-40B4-BE49-F238E27FC236}">
                <a16:creationId xmlns:a16="http://schemas.microsoft.com/office/drawing/2014/main" id="{448C0015-690B-462B-8345-E62793E82344}"/>
              </a:ext>
            </a:extLst>
          </p:cNvPr>
          <p:cNvCxnSpPr/>
          <p:nvPr/>
        </p:nvCxnSpPr>
        <p:spPr>
          <a:xfrm flipV="1">
            <a:off x="5221092" y="4371198"/>
            <a:ext cx="3" cy="675326"/>
          </a:xfrm>
          <a:prstGeom prst="straightConnector1">
            <a:avLst/>
          </a:prstGeom>
          <a:ln w="41275" cap="sq">
            <a:round/>
            <a:headEnd w="lg" len="lg"/>
            <a:tailEnd type="stealth" w="lg" len="lg"/>
          </a:ln>
        </p:spPr>
        <p:style>
          <a:lnRef idx="1">
            <a:schemeClr val="dk1"/>
          </a:lnRef>
          <a:fillRef idx="0">
            <a:schemeClr val="dk1"/>
          </a:fillRef>
          <a:effectRef idx="0">
            <a:schemeClr val="dk1"/>
          </a:effectRef>
          <a:fontRef idx="minor">
            <a:schemeClr val="tx1"/>
          </a:fontRef>
        </p:style>
      </p:cxnSp>
      <p:sp>
        <p:nvSpPr>
          <p:cNvPr id="196" name="文本框 195">
            <a:extLst>
              <a:ext uri="{FF2B5EF4-FFF2-40B4-BE49-F238E27FC236}">
                <a16:creationId xmlns:a16="http://schemas.microsoft.com/office/drawing/2014/main" id="{B58B743C-67A4-4A3B-8681-7ED53F61FFA5}"/>
              </a:ext>
            </a:extLst>
          </p:cNvPr>
          <p:cNvSpPr txBox="1"/>
          <p:nvPr/>
        </p:nvSpPr>
        <p:spPr>
          <a:xfrm>
            <a:off x="4035563" y="3211933"/>
            <a:ext cx="1237342" cy="369332"/>
          </a:xfrm>
          <a:prstGeom prst="rect">
            <a:avLst/>
          </a:prstGeom>
          <a:noFill/>
        </p:spPr>
        <p:txBody>
          <a:bodyPr wrap="square">
            <a:spAutoFit/>
          </a:bodyPr>
          <a:lstStyle/>
          <a:p>
            <a:pPr algn="ctr"/>
            <a:r>
              <a:rPr lang="zh-CN" altLang="en-US" b="1" dirty="0">
                <a:latin typeface="Times New Roman" panose="02020603050405020304" pitchFamily="18" charset="0"/>
                <a:cs typeface="Times New Roman" panose="02020603050405020304" pitchFamily="18" charset="0"/>
              </a:rPr>
              <a:t>（</a:t>
            </a:r>
            <a:r>
              <a:rPr lang="en-US" altLang="zh-CN" b="1" dirty="0" err="1">
                <a:latin typeface="Times New Roman" panose="02020603050405020304" pitchFamily="18" charset="0"/>
                <a:cs typeface="Times New Roman" panose="02020603050405020304" pitchFamily="18" charset="0"/>
              </a:rPr>
              <a:t>softmax</a:t>
            </a:r>
            <a:r>
              <a:rPr lang="zh-CN" altLang="en-US" b="1" dirty="0">
                <a:latin typeface="Times New Roman" panose="02020603050405020304" pitchFamily="18" charset="0"/>
                <a:cs typeface="Times New Roman" panose="02020603050405020304" pitchFamily="18" charset="0"/>
              </a:rPr>
              <a:t>）</a:t>
            </a:r>
          </a:p>
        </p:txBody>
      </p:sp>
      <p:sp>
        <p:nvSpPr>
          <p:cNvPr id="198" name="文本框 197">
            <a:extLst>
              <a:ext uri="{FF2B5EF4-FFF2-40B4-BE49-F238E27FC236}">
                <a16:creationId xmlns:a16="http://schemas.microsoft.com/office/drawing/2014/main" id="{2B69921D-FE04-4C4A-919A-37E2F06CDB79}"/>
              </a:ext>
            </a:extLst>
          </p:cNvPr>
          <p:cNvSpPr txBox="1"/>
          <p:nvPr/>
        </p:nvSpPr>
        <p:spPr>
          <a:xfrm>
            <a:off x="4035563" y="2058304"/>
            <a:ext cx="1237342" cy="400110"/>
          </a:xfrm>
          <a:prstGeom prst="rect">
            <a:avLst/>
          </a:prstGeom>
          <a:noFill/>
        </p:spPr>
        <p:txBody>
          <a:bodyPr wrap="square">
            <a:spAutoFit/>
          </a:bodyPr>
          <a:lstStyle/>
          <a:p>
            <a:pPr algn="ctr"/>
            <a:r>
              <a:rPr lang="zh-CN" altLang="en-US" sz="2000" b="1" dirty="0">
                <a:latin typeface="Times New Roman" panose="02020603050405020304" pitchFamily="18" charset="0"/>
                <a:cs typeface="Times New Roman" panose="02020603050405020304" pitchFamily="18" charset="0"/>
              </a:rPr>
              <a:t>（加权和）</a:t>
            </a:r>
          </a:p>
        </p:txBody>
      </p:sp>
      <mc:AlternateContent xmlns:mc="http://schemas.openxmlformats.org/markup-compatibility/2006" xmlns:a14="http://schemas.microsoft.com/office/drawing/2010/main">
        <mc:Choice Requires="a14">
          <p:sp>
            <p:nvSpPr>
              <p:cNvPr id="199" name="文本框 198">
                <a:extLst>
                  <a:ext uri="{FF2B5EF4-FFF2-40B4-BE49-F238E27FC236}">
                    <a16:creationId xmlns:a16="http://schemas.microsoft.com/office/drawing/2014/main" id="{40F64E9E-2755-4157-8CA4-323D7C34211F}"/>
                  </a:ext>
                </a:extLst>
              </p:cNvPr>
              <p:cNvSpPr txBox="1"/>
              <p:nvPr/>
            </p:nvSpPr>
            <p:spPr>
              <a:xfrm>
                <a:off x="6096000" y="5155936"/>
                <a:ext cx="2356896" cy="1200329"/>
              </a:xfrm>
              <a:prstGeom prst="rect">
                <a:avLst/>
              </a:prstGeom>
              <a:noFill/>
            </p:spPr>
            <p:txBody>
              <a:bodyPr wrap="square">
                <a:spAutoFit/>
              </a:bodyPr>
              <a:lstStyle/>
              <a:p>
                <a:r>
                  <a:rPr lang="zh-CN" altLang="en-US" sz="2400" dirty="0">
                    <a:solidFill>
                      <a:srgbClr val="0070C0"/>
                    </a:solidFill>
                  </a:rPr>
                  <a:t>编码器所有</a:t>
                </a:r>
                <a:r>
                  <a:rPr lang="zh-CN" altLang="en-US" sz="2400" dirty="0">
                    <a:solidFill>
                      <a:srgbClr val="0070C0"/>
                    </a:solidFill>
                    <a:latin typeface="Times New Roman" panose="02020603050405020304" pitchFamily="18" charset="0"/>
                    <a:cs typeface="Times New Roman" panose="02020603050405020304" pitchFamily="18" charset="0"/>
                  </a:rPr>
                  <a:t>位置的</a:t>
                </a:r>
                <a:r>
                  <a:rPr lang="zh-CN" altLang="en-US" sz="2400" dirty="0">
                    <a:solidFill>
                      <a:srgbClr val="0070C0"/>
                    </a:solidFill>
                  </a:rPr>
                  <a:t>隐状态</a:t>
                </a:r>
                <a14:m>
                  <m:oMath xmlns:m="http://schemas.openxmlformats.org/officeDocument/2006/math">
                    <m:sSub>
                      <m:sSubPr>
                        <m:ctrlPr>
                          <a:rPr lang="en-US" altLang="zh-CN" sz="2400" i="1" dirty="0" smtClean="0">
                            <a:solidFill>
                              <a:srgbClr val="0070C0"/>
                            </a:solidFill>
                            <a:latin typeface="Cambria Math" panose="02040503050406030204" pitchFamily="18" charset="0"/>
                          </a:rPr>
                        </m:ctrlPr>
                      </m:sSubPr>
                      <m:e>
                        <m:r>
                          <a:rPr lang="en-US" altLang="zh-CN" sz="2400" i="1" dirty="0">
                            <a:solidFill>
                              <a:srgbClr val="0070C0"/>
                            </a:solidFill>
                            <a:latin typeface="Cambria Math" panose="02040503050406030204" pitchFamily="18" charset="0"/>
                          </a:rPr>
                          <m:t>h</m:t>
                        </m:r>
                      </m:e>
                      <m:sub>
                        <m:r>
                          <a:rPr lang="en-US" altLang="zh-CN" sz="2400" b="0" i="1" dirty="0" smtClean="0">
                            <a:solidFill>
                              <a:srgbClr val="0070C0"/>
                            </a:solidFill>
                            <a:latin typeface="Cambria Math" panose="02040503050406030204" pitchFamily="18" charset="0"/>
                          </a:rPr>
                          <m:t>1</m:t>
                        </m:r>
                      </m:sub>
                    </m:sSub>
                    <m:r>
                      <a:rPr lang="zh-CN" altLang="en-US" sz="2400" i="1" dirty="0">
                        <a:solidFill>
                          <a:srgbClr val="0070C0"/>
                        </a:solidFill>
                        <a:latin typeface="Cambria Math" panose="02040503050406030204" pitchFamily="18" charset="0"/>
                      </a:rPr>
                      <m:t>，</m:t>
                    </m:r>
                  </m:oMath>
                </a14:m>
                <a:r>
                  <a:rPr lang="en-US" altLang="zh-CN" sz="2400" dirty="0">
                    <a:solidFill>
                      <a:srgbClr val="0070C0"/>
                    </a:solidFill>
                  </a:rPr>
                  <a:t> </a:t>
                </a:r>
                <a14:m>
                  <m:oMath xmlns:m="http://schemas.openxmlformats.org/officeDocument/2006/math">
                    <m:sSub>
                      <m:sSubPr>
                        <m:ctrlPr>
                          <a:rPr lang="en-US" altLang="zh-CN" sz="2400" i="1" dirty="0">
                            <a:solidFill>
                              <a:srgbClr val="0070C0"/>
                            </a:solidFill>
                            <a:latin typeface="Cambria Math" panose="02040503050406030204" pitchFamily="18" charset="0"/>
                          </a:rPr>
                        </m:ctrlPr>
                      </m:sSubPr>
                      <m:e>
                        <m:r>
                          <a:rPr lang="en-US" altLang="zh-CN" sz="2400" i="1" dirty="0">
                            <a:solidFill>
                              <a:srgbClr val="0070C0"/>
                            </a:solidFill>
                            <a:latin typeface="Cambria Math" panose="02040503050406030204" pitchFamily="18" charset="0"/>
                          </a:rPr>
                          <m:t>h</m:t>
                        </m:r>
                      </m:e>
                      <m:sub>
                        <m:r>
                          <a:rPr lang="en-US" altLang="zh-CN" sz="2400" b="0" i="1" dirty="0" smtClean="0">
                            <a:solidFill>
                              <a:srgbClr val="0070C0"/>
                            </a:solidFill>
                            <a:latin typeface="Cambria Math" panose="02040503050406030204" pitchFamily="18" charset="0"/>
                          </a:rPr>
                          <m:t>2</m:t>
                        </m:r>
                      </m:sub>
                    </m:sSub>
                  </m:oMath>
                </a14:m>
                <a:r>
                  <a:rPr lang="zh-CN" altLang="en-US" sz="2400" dirty="0">
                    <a:solidFill>
                      <a:srgbClr val="0070C0"/>
                    </a:solidFill>
                  </a:rPr>
                  <a:t>，</a:t>
                </a:r>
                <a:r>
                  <a:rPr lang="en-US" altLang="zh-CN" sz="2400" dirty="0">
                    <a:solidFill>
                      <a:srgbClr val="0070C0"/>
                    </a:solidFill>
                  </a:rPr>
                  <a:t>…</a:t>
                </a:r>
                <a:r>
                  <a:rPr lang="zh-CN" altLang="en-US" sz="2400" dirty="0">
                    <a:solidFill>
                      <a:srgbClr val="0070C0"/>
                    </a:solidFill>
                  </a:rPr>
                  <a:t>，</a:t>
                </a:r>
                <a:r>
                  <a:rPr lang="en-US" altLang="zh-CN" sz="2400" dirty="0">
                    <a:solidFill>
                      <a:srgbClr val="0070C0"/>
                    </a:solidFill>
                  </a:rPr>
                  <a:t> </a:t>
                </a:r>
                <a14:m>
                  <m:oMath xmlns:m="http://schemas.openxmlformats.org/officeDocument/2006/math">
                    <m:sSub>
                      <m:sSubPr>
                        <m:ctrlPr>
                          <a:rPr lang="en-US" altLang="zh-CN" sz="2400" i="1" dirty="0">
                            <a:solidFill>
                              <a:srgbClr val="0070C0"/>
                            </a:solidFill>
                            <a:latin typeface="Cambria Math" panose="02040503050406030204" pitchFamily="18" charset="0"/>
                          </a:rPr>
                        </m:ctrlPr>
                      </m:sSubPr>
                      <m:e>
                        <m:r>
                          <a:rPr lang="en-US" altLang="zh-CN" sz="2400" i="1" dirty="0">
                            <a:solidFill>
                              <a:srgbClr val="0070C0"/>
                            </a:solidFill>
                            <a:latin typeface="Cambria Math" panose="02040503050406030204" pitchFamily="18" charset="0"/>
                          </a:rPr>
                          <m:t>h</m:t>
                        </m:r>
                      </m:e>
                      <m:sub>
                        <m:r>
                          <a:rPr lang="en-US" altLang="zh-CN" sz="2400" b="0" i="1" dirty="0" smtClean="0">
                            <a:solidFill>
                              <a:srgbClr val="0070C0"/>
                            </a:solidFill>
                            <a:latin typeface="Cambria Math" panose="02040503050406030204" pitchFamily="18" charset="0"/>
                          </a:rPr>
                          <m:t>𝑁</m:t>
                        </m:r>
                      </m:sub>
                    </m:sSub>
                  </m:oMath>
                </a14:m>
                <a:endParaRPr lang="zh-CN" altLang="en-US" sz="2400" dirty="0">
                  <a:solidFill>
                    <a:srgbClr val="0070C0"/>
                  </a:solidFill>
                </a:endParaRPr>
              </a:p>
            </p:txBody>
          </p:sp>
        </mc:Choice>
        <mc:Fallback xmlns="">
          <p:sp>
            <p:nvSpPr>
              <p:cNvPr id="199" name="文本框 198">
                <a:extLst>
                  <a:ext uri="{FF2B5EF4-FFF2-40B4-BE49-F238E27FC236}">
                    <a16:creationId xmlns:a16="http://schemas.microsoft.com/office/drawing/2014/main" id="{40F64E9E-2755-4157-8CA4-323D7C34211F}"/>
                  </a:ext>
                </a:extLst>
              </p:cNvPr>
              <p:cNvSpPr txBox="1">
                <a:spLocks noRot="1" noChangeAspect="1" noMove="1" noResize="1" noEditPoints="1" noAdjustHandles="1" noChangeArrowheads="1" noChangeShapeType="1" noTextEdit="1"/>
              </p:cNvSpPr>
              <p:nvPr/>
            </p:nvSpPr>
            <p:spPr>
              <a:xfrm>
                <a:off x="6096000" y="5155936"/>
                <a:ext cx="2356896" cy="1200329"/>
              </a:xfrm>
              <a:prstGeom prst="rect">
                <a:avLst/>
              </a:prstGeom>
              <a:blipFill>
                <a:blip r:embed="rId8"/>
                <a:stretch>
                  <a:fillRect l="-4301" t="-4211" r="-2688" b="-11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文本框 199">
                <a:extLst>
                  <a:ext uri="{FF2B5EF4-FFF2-40B4-BE49-F238E27FC236}">
                    <a16:creationId xmlns:a16="http://schemas.microsoft.com/office/drawing/2014/main" id="{2AF71D68-6ED5-43DA-893B-E0A03448636C}"/>
                  </a:ext>
                </a:extLst>
              </p:cNvPr>
              <p:cNvSpPr txBox="1"/>
              <p:nvPr/>
            </p:nvSpPr>
            <p:spPr>
              <a:xfrm>
                <a:off x="8587563" y="5155081"/>
                <a:ext cx="2821485" cy="830997"/>
              </a:xfrm>
              <a:prstGeom prst="rect">
                <a:avLst/>
              </a:prstGeom>
              <a:noFill/>
            </p:spPr>
            <p:txBody>
              <a:bodyPr wrap="square">
                <a:spAutoFit/>
              </a:bodyPr>
              <a:lstStyle/>
              <a:p>
                <a:r>
                  <a:rPr lang="zh-CN" altLang="en-US" sz="2400" dirty="0">
                    <a:solidFill>
                      <a:schemeClr val="accent5">
                        <a:lumMod val="50000"/>
                      </a:schemeClr>
                    </a:solidFill>
                  </a:rPr>
                  <a:t>解码器时间步</a:t>
                </a:r>
                <a:r>
                  <a:rPr lang="en-US" altLang="zh-CN" sz="2400" dirty="0">
                    <a:solidFill>
                      <a:schemeClr val="accent5">
                        <a:lumMod val="50000"/>
                      </a:schemeClr>
                    </a:solidFill>
                  </a:rPr>
                  <a:t>t-1</a:t>
                </a:r>
                <a:r>
                  <a:rPr lang="zh-CN" altLang="en-US" sz="2400" dirty="0">
                    <a:solidFill>
                      <a:schemeClr val="accent5">
                        <a:lumMod val="50000"/>
                      </a:schemeClr>
                    </a:solidFill>
                    <a:latin typeface="Times New Roman" panose="02020603050405020304" pitchFamily="18" charset="0"/>
                    <a:cs typeface="Times New Roman" panose="02020603050405020304" pitchFamily="18" charset="0"/>
                  </a:rPr>
                  <a:t>的</a:t>
                </a:r>
                <a:r>
                  <a:rPr lang="zh-CN" altLang="en-US" sz="2400" dirty="0">
                    <a:solidFill>
                      <a:schemeClr val="accent5">
                        <a:lumMod val="50000"/>
                      </a:schemeClr>
                    </a:solidFill>
                  </a:rPr>
                  <a:t>隐状态</a:t>
                </a:r>
                <a14:m>
                  <m:oMath xmlns:m="http://schemas.openxmlformats.org/officeDocument/2006/math">
                    <m:sSub>
                      <m:sSubPr>
                        <m:ctrlPr>
                          <a:rPr lang="en-US" altLang="zh-CN" sz="2400" i="1" dirty="0">
                            <a:solidFill>
                              <a:schemeClr val="accent5">
                                <a:lumMod val="50000"/>
                              </a:schemeClr>
                            </a:solidFill>
                            <a:latin typeface="Cambria Math" panose="02040503050406030204" pitchFamily="18" charset="0"/>
                          </a:rPr>
                        </m:ctrlPr>
                      </m:sSubPr>
                      <m:e>
                        <m:r>
                          <a:rPr lang="en-US" altLang="zh-CN" sz="2400" dirty="0">
                            <a:solidFill>
                              <a:schemeClr val="accent5">
                                <a:lumMod val="50000"/>
                              </a:schemeClr>
                            </a:solidFill>
                            <a:latin typeface="Cambria Math" panose="02040503050406030204" pitchFamily="18" charset="0"/>
                          </a:rPr>
                          <m:t>h</m:t>
                        </m:r>
                        <m:r>
                          <a:rPr lang="en-US" altLang="zh-CN" sz="2400" b="0" i="1" dirty="0" smtClean="0">
                            <a:solidFill>
                              <a:schemeClr val="accent5">
                                <a:lumMod val="50000"/>
                              </a:schemeClr>
                            </a:solidFill>
                            <a:latin typeface="Cambria Math" panose="02040503050406030204" pitchFamily="18" charset="0"/>
                          </a:rPr>
                          <m:t>′</m:t>
                        </m:r>
                      </m:e>
                      <m:sub>
                        <m:r>
                          <m:rPr>
                            <m:sty m:val="p"/>
                          </m:rPr>
                          <a:rPr lang="en-US" altLang="zh-CN" sz="2400" b="0" i="0" dirty="0" smtClean="0">
                            <a:solidFill>
                              <a:schemeClr val="accent5">
                                <a:lumMod val="50000"/>
                              </a:schemeClr>
                            </a:solidFill>
                            <a:latin typeface="Cambria Math" panose="02040503050406030204" pitchFamily="18" charset="0"/>
                          </a:rPr>
                          <m:t>t</m:t>
                        </m:r>
                        <m:r>
                          <a:rPr lang="en-US" altLang="zh-CN" sz="2400" b="0" i="0" dirty="0" smtClean="0">
                            <a:solidFill>
                              <a:schemeClr val="accent5">
                                <a:lumMod val="50000"/>
                              </a:schemeClr>
                            </a:solidFill>
                            <a:latin typeface="Cambria Math" panose="02040503050406030204" pitchFamily="18" charset="0"/>
                          </a:rPr>
                          <m:t>−1</m:t>
                        </m:r>
                      </m:sub>
                    </m:sSub>
                  </m:oMath>
                </a14:m>
                <a:endParaRPr lang="zh-CN" altLang="en-US" sz="2400" dirty="0">
                  <a:solidFill>
                    <a:schemeClr val="accent5">
                      <a:lumMod val="50000"/>
                    </a:schemeClr>
                  </a:solidFill>
                </a:endParaRPr>
              </a:p>
            </p:txBody>
          </p:sp>
        </mc:Choice>
        <mc:Fallback xmlns="">
          <p:sp>
            <p:nvSpPr>
              <p:cNvPr id="200" name="文本框 199">
                <a:extLst>
                  <a:ext uri="{FF2B5EF4-FFF2-40B4-BE49-F238E27FC236}">
                    <a16:creationId xmlns:a16="http://schemas.microsoft.com/office/drawing/2014/main" id="{2AF71D68-6ED5-43DA-893B-E0A03448636C}"/>
                  </a:ext>
                </a:extLst>
              </p:cNvPr>
              <p:cNvSpPr txBox="1">
                <a:spLocks noRot="1" noChangeAspect="1" noMove="1" noResize="1" noEditPoints="1" noAdjustHandles="1" noChangeArrowheads="1" noChangeShapeType="1" noTextEdit="1"/>
              </p:cNvSpPr>
              <p:nvPr/>
            </p:nvSpPr>
            <p:spPr>
              <a:xfrm>
                <a:off x="8587563" y="5155081"/>
                <a:ext cx="2821485" cy="830997"/>
              </a:xfrm>
              <a:prstGeom prst="rect">
                <a:avLst/>
              </a:prstGeom>
              <a:blipFill>
                <a:blip r:embed="rId9"/>
                <a:stretch>
                  <a:fillRect l="-3587" t="-6061"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文本框 200">
                <a:extLst>
                  <a:ext uri="{FF2B5EF4-FFF2-40B4-BE49-F238E27FC236}">
                    <a16:creationId xmlns:a16="http://schemas.microsoft.com/office/drawing/2014/main" id="{C77111A9-C19C-48F8-B2FA-08F74370C2AC}"/>
                  </a:ext>
                </a:extLst>
              </p:cNvPr>
              <p:cNvSpPr txBox="1"/>
              <p:nvPr/>
            </p:nvSpPr>
            <p:spPr>
              <a:xfrm>
                <a:off x="6387680" y="4477230"/>
                <a:ext cx="4082240" cy="463204"/>
              </a:xfrm>
              <a:prstGeom prst="rect">
                <a:avLst/>
              </a:prstGeom>
              <a:solidFill>
                <a:schemeClr val="bg2">
                  <a:lumMod val="95000"/>
                </a:schemeClr>
              </a:solidFill>
            </p:spPr>
            <p:txBody>
              <a:bodyPr wrap="square">
                <a:spAutoFit/>
              </a:bodyPr>
              <a:lstStyle/>
              <a:p>
                <a14:m>
                  <m:oMath xmlns:m="http://schemas.openxmlformats.org/officeDocument/2006/math">
                    <m:r>
                      <m:rPr>
                        <m:nor/>
                      </m:rPr>
                      <a:rPr lang="zh-CN" altLang="en-US" sz="2400" dirty="0"/>
                      <m:t>位置</m:t>
                    </m:r>
                    <m:r>
                      <a:rPr lang="en-US" altLang="zh-CN" sz="2400" dirty="0">
                        <a:latin typeface="Cambria Math" panose="02040503050406030204" pitchFamily="18" charset="0"/>
                      </a:rPr>
                      <m:t>𝑖</m:t>
                    </m:r>
                  </m:oMath>
                </a14:m>
                <a:r>
                  <a:rPr lang="zh-CN" altLang="en-US" sz="2400" dirty="0"/>
                  <a:t>与时间步 </a:t>
                </a:r>
                <a:r>
                  <a:rPr lang="zh-CN" altLang="en-US" sz="2400" i="1" dirty="0"/>
                  <a:t>t</a:t>
                </a:r>
                <a:r>
                  <a:rPr lang="en-US" altLang="zh-CN" sz="2400" i="1" dirty="0"/>
                  <a:t>-1</a:t>
                </a:r>
                <a:r>
                  <a:rPr lang="zh-CN" altLang="en-US" sz="2400" i="1" dirty="0"/>
                  <a:t> </a:t>
                </a:r>
                <a:r>
                  <a:rPr lang="zh-CN" altLang="en-US" sz="2400" dirty="0"/>
                  <a:t>的相关性</a:t>
                </a:r>
              </a:p>
            </p:txBody>
          </p:sp>
        </mc:Choice>
        <mc:Fallback xmlns="">
          <p:sp>
            <p:nvSpPr>
              <p:cNvPr id="201" name="文本框 200">
                <a:extLst>
                  <a:ext uri="{FF2B5EF4-FFF2-40B4-BE49-F238E27FC236}">
                    <a16:creationId xmlns:a16="http://schemas.microsoft.com/office/drawing/2014/main" id="{C77111A9-C19C-48F8-B2FA-08F74370C2AC}"/>
                  </a:ext>
                </a:extLst>
              </p:cNvPr>
              <p:cNvSpPr txBox="1">
                <a:spLocks noRot="1" noChangeAspect="1" noMove="1" noResize="1" noEditPoints="1" noAdjustHandles="1" noChangeArrowheads="1" noChangeShapeType="1" noTextEdit="1"/>
              </p:cNvSpPr>
              <p:nvPr/>
            </p:nvSpPr>
            <p:spPr>
              <a:xfrm>
                <a:off x="6387680" y="4477230"/>
                <a:ext cx="4082240" cy="463204"/>
              </a:xfrm>
              <a:prstGeom prst="rect">
                <a:avLst/>
              </a:prstGeom>
              <a:blipFill>
                <a:blip r:embed="rId10"/>
                <a:stretch>
                  <a:fillRect l="-1553" t="-10811" b="-29730"/>
                </a:stretch>
              </a:blipFill>
            </p:spPr>
            <p:txBody>
              <a:bodyPr/>
              <a:lstStyle/>
              <a:p>
                <a:r>
                  <a:rPr lang="en-US">
                    <a:noFill/>
                  </a:rPr>
                  <a:t> </a:t>
                </a:r>
              </a:p>
            </p:txBody>
          </p:sp>
        </mc:Fallback>
      </mc:AlternateContent>
      <p:cxnSp>
        <p:nvCxnSpPr>
          <p:cNvPr id="12" name="直接箭头连接符 11">
            <a:extLst>
              <a:ext uri="{FF2B5EF4-FFF2-40B4-BE49-F238E27FC236}">
                <a16:creationId xmlns:a16="http://schemas.microsoft.com/office/drawing/2014/main" id="{C38C9B20-4711-489F-98B7-5E26F540A232}"/>
              </a:ext>
            </a:extLst>
          </p:cNvPr>
          <p:cNvCxnSpPr/>
          <p:nvPr/>
        </p:nvCxnSpPr>
        <p:spPr>
          <a:xfrm flipV="1">
            <a:off x="6649950" y="4219650"/>
            <a:ext cx="0" cy="24480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3" name="文本框 202">
                <a:extLst>
                  <a:ext uri="{FF2B5EF4-FFF2-40B4-BE49-F238E27FC236}">
                    <a16:creationId xmlns:a16="http://schemas.microsoft.com/office/drawing/2014/main" id="{DD57DFA4-CF5C-445E-9192-C478AFF1FCA3}"/>
                  </a:ext>
                </a:extLst>
              </p:cNvPr>
              <p:cNvSpPr txBox="1"/>
              <p:nvPr/>
            </p:nvSpPr>
            <p:spPr>
              <a:xfrm>
                <a:off x="6571616" y="2518784"/>
                <a:ext cx="6096000" cy="461665"/>
              </a:xfrm>
              <a:prstGeom prst="rect">
                <a:avLst/>
              </a:prstGeom>
              <a:noFill/>
            </p:spPr>
            <p:txBody>
              <a:bodyPr wrap="square">
                <a:spAutoFit/>
              </a:bodyPr>
              <a:lstStyle/>
              <a:p>
                <a14:m>
                  <m:oMath xmlns:m="http://schemas.openxmlformats.org/officeDocument/2006/math">
                    <m:sSub>
                      <m:sSubPr>
                        <m:ctrlPr>
                          <a:rPr lang="en-US" altLang="zh-CN" sz="2400" i="1" dirty="0" smtClean="0">
                            <a:latin typeface="Cambria Math" panose="02040503050406030204" pitchFamily="18" charset="0"/>
                          </a:rPr>
                        </m:ctrlPr>
                      </m:sSubPr>
                      <m:e>
                        <m:r>
                          <a:rPr lang="zh-CN" altLang="en-US" sz="2400" i="1" dirty="0" smtClean="0">
                            <a:latin typeface="Cambria Math" panose="02040503050406030204" pitchFamily="18" charset="0"/>
                          </a:rPr>
                          <m:t>𝛼</m:t>
                        </m:r>
                      </m:e>
                      <m:sub>
                        <m:r>
                          <a:rPr lang="en-US" altLang="zh-CN" sz="2400" b="0" i="1" dirty="0" smtClean="0">
                            <a:latin typeface="Cambria Math" panose="02040503050406030204" pitchFamily="18" charset="0"/>
                          </a:rPr>
                          <m:t>𝑡𝑖</m:t>
                        </m:r>
                      </m:sub>
                    </m:sSub>
                    <m:r>
                      <a:rPr lang="en-US" altLang="zh-CN" sz="2400" b="0" i="1" dirty="0" smtClean="0">
                        <a:latin typeface="Cambria Math" panose="02040503050406030204" pitchFamily="18" charset="0"/>
                      </a:rPr>
                      <m:t>=</m:t>
                    </m:r>
                    <m:r>
                      <m:rPr>
                        <m:nor/>
                      </m:rPr>
                      <a:rPr lang="en-US" altLang="zh-CN" sz="2400" dirty="0"/>
                      <m:t>Softmax</m:t>
                    </m:r>
                    <m:r>
                      <m:rPr>
                        <m:nor/>
                      </m:rPr>
                      <a:rPr lang="en-US" altLang="zh-CN" sz="2400" b="0" i="0" dirty="0" smtClean="0"/>
                      <m:t>(</m:t>
                    </m:r>
                    <m:sSub>
                      <m:sSubPr>
                        <m:ctrlPr>
                          <a:rPr lang="en-US" altLang="zh-CN" sz="2400" i="1" dirty="0">
                            <a:latin typeface="Cambria Math" panose="02040503050406030204" pitchFamily="18" charset="0"/>
                          </a:rPr>
                        </m:ctrlPr>
                      </m:sSubPr>
                      <m:e>
                        <m:r>
                          <a:rPr lang="en-US" altLang="zh-CN" sz="2400" b="0" i="1" dirty="0" smtClean="0">
                            <a:latin typeface="Cambria Math" panose="02040503050406030204" pitchFamily="18" charset="0"/>
                          </a:rPr>
                          <m:t>𝑒</m:t>
                        </m:r>
                      </m:e>
                      <m:sub>
                        <m:r>
                          <a:rPr lang="en-US" altLang="zh-CN" sz="2400" i="1" dirty="0">
                            <a:latin typeface="Cambria Math" panose="02040503050406030204" pitchFamily="18" charset="0"/>
                          </a:rPr>
                          <m:t>𝑡𝑖</m:t>
                        </m:r>
                      </m:sub>
                    </m:sSub>
                    <m:r>
                      <m:rPr>
                        <m:nor/>
                      </m:rPr>
                      <a:rPr lang="en-US" altLang="zh-CN" sz="2400" b="0" i="0" dirty="0" smtClean="0"/>
                      <m:t>)</m:t>
                    </m:r>
                  </m:oMath>
                </a14:m>
                <a:r>
                  <a:rPr lang="zh-CN" altLang="en-US" sz="2400" dirty="0"/>
                  <a:t> </a:t>
                </a:r>
                <a14:m>
                  <m:oMath xmlns:m="http://schemas.openxmlformats.org/officeDocument/2006/math">
                    <m:r>
                      <a:rPr lang="en-US" altLang="zh-CN" sz="2400" i="1" dirty="0">
                        <a:latin typeface="Cambria Math" panose="02040503050406030204" pitchFamily="18" charset="0"/>
                      </a:rPr>
                      <m:t>𝑖</m:t>
                    </m:r>
                    <m:r>
                      <a:rPr lang="en-US" altLang="zh-CN" sz="2400" i="1" dirty="0">
                        <a:latin typeface="Cambria Math" panose="02040503050406030204" pitchFamily="18" charset="0"/>
                      </a:rPr>
                      <m:t>=1,…,</m:t>
                    </m:r>
                    <m:r>
                      <a:rPr lang="en-US" altLang="zh-CN" sz="2400" i="1" dirty="0">
                        <a:latin typeface="Cambria Math" panose="02040503050406030204" pitchFamily="18" charset="0"/>
                      </a:rPr>
                      <m:t>𝑁</m:t>
                    </m:r>
                  </m:oMath>
                </a14:m>
                <a:r>
                  <a:rPr lang="zh-CN" altLang="en-US" sz="2400" i="1" dirty="0"/>
                  <a:t> </a:t>
                </a:r>
                <a:endParaRPr lang="zh-CN" altLang="en-US" sz="2400" dirty="0"/>
              </a:p>
            </p:txBody>
          </p:sp>
        </mc:Choice>
        <mc:Fallback xmlns="">
          <p:sp>
            <p:nvSpPr>
              <p:cNvPr id="203" name="文本框 202">
                <a:extLst>
                  <a:ext uri="{FF2B5EF4-FFF2-40B4-BE49-F238E27FC236}">
                    <a16:creationId xmlns:a16="http://schemas.microsoft.com/office/drawing/2014/main" id="{DD57DFA4-CF5C-445E-9192-C478AFF1FCA3}"/>
                  </a:ext>
                </a:extLst>
              </p:cNvPr>
              <p:cNvSpPr txBox="1">
                <a:spLocks noRot="1" noChangeAspect="1" noMove="1" noResize="1" noEditPoints="1" noAdjustHandles="1" noChangeArrowheads="1" noChangeShapeType="1" noTextEdit="1"/>
              </p:cNvSpPr>
              <p:nvPr/>
            </p:nvSpPr>
            <p:spPr>
              <a:xfrm>
                <a:off x="6571616" y="2518784"/>
                <a:ext cx="6096000" cy="461665"/>
              </a:xfrm>
              <a:prstGeom prst="rect">
                <a:avLst/>
              </a:prstGeom>
              <a:blipFill>
                <a:blip r:embed="rId11"/>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 name="文本框 204">
                <a:extLst>
                  <a:ext uri="{FF2B5EF4-FFF2-40B4-BE49-F238E27FC236}">
                    <a16:creationId xmlns:a16="http://schemas.microsoft.com/office/drawing/2014/main" id="{989994B8-ADFE-4BA0-A0BC-AD61E576729A}"/>
                  </a:ext>
                </a:extLst>
              </p:cNvPr>
              <p:cNvSpPr txBox="1"/>
              <p:nvPr/>
            </p:nvSpPr>
            <p:spPr>
              <a:xfrm>
                <a:off x="6352839" y="3211933"/>
                <a:ext cx="4795548" cy="461665"/>
              </a:xfrm>
              <a:prstGeom prst="rect">
                <a:avLst/>
              </a:prstGeom>
              <a:solidFill>
                <a:schemeClr val="bg2">
                  <a:lumMod val="95000"/>
                </a:schemeClr>
              </a:solidFill>
            </p:spPr>
            <p:txBody>
              <a:bodyPr wrap="square">
                <a:spAutoFit/>
              </a:bodyPr>
              <a:lstStyle/>
              <a:p>
                <a:r>
                  <a:rPr lang="zh-CN" altLang="en-US" sz="2400" dirty="0"/>
                  <a:t>时间步t的输入位置</a:t>
                </a:r>
                <a14:m>
                  <m:oMath xmlns:m="http://schemas.openxmlformats.org/officeDocument/2006/math">
                    <m:r>
                      <a:rPr lang="zh-CN" altLang="en-US" sz="2400" b="0" i="0" dirty="0" smtClean="0">
                        <a:solidFill>
                          <a:schemeClr val="tx1"/>
                        </a:solidFill>
                        <a:latin typeface="Cambria Math" panose="02040503050406030204" pitchFamily="18" charset="0"/>
                      </a:rPr>
                      <m:t> </m:t>
                    </m:r>
                    <m:r>
                      <a:rPr lang="en-US" altLang="zh-CN" sz="2400" b="0" i="1" dirty="0" smtClean="0">
                        <a:solidFill>
                          <a:schemeClr val="tx1"/>
                        </a:solidFill>
                        <a:latin typeface="Cambria Math" panose="02040503050406030204" pitchFamily="18" charset="0"/>
                      </a:rPr>
                      <m:t>𝑖</m:t>
                    </m:r>
                    <m:r>
                      <a:rPr lang="zh-CN" altLang="en-US" sz="2400" b="0" i="1" dirty="0" smtClean="0">
                        <a:solidFill>
                          <a:schemeClr val="tx1"/>
                        </a:solidFill>
                        <a:latin typeface="Cambria Math" panose="02040503050406030204" pitchFamily="18" charset="0"/>
                      </a:rPr>
                      <m:t> </m:t>
                    </m:r>
                  </m:oMath>
                </a14:m>
                <a:r>
                  <a:rPr lang="zh-CN" altLang="en-US" sz="2400" dirty="0"/>
                  <a:t>的注意力权重</a:t>
                </a:r>
              </a:p>
            </p:txBody>
          </p:sp>
        </mc:Choice>
        <mc:Fallback xmlns="">
          <p:sp>
            <p:nvSpPr>
              <p:cNvPr id="205" name="文本框 204">
                <a:extLst>
                  <a:ext uri="{FF2B5EF4-FFF2-40B4-BE49-F238E27FC236}">
                    <a16:creationId xmlns:a16="http://schemas.microsoft.com/office/drawing/2014/main" id="{989994B8-ADFE-4BA0-A0BC-AD61E576729A}"/>
                  </a:ext>
                </a:extLst>
              </p:cNvPr>
              <p:cNvSpPr txBox="1">
                <a:spLocks noRot="1" noChangeAspect="1" noMove="1" noResize="1" noEditPoints="1" noAdjustHandles="1" noChangeArrowheads="1" noChangeShapeType="1" noTextEdit="1"/>
              </p:cNvSpPr>
              <p:nvPr/>
            </p:nvSpPr>
            <p:spPr>
              <a:xfrm>
                <a:off x="6352839" y="3211933"/>
                <a:ext cx="4795548" cy="461665"/>
              </a:xfrm>
              <a:prstGeom prst="rect">
                <a:avLst/>
              </a:prstGeom>
              <a:blipFill>
                <a:blip r:embed="rId12"/>
                <a:stretch>
                  <a:fillRect l="-2116" t="-7895" r="-1587" b="-28947"/>
                </a:stretch>
              </a:blipFill>
            </p:spPr>
            <p:txBody>
              <a:bodyPr/>
              <a:lstStyle/>
              <a:p>
                <a:r>
                  <a:rPr lang="en-US">
                    <a:noFill/>
                  </a:rPr>
                  <a:t> </a:t>
                </a:r>
              </a:p>
            </p:txBody>
          </p:sp>
        </mc:Fallback>
      </mc:AlternateContent>
      <p:cxnSp>
        <p:nvCxnSpPr>
          <p:cNvPr id="207" name="直接箭头连接符 206">
            <a:extLst>
              <a:ext uri="{FF2B5EF4-FFF2-40B4-BE49-F238E27FC236}">
                <a16:creationId xmlns:a16="http://schemas.microsoft.com/office/drawing/2014/main" id="{A0463975-95D4-428C-98FE-184B9357ECE7}"/>
              </a:ext>
            </a:extLst>
          </p:cNvPr>
          <p:cNvCxnSpPr/>
          <p:nvPr/>
        </p:nvCxnSpPr>
        <p:spPr>
          <a:xfrm flipV="1">
            <a:off x="6766908" y="2918485"/>
            <a:ext cx="0" cy="24480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10" name="文本框 209">
            <a:extLst>
              <a:ext uri="{FF2B5EF4-FFF2-40B4-BE49-F238E27FC236}">
                <a16:creationId xmlns:a16="http://schemas.microsoft.com/office/drawing/2014/main" id="{B761E49C-58D3-41C4-A81F-A595B18009F0}"/>
              </a:ext>
            </a:extLst>
          </p:cNvPr>
          <p:cNvSpPr txBox="1"/>
          <p:nvPr/>
        </p:nvSpPr>
        <p:spPr>
          <a:xfrm>
            <a:off x="6588591" y="2073290"/>
            <a:ext cx="4346985" cy="461665"/>
          </a:xfrm>
          <a:prstGeom prst="rect">
            <a:avLst/>
          </a:prstGeom>
          <a:solidFill>
            <a:schemeClr val="bg2">
              <a:lumMod val="95000"/>
            </a:schemeClr>
          </a:solidFill>
        </p:spPr>
        <p:txBody>
          <a:bodyPr wrap="square">
            <a:spAutoFit/>
          </a:bodyPr>
          <a:lstStyle/>
          <a:p>
            <a:r>
              <a:rPr lang="zh-CN" altLang="en-US" sz="2400" dirty="0"/>
              <a:t>解码器时间步 </a:t>
            </a:r>
            <a:r>
              <a:rPr lang="zh-CN" altLang="en-US" sz="2400" i="1" dirty="0"/>
              <a:t>t</a:t>
            </a:r>
            <a:r>
              <a:rPr lang="zh-CN" altLang="en-US" sz="2400" dirty="0"/>
              <a:t> 的上下文向量</a:t>
            </a:r>
          </a:p>
        </p:txBody>
      </p:sp>
      <p:cxnSp>
        <p:nvCxnSpPr>
          <p:cNvPr id="211" name="直接箭头连接符 210">
            <a:extLst>
              <a:ext uri="{FF2B5EF4-FFF2-40B4-BE49-F238E27FC236}">
                <a16:creationId xmlns:a16="http://schemas.microsoft.com/office/drawing/2014/main" id="{5B1DBCD1-54BE-4666-82E9-6724CC1E96F8}"/>
              </a:ext>
            </a:extLst>
          </p:cNvPr>
          <p:cNvCxnSpPr/>
          <p:nvPr/>
        </p:nvCxnSpPr>
        <p:spPr>
          <a:xfrm flipV="1">
            <a:off x="6725435" y="1791427"/>
            <a:ext cx="0" cy="24480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FCE44F4E-0532-4002-96EC-C826C3C58BB7}"/>
              </a:ext>
            </a:extLst>
          </p:cNvPr>
          <p:cNvSpPr txBox="1"/>
          <p:nvPr/>
        </p:nvSpPr>
        <p:spPr>
          <a:xfrm>
            <a:off x="1601919" y="1601498"/>
            <a:ext cx="2201866" cy="461665"/>
          </a:xfrm>
          <a:prstGeom prst="rect">
            <a:avLst/>
          </a:prstGeom>
          <a:noFill/>
        </p:spPr>
        <p:txBody>
          <a:bodyPr wrap="square" rtlCol="0">
            <a:spAutoFit/>
          </a:bodyPr>
          <a:lstStyle/>
          <a:p>
            <a:r>
              <a:rPr lang="zh-CN" altLang="en-US" sz="2400" b="1" dirty="0">
                <a:solidFill>
                  <a:srgbClr val="0070C0"/>
                </a:solidFill>
              </a:rPr>
              <a:t>注意力计算</a:t>
            </a:r>
          </a:p>
        </p:txBody>
      </p:sp>
      <p:pic>
        <p:nvPicPr>
          <p:cNvPr id="2" name="图片 208">
            <a:extLst>
              <a:ext uri="{FF2B5EF4-FFF2-40B4-BE49-F238E27FC236}">
                <a16:creationId xmlns:a16="http://schemas.microsoft.com/office/drawing/2014/main" id="{682658E8-072E-36D2-D3E2-66FCF8311509}"/>
              </a:ext>
            </a:extLst>
          </p:cNvPr>
          <p:cNvPicPr>
            <a:picLocks noChangeAspect="1"/>
          </p:cNvPicPr>
          <p:nvPr/>
        </p:nvPicPr>
        <p:blipFill>
          <a:blip r:embed="rId13"/>
          <a:stretch>
            <a:fillRect/>
          </a:stretch>
        </p:blipFill>
        <p:spPr>
          <a:xfrm>
            <a:off x="6766908" y="948933"/>
            <a:ext cx="2038455" cy="965250"/>
          </a:xfrm>
          <a:prstGeom prst="rect">
            <a:avLst/>
          </a:prstGeom>
        </p:spPr>
      </p:pic>
    </p:spTree>
    <p:extLst>
      <p:ext uri="{BB962C8B-B14F-4D97-AF65-F5344CB8AC3E}">
        <p14:creationId xmlns:p14="http://schemas.microsoft.com/office/powerpoint/2010/main" val="190515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500"/>
                                        <p:tgtEl>
                                          <p:spTgt spid="1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0"/>
                                        </p:tgtEl>
                                        <p:attrNameLst>
                                          <p:attrName>style.visibility</p:attrName>
                                        </p:attrNameLst>
                                      </p:cBhvr>
                                      <p:to>
                                        <p:strVal val="visible"/>
                                      </p:to>
                                    </p:set>
                                    <p:animEffect transition="in" filter="fade">
                                      <p:cBhvr>
                                        <p:cTn id="10" dur="500"/>
                                        <p:tgtEl>
                                          <p:spTgt spid="20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4"/>
                                        </p:tgtEl>
                                        <p:attrNameLst>
                                          <p:attrName>style.visibility</p:attrName>
                                        </p:attrNameLst>
                                      </p:cBhvr>
                                      <p:to>
                                        <p:strVal val="visible"/>
                                      </p:to>
                                    </p:set>
                                    <p:animEffect transition="in" filter="fade">
                                      <p:cBhvr>
                                        <p:cTn id="15" dur="500"/>
                                        <p:tgtEl>
                                          <p:spTgt spid="2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1"/>
                                        </p:tgtEl>
                                        <p:attrNameLst>
                                          <p:attrName>style.visibility</p:attrName>
                                        </p:attrNameLst>
                                      </p:cBhvr>
                                      <p:to>
                                        <p:strVal val="visible"/>
                                      </p:to>
                                    </p:set>
                                    <p:animEffect transition="in" filter="fade">
                                      <p:cBhvr>
                                        <p:cTn id="23" dur="500"/>
                                        <p:tgtEl>
                                          <p:spTgt spid="20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3"/>
                                        </p:tgtEl>
                                        <p:attrNameLst>
                                          <p:attrName>style.visibility</p:attrName>
                                        </p:attrNameLst>
                                      </p:cBhvr>
                                      <p:to>
                                        <p:strVal val="visible"/>
                                      </p:to>
                                    </p:set>
                                    <p:animEffect transition="in" filter="fade">
                                      <p:cBhvr>
                                        <p:cTn id="28" dur="500"/>
                                        <p:tgtEl>
                                          <p:spTgt spid="20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7"/>
                                        </p:tgtEl>
                                        <p:attrNameLst>
                                          <p:attrName>style.visibility</p:attrName>
                                        </p:attrNameLst>
                                      </p:cBhvr>
                                      <p:to>
                                        <p:strVal val="visible"/>
                                      </p:to>
                                    </p:set>
                                    <p:animEffect transition="in" filter="fade">
                                      <p:cBhvr>
                                        <p:cTn id="33" dur="500"/>
                                        <p:tgtEl>
                                          <p:spTgt spid="20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5"/>
                                        </p:tgtEl>
                                        <p:attrNameLst>
                                          <p:attrName>style.visibility</p:attrName>
                                        </p:attrNameLst>
                                      </p:cBhvr>
                                      <p:to>
                                        <p:strVal val="visible"/>
                                      </p:to>
                                    </p:set>
                                    <p:animEffect transition="in" filter="fade">
                                      <p:cBhvr>
                                        <p:cTn id="36" dur="500"/>
                                        <p:tgtEl>
                                          <p:spTgt spid="20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1"/>
                                        </p:tgtEl>
                                        <p:attrNameLst>
                                          <p:attrName>style.visibility</p:attrName>
                                        </p:attrNameLst>
                                      </p:cBhvr>
                                      <p:to>
                                        <p:strVal val="visible"/>
                                      </p:to>
                                    </p:set>
                                    <p:animEffect transition="in" filter="fade">
                                      <p:cBhvr>
                                        <p:cTn id="41" dur="500"/>
                                        <p:tgtEl>
                                          <p:spTgt spid="2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0"/>
                                        </p:tgtEl>
                                        <p:attrNameLst>
                                          <p:attrName>style.visibility</p:attrName>
                                        </p:attrNameLst>
                                      </p:cBhvr>
                                      <p:to>
                                        <p:strVal val="visible"/>
                                      </p:to>
                                    </p:set>
                                    <p:animEffect transition="in" filter="fade">
                                      <p:cBhvr>
                                        <p:cTn id="44" dur="500"/>
                                        <p:tgtEl>
                                          <p:spTgt spid="2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P spid="199" grpId="0"/>
      <p:bldP spid="200" grpId="0"/>
      <p:bldP spid="201" grpId="0" animBg="1"/>
      <p:bldP spid="203" grpId="0"/>
      <p:bldP spid="205" grpId="0" animBg="1"/>
      <p:bldP spid="2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5.3.2 </a:t>
            </a:r>
            <a:r>
              <a:rPr lang="zh-CN" altLang="en-US" sz="3200" dirty="0">
                <a:solidFill>
                  <a:srgbClr val="0070C0"/>
                </a:solidFill>
                <a:latin typeface="微软雅黑" panose="020B0503020204020204" charset="-122"/>
                <a:ea typeface="微软雅黑" panose="020B0503020204020204" charset="-122"/>
              </a:rPr>
              <a:t>引入注意力机制的编码器</a:t>
            </a:r>
            <a:r>
              <a:rPr lang="en-US" altLang="zh-CN" sz="3200" dirty="0">
                <a:solidFill>
                  <a:srgbClr val="0070C0"/>
                </a:solidFill>
                <a:latin typeface="微软雅黑" panose="020B0503020204020204" charset="-122"/>
                <a:ea typeface="微软雅黑" panose="020B0503020204020204" charset="-122"/>
              </a:rPr>
              <a:t>-</a:t>
            </a:r>
            <a:r>
              <a:rPr lang="zh-CN" altLang="en-US" sz="3200" dirty="0">
                <a:solidFill>
                  <a:srgbClr val="0070C0"/>
                </a:solidFill>
                <a:latin typeface="微软雅黑" panose="020B0503020204020204" charset="-122"/>
                <a:ea typeface="微软雅黑" panose="020B0503020204020204" charset="-122"/>
              </a:rPr>
              <a:t>解码器模型</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1" name="文本框 10">
            <a:extLst>
              <a:ext uri="{FF2B5EF4-FFF2-40B4-BE49-F238E27FC236}">
                <a16:creationId xmlns:a16="http://schemas.microsoft.com/office/drawing/2014/main" id="{F6FA663A-4586-46B8-AB54-F6B581A0C8F7}"/>
              </a:ext>
            </a:extLst>
          </p:cNvPr>
          <p:cNvSpPr txBox="1"/>
          <p:nvPr/>
        </p:nvSpPr>
        <p:spPr>
          <a:xfrm>
            <a:off x="3321393" y="6448315"/>
            <a:ext cx="2442722" cy="276999"/>
          </a:xfrm>
          <a:prstGeom prst="rect">
            <a:avLst/>
          </a:prstGeom>
          <a:noFill/>
        </p:spPr>
        <p:txBody>
          <a:bodyPr wrap="square">
            <a:spAutoFit/>
          </a:bodyPr>
          <a:lstStyle/>
          <a:p>
            <a:r>
              <a:rPr lang="zh-CN" altLang="en-US" sz="1200" b="1" dirty="0"/>
              <a:t>他        有      一部     华为    手机</a:t>
            </a:r>
          </a:p>
        </p:txBody>
      </p:sp>
      <p:grpSp>
        <p:nvGrpSpPr>
          <p:cNvPr id="37" name="组合 36">
            <a:extLst>
              <a:ext uri="{FF2B5EF4-FFF2-40B4-BE49-F238E27FC236}">
                <a16:creationId xmlns:a16="http://schemas.microsoft.com/office/drawing/2014/main" id="{8F2DA14B-9DAA-445B-9E60-A850BCFC5B63}"/>
              </a:ext>
            </a:extLst>
          </p:cNvPr>
          <p:cNvGrpSpPr/>
          <p:nvPr/>
        </p:nvGrpSpPr>
        <p:grpSpPr>
          <a:xfrm>
            <a:off x="3357682" y="5046581"/>
            <a:ext cx="484515" cy="1409028"/>
            <a:chOff x="1976999" y="4025046"/>
            <a:chExt cx="484515" cy="1409028"/>
          </a:xfrm>
        </p:grpSpPr>
        <p:pic>
          <p:nvPicPr>
            <p:cNvPr id="22" name="图片 21">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16" name="直接箭头连接符 15">
              <a:extLst>
                <a:ext uri="{FF2B5EF4-FFF2-40B4-BE49-F238E27FC236}">
                  <a16:creationId xmlns:a16="http://schemas.microsoft.com/office/drawing/2014/main" id="{EDED1064-A9B7-4D91-A3DE-C736A5643C20}"/>
                </a:ext>
              </a:extLst>
            </p:cNvPr>
            <p:cNvCxnSpPr>
              <a:cxnSpLocks/>
              <a:endCxn id="22"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DC39E9D9-0C8C-4FA6-B7C4-59D03D65EC20}"/>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59" name="组合 58">
            <a:extLst>
              <a:ext uri="{FF2B5EF4-FFF2-40B4-BE49-F238E27FC236}">
                <a16:creationId xmlns:a16="http://schemas.microsoft.com/office/drawing/2014/main" id="{288C68CA-C37F-45EB-9E05-B52229A7CA0E}"/>
              </a:ext>
            </a:extLst>
          </p:cNvPr>
          <p:cNvGrpSpPr/>
          <p:nvPr/>
        </p:nvGrpSpPr>
        <p:grpSpPr>
          <a:xfrm>
            <a:off x="3848319" y="5046581"/>
            <a:ext cx="484515" cy="1409028"/>
            <a:chOff x="1976999" y="4025046"/>
            <a:chExt cx="484515" cy="1409028"/>
          </a:xfrm>
        </p:grpSpPr>
        <p:pic>
          <p:nvPicPr>
            <p:cNvPr id="60" name="图片 59">
              <a:extLst>
                <a:ext uri="{FF2B5EF4-FFF2-40B4-BE49-F238E27FC236}">
                  <a16:creationId xmlns:a16="http://schemas.microsoft.com/office/drawing/2014/main" id="{A3924715-79A6-40ED-908C-F3DBD54D66AA}"/>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61" name="直接箭头连接符 60">
              <a:extLst>
                <a:ext uri="{FF2B5EF4-FFF2-40B4-BE49-F238E27FC236}">
                  <a16:creationId xmlns:a16="http://schemas.microsoft.com/office/drawing/2014/main" id="{8DD7BFE8-4845-489F-A5EF-79B508F24F3C}"/>
                </a:ext>
              </a:extLst>
            </p:cNvPr>
            <p:cNvCxnSpPr>
              <a:cxnSpLocks/>
              <a:endCxn id="60"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981028C0-D629-4DF8-9BDC-5A5902B5CFFD}"/>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C54AD194-6B68-4E54-9A91-94AE0FF7753C}"/>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64" name="组合 63">
            <a:extLst>
              <a:ext uri="{FF2B5EF4-FFF2-40B4-BE49-F238E27FC236}">
                <a16:creationId xmlns:a16="http://schemas.microsoft.com/office/drawing/2014/main" id="{3BD6091A-0532-4B7A-8E0C-4153043D590B}"/>
              </a:ext>
            </a:extLst>
          </p:cNvPr>
          <p:cNvGrpSpPr/>
          <p:nvPr/>
        </p:nvGrpSpPr>
        <p:grpSpPr>
          <a:xfrm>
            <a:off x="4344457" y="5046581"/>
            <a:ext cx="484515" cy="1409028"/>
            <a:chOff x="1976999" y="4025046"/>
            <a:chExt cx="484515" cy="1409028"/>
          </a:xfrm>
        </p:grpSpPr>
        <p:pic>
          <p:nvPicPr>
            <p:cNvPr id="65" name="图片 64">
              <a:extLst>
                <a:ext uri="{FF2B5EF4-FFF2-40B4-BE49-F238E27FC236}">
                  <a16:creationId xmlns:a16="http://schemas.microsoft.com/office/drawing/2014/main" id="{62F43A99-55D1-4C3D-A6E0-942CC686C2E1}"/>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66" name="直接箭头连接符 65">
              <a:extLst>
                <a:ext uri="{FF2B5EF4-FFF2-40B4-BE49-F238E27FC236}">
                  <a16:creationId xmlns:a16="http://schemas.microsoft.com/office/drawing/2014/main" id="{028D49FA-6CC0-4DEA-876E-646A8B4FDFFD}"/>
                </a:ext>
              </a:extLst>
            </p:cNvPr>
            <p:cNvCxnSpPr>
              <a:cxnSpLocks/>
              <a:endCxn id="65"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id="{6B529F52-EE10-4AB0-92DB-332998567EC5}"/>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D32C390D-C8AA-4A87-AC39-A1D4598C2DB6}"/>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id="{8F2DA14B-9DAA-445B-9E60-A850BCFC5B63}"/>
              </a:ext>
            </a:extLst>
          </p:cNvPr>
          <p:cNvGrpSpPr/>
          <p:nvPr/>
        </p:nvGrpSpPr>
        <p:grpSpPr>
          <a:xfrm>
            <a:off x="4835093" y="5046581"/>
            <a:ext cx="484515" cy="1409028"/>
            <a:chOff x="1976999" y="4025046"/>
            <a:chExt cx="484515" cy="1409028"/>
          </a:xfrm>
        </p:grpSpPr>
        <p:pic>
          <p:nvPicPr>
            <p:cNvPr id="70" name="图片 69">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71" name="直接箭头连接符 70">
              <a:extLst>
                <a:ext uri="{FF2B5EF4-FFF2-40B4-BE49-F238E27FC236}">
                  <a16:creationId xmlns:a16="http://schemas.microsoft.com/office/drawing/2014/main" id="{EDED1064-A9B7-4D91-A3DE-C736A5643C20}"/>
                </a:ext>
              </a:extLst>
            </p:cNvPr>
            <p:cNvCxnSpPr>
              <a:cxnSpLocks/>
              <a:endCxn id="70"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DC39E9D9-0C8C-4FA6-B7C4-59D03D65EC20}"/>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74" name="组合 73">
            <a:extLst>
              <a:ext uri="{FF2B5EF4-FFF2-40B4-BE49-F238E27FC236}">
                <a16:creationId xmlns:a16="http://schemas.microsoft.com/office/drawing/2014/main" id="{8F2DA14B-9DAA-445B-9E60-A850BCFC5B63}"/>
              </a:ext>
            </a:extLst>
          </p:cNvPr>
          <p:cNvGrpSpPr/>
          <p:nvPr/>
        </p:nvGrpSpPr>
        <p:grpSpPr>
          <a:xfrm>
            <a:off x="5315826" y="5046581"/>
            <a:ext cx="705389" cy="1409028"/>
            <a:chOff x="1976999" y="4025046"/>
            <a:chExt cx="705389" cy="1409028"/>
          </a:xfrm>
        </p:grpSpPr>
        <p:pic>
          <p:nvPicPr>
            <p:cNvPr id="75" name="图片 74">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76" name="直接箭头连接符 75">
              <a:extLst>
                <a:ext uri="{FF2B5EF4-FFF2-40B4-BE49-F238E27FC236}">
                  <a16:creationId xmlns:a16="http://schemas.microsoft.com/office/drawing/2014/main" id="{EDED1064-A9B7-4D91-A3DE-C736A5643C20}"/>
                </a:ext>
              </a:extLst>
            </p:cNvPr>
            <p:cNvCxnSpPr>
              <a:cxnSpLocks/>
              <a:endCxn id="75"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76">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a:extLst>
                <a:ext uri="{FF2B5EF4-FFF2-40B4-BE49-F238E27FC236}">
                  <a16:creationId xmlns:a16="http://schemas.microsoft.com/office/drawing/2014/main" id="{DC39E9D9-0C8C-4FA6-B7C4-59D03D65EC20}"/>
                </a:ext>
              </a:extLst>
            </p:cNvPr>
            <p:cNvCxnSpPr>
              <a:cxnSpLocks/>
            </p:cNvCxnSpPr>
            <p:nvPr/>
          </p:nvCxnSpPr>
          <p:spPr>
            <a:xfrm>
              <a:off x="2246331" y="4862726"/>
              <a:ext cx="43605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0" name="椭圆 79">
            <a:extLst>
              <a:ext uri="{FF2B5EF4-FFF2-40B4-BE49-F238E27FC236}">
                <a16:creationId xmlns:a16="http://schemas.microsoft.com/office/drawing/2014/main" id="{36D0AB54-08B6-4F80-A3BE-224C07219B90}"/>
              </a:ext>
            </a:extLst>
          </p:cNvPr>
          <p:cNvSpPr/>
          <p:nvPr/>
        </p:nvSpPr>
        <p:spPr>
          <a:xfrm>
            <a:off x="3428717" y="4919110"/>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1" name="椭圆 80">
            <a:extLst>
              <a:ext uri="{FF2B5EF4-FFF2-40B4-BE49-F238E27FC236}">
                <a16:creationId xmlns:a16="http://schemas.microsoft.com/office/drawing/2014/main" id="{5429A9C6-B1E3-4F67-AE9F-5321458E962E}"/>
              </a:ext>
            </a:extLst>
          </p:cNvPr>
          <p:cNvSpPr/>
          <p:nvPr/>
        </p:nvSpPr>
        <p:spPr>
          <a:xfrm>
            <a:off x="3919354" y="4906326"/>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2" name="椭圆 81">
            <a:extLst>
              <a:ext uri="{FF2B5EF4-FFF2-40B4-BE49-F238E27FC236}">
                <a16:creationId xmlns:a16="http://schemas.microsoft.com/office/drawing/2014/main" id="{519F08CF-00B7-4536-BC45-D10E803D8155}"/>
              </a:ext>
            </a:extLst>
          </p:cNvPr>
          <p:cNvSpPr/>
          <p:nvPr/>
        </p:nvSpPr>
        <p:spPr>
          <a:xfrm>
            <a:off x="4415492" y="4906326"/>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3" name="椭圆 82">
            <a:extLst>
              <a:ext uri="{FF2B5EF4-FFF2-40B4-BE49-F238E27FC236}">
                <a16:creationId xmlns:a16="http://schemas.microsoft.com/office/drawing/2014/main" id="{02771191-6B9C-4A58-BC55-E88DCCF0D30E}"/>
              </a:ext>
            </a:extLst>
          </p:cNvPr>
          <p:cNvSpPr/>
          <p:nvPr/>
        </p:nvSpPr>
        <p:spPr>
          <a:xfrm>
            <a:off x="4899253" y="4919110"/>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4" name="椭圆 83">
            <a:extLst>
              <a:ext uri="{FF2B5EF4-FFF2-40B4-BE49-F238E27FC236}">
                <a16:creationId xmlns:a16="http://schemas.microsoft.com/office/drawing/2014/main" id="{36D0AB54-08B6-4F80-A3BE-224C07219B90}"/>
              </a:ext>
            </a:extLst>
          </p:cNvPr>
          <p:cNvSpPr/>
          <p:nvPr/>
        </p:nvSpPr>
        <p:spPr>
          <a:xfrm>
            <a:off x="5391604" y="4919110"/>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85" name="直接箭头连接符 84">
            <a:extLst>
              <a:ext uri="{FF2B5EF4-FFF2-40B4-BE49-F238E27FC236}">
                <a16:creationId xmlns:a16="http://schemas.microsoft.com/office/drawing/2014/main" id="{723B610F-2558-4860-B64F-17FE9E9C7D65}"/>
              </a:ext>
            </a:extLst>
          </p:cNvPr>
          <p:cNvCxnSpPr>
            <a:cxnSpLocks/>
          </p:cNvCxnSpPr>
          <p:nvPr/>
        </p:nvCxnSpPr>
        <p:spPr>
          <a:xfrm flipH="1" flipV="1">
            <a:off x="3492348"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54E6075F-AE0B-406F-987F-971D9E371DFF}"/>
              </a:ext>
            </a:extLst>
          </p:cNvPr>
          <p:cNvCxnSpPr>
            <a:cxnSpLocks/>
          </p:cNvCxnSpPr>
          <p:nvPr/>
        </p:nvCxnSpPr>
        <p:spPr>
          <a:xfrm flipH="1" flipV="1">
            <a:off x="3982985"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接箭头连接符 86">
            <a:extLst>
              <a:ext uri="{FF2B5EF4-FFF2-40B4-BE49-F238E27FC236}">
                <a16:creationId xmlns:a16="http://schemas.microsoft.com/office/drawing/2014/main" id="{9D831723-C984-4FFC-90FA-4C0A3CEBE26D}"/>
              </a:ext>
            </a:extLst>
          </p:cNvPr>
          <p:cNvCxnSpPr>
            <a:cxnSpLocks/>
          </p:cNvCxnSpPr>
          <p:nvPr/>
        </p:nvCxnSpPr>
        <p:spPr>
          <a:xfrm flipH="1" flipV="1">
            <a:off x="4479123"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接箭头连接符 87">
            <a:extLst>
              <a:ext uri="{FF2B5EF4-FFF2-40B4-BE49-F238E27FC236}">
                <a16:creationId xmlns:a16="http://schemas.microsoft.com/office/drawing/2014/main" id="{AD60CA59-336C-446F-BE44-2D805FDE643A}"/>
              </a:ext>
            </a:extLst>
          </p:cNvPr>
          <p:cNvCxnSpPr>
            <a:cxnSpLocks/>
          </p:cNvCxnSpPr>
          <p:nvPr/>
        </p:nvCxnSpPr>
        <p:spPr>
          <a:xfrm flipH="1" flipV="1">
            <a:off x="4969759"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a:extLst>
              <a:ext uri="{FF2B5EF4-FFF2-40B4-BE49-F238E27FC236}">
                <a16:creationId xmlns:a16="http://schemas.microsoft.com/office/drawing/2014/main" id="{6557AF0E-B959-40B4-88DA-7C52A4D345FF}"/>
              </a:ext>
            </a:extLst>
          </p:cNvPr>
          <p:cNvCxnSpPr>
            <a:cxnSpLocks/>
          </p:cNvCxnSpPr>
          <p:nvPr/>
        </p:nvCxnSpPr>
        <p:spPr>
          <a:xfrm flipH="1" flipV="1">
            <a:off x="5450492"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1" name="图片 20">
            <a:extLst>
              <a:ext uri="{FF2B5EF4-FFF2-40B4-BE49-F238E27FC236}">
                <a16:creationId xmlns:a16="http://schemas.microsoft.com/office/drawing/2014/main" id="{F3FD32D9-6CD6-40C3-9CF9-1BB68F879BD2}"/>
              </a:ext>
            </a:extLst>
          </p:cNvPr>
          <p:cNvPicPr>
            <a:picLocks noChangeAspect="1"/>
          </p:cNvPicPr>
          <p:nvPr/>
        </p:nvPicPr>
        <p:blipFill>
          <a:blip r:embed="rId4"/>
          <a:stretch>
            <a:fillRect/>
          </a:stretch>
        </p:blipFill>
        <p:spPr>
          <a:xfrm>
            <a:off x="5760846" y="5252413"/>
            <a:ext cx="268635" cy="337961"/>
          </a:xfrm>
          <a:prstGeom prst="rect">
            <a:avLst/>
          </a:prstGeom>
        </p:spPr>
      </p:pic>
      <p:cxnSp>
        <p:nvCxnSpPr>
          <p:cNvPr id="96" name="直接连接符 95">
            <a:extLst>
              <a:ext uri="{FF2B5EF4-FFF2-40B4-BE49-F238E27FC236}">
                <a16:creationId xmlns:a16="http://schemas.microsoft.com/office/drawing/2014/main" id="{C0A66814-4FF3-4EAC-9639-BF95F695797E}"/>
              </a:ext>
            </a:extLst>
          </p:cNvPr>
          <p:cNvCxnSpPr/>
          <p:nvPr/>
        </p:nvCxnSpPr>
        <p:spPr>
          <a:xfrm>
            <a:off x="3432718" y="4145051"/>
            <a:ext cx="2092810" cy="0"/>
          </a:xfrm>
          <a:prstGeom prst="line">
            <a:avLst/>
          </a:prstGeom>
          <a:ln w="9525"/>
        </p:spPr>
        <p:style>
          <a:lnRef idx="1">
            <a:schemeClr val="accent3"/>
          </a:lnRef>
          <a:fillRef idx="0">
            <a:schemeClr val="accent3"/>
          </a:fillRef>
          <a:effectRef idx="0">
            <a:schemeClr val="accent3"/>
          </a:effectRef>
          <a:fontRef idx="minor">
            <a:schemeClr val="tx1"/>
          </a:fontRef>
        </p:style>
      </p:cxnSp>
      <p:sp>
        <p:nvSpPr>
          <p:cNvPr id="97" name="矩形 96">
            <a:extLst>
              <a:ext uri="{FF2B5EF4-FFF2-40B4-BE49-F238E27FC236}">
                <a16:creationId xmlns:a16="http://schemas.microsoft.com/office/drawing/2014/main" id="{3EF1F467-1963-4BD4-AD91-ABC12F460006}"/>
              </a:ext>
            </a:extLst>
          </p:cNvPr>
          <p:cNvSpPr/>
          <p:nvPr/>
        </p:nvSpPr>
        <p:spPr>
          <a:xfrm>
            <a:off x="4425080" y="4068169"/>
            <a:ext cx="127262" cy="84625"/>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8" name="矩形 97">
            <a:extLst>
              <a:ext uri="{FF2B5EF4-FFF2-40B4-BE49-F238E27FC236}">
                <a16:creationId xmlns:a16="http://schemas.microsoft.com/office/drawing/2014/main" id="{EBEF7282-3AB5-4DCC-861F-717F531D93CC}"/>
              </a:ext>
            </a:extLst>
          </p:cNvPr>
          <p:cNvSpPr/>
          <p:nvPr/>
        </p:nvSpPr>
        <p:spPr>
          <a:xfrm>
            <a:off x="3900675" y="3952120"/>
            <a:ext cx="127262" cy="191993"/>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9" name="矩形 98">
            <a:extLst>
              <a:ext uri="{FF2B5EF4-FFF2-40B4-BE49-F238E27FC236}">
                <a16:creationId xmlns:a16="http://schemas.microsoft.com/office/drawing/2014/main" id="{1383CEE9-F6E3-405D-BD53-C96664C9DDD1}"/>
              </a:ext>
            </a:extLst>
          </p:cNvPr>
          <p:cNvSpPr/>
          <p:nvPr/>
        </p:nvSpPr>
        <p:spPr>
          <a:xfrm>
            <a:off x="3439901" y="3494018"/>
            <a:ext cx="156525" cy="658776"/>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0" name="矩形 99">
            <a:extLst>
              <a:ext uri="{FF2B5EF4-FFF2-40B4-BE49-F238E27FC236}">
                <a16:creationId xmlns:a16="http://schemas.microsoft.com/office/drawing/2014/main" id="{0FA79DE8-9825-45FA-8037-2113C807A1FA}"/>
              </a:ext>
            </a:extLst>
          </p:cNvPr>
          <p:cNvSpPr/>
          <p:nvPr/>
        </p:nvSpPr>
        <p:spPr>
          <a:xfrm>
            <a:off x="4887595" y="4054465"/>
            <a:ext cx="127262" cy="84625"/>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F89DD49E-180F-4024-B852-515E6A8D0FFC}"/>
              </a:ext>
            </a:extLst>
          </p:cNvPr>
          <p:cNvSpPr/>
          <p:nvPr/>
        </p:nvSpPr>
        <p:spPr>
          <a:xfrm>
            <a:off x="5368328" y="3792306"/>
            <a:ext cx="146260" cy="353960"/>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2" name="矩形 151">
            <a:extLst>
              <a:ext uri="{FF2B5EF4-FFF2-40B4-BE49-F238E27FC236}">
                <a16:creationId xmlns:a16="http://schemas.microsoft.com/office/drawing/2014/main" id="{9AEC7F56-A759-4329-BC6A-A8211EE0A7EF}"/>
              </a:ext>
            </a:extLst>
          </p:cNvPr>
          <p:cNvSpPr/>
          <p:nvPr/>
        </p:nvSpPr>
        <p:spPr>
          <a:xfrm>
            <a:off x="3375211" y="4358353"/>
            <a:ext cx="2252055" cy="292559"/>
          </a:xfrm>
          <a:prstGeom prst="rect">
            <a:avLst/>
          </a:prstGeom>
          <a:solidFill>
            <a:schemeClr val="bg1">
              <a:lumMod val="95000"/>
              <a:alpha val="54000"/>
            </a:schemeClr>
          </a:solidFill>
          <a:ln w="3175">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err="1">
                <a:solidFill>
                  <a:schemeClr val="tx1"/>
                </a:solidFill>
                <a:latin typeface="Calibri Light" panose="020F0302020204030204" pitchFamily="34" charset="0"/>
                <a:cs typeface="Calibri Light" panose="020F0302020204030204" pitchFamily="34" charset="0"/>
              </a:rPr>
              <a:t>softmax</a:t>
            </a:r>
            <a:endParaRPr lang="zh-CN" altLang="en-US" sz="1400" b="1" dirty="0">
              <a:solidFill>
                <a:schemeClr val="tx1"/>
              </a:solidFill>
              <a:latin typeface="Calibri Light" panose="020F0302020204030204" pitchFamily="34" charset="0"/>
              <a:cs typeface="Calibri Light" panose="020F0302020204030204" pitchFamily="34" charset="0"/>
            </a:endParaRPr>
          </a:p>
        </p:txBody>
      </p:sp>
      <p:cxnSp>
        <p:nvCxnSpPr>
          <p:cNvPr id="192" name="直接箭头连接符 191">
            <a:extLst>
              <a:ext uri="{FF2B5EF4-FFF2-40B4-BE49-F238E27FC236}">
                <a16:creationId xmlns:a16="http://schemas.microsoft.com/office/drawing/2014/main" id="{34F70665-BCB2-402A-96DF-9BD1AC23DBE4}"/>
              </a:ext>
            </a:extLst>
          </p:cNvPr>
          <p:cNvCxnSpPr>
            <a:cxnSpLocks/>
            <a:stCxn id="21" idx="1"/>
          </p:cNvCxnSpPr>
          <p:nvPr/>
        </p:nvCxnSpPr>
        <p:spPr>
          <a:xfrm flipH="1" flipV="1">
            <a:off x="3555980" y="5058006"/>
            <a:ext cx="2204866" cy="363388"/>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194" name="直接箭头连接符 193">
            <a:extLst>
              <a:ext uri="{FF2B5EF4-FFF2-40B4-BE49-F238E27FC236}">
                <a16:creationId xmlns:a16="http://schemas.microsoft.com/office/drawing/2014/main" id="{5E45E3F7-5F09-4B6A-A0A5-C6CE5E27B82F}"/>
              </a:ext>
            </a:extLst>
          </p:cNvPr>
          <p:cNvCxnSpPr>
            <a:cxnSpLocks/>
            <a:stCxn id="21" idx="1"/>
            <a:endCxn id="82" idx="3"/>
          </p:cNvCxnSpPr>
          <p:nvPr/>
        </p:nvCxnSpPr>
        <p:spPr>
          <a:xfrm flipH="1" flipV="1">
            <a:off x="4434129" y="5014951"/>
            <a:ext cx="1326717" cy="406443"/>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197" name="直接箭头连接符 196">
            <a:extLst>
              <a:ext uri="{FF2B5EF4-FFF2-40B4-BE49-F238E27FC236}">
                <a16:creationId xmlns:a16="http://schemas.microsoft.com/office/drawing/2014/main" id="{1726D2CE-307A-4DCE-A18A-BFA56AB52ACB}"/>
              </a:ext>
            </a:extLst>
          </p:cNvPr>
          <p:cNvCxnSpPr>
            <a:cxnSpLocks/>
            <a:stCxn id="21" idx="1"/>
            <a:endCxn id="81" idx="4"/>
          </p:cNvCxnSpPr>
          <p:nvPr/>
        </p:nvCxnSpPr>
        <p:spPr>
          <a:xfrm flipH="1" flipV="1">
            <a:off x="3982985" y="5033588"/>
            <a:ext cx="1777861" cy="387806"/>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4" name="直接箭头连接符 203">
            <a:extLst>
              <a:ext uri="{FF2B5EF4-FFF2-40B4-BE49-F238E27FC236}">
                <a16:creationId xmlns:a16="http://schemas.microsoft.com/office/drawing/2014/main" id="{34F70665-BCB2-402A-96DF-9BD1AC23DBE4}"/>
              </a:ext>
            </a:extLst>
          </p:cNvPr>
          <p:cNvCxnSpPr>
            <a:cxnSpLocks/>
            <a:stCxn id="21" idx="1"/>
          </p:cNvCxnSpPr>
          <p:nvPr/>
        </p:nvCxnSpPr>
        <p:spPr>
          <a:xfrm flipH="1" flipV="1">
            <a:off x="4992462" y="5044958"/>
            <a:ext cx="768384" cy="376436"/>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6" name="直接箭头连接符 205">
            <a:extLst>
              <a:ext uri="{FF2B5EF4-FFF2-40B4-BE49-F238E27FC236}">
                <a16:creationId xmlns:a16="http://schemas.microsoft.com/office/drawing/2014/main" id="{34F70665-BCB2-402A-96DF-9BD1AC23DBE4}"/>
              </a:ext>
            </a:extLst>
          </p:cNvPr>
          <p:cNvCxnSpPr>
            <a:cxnSpLocks/>
            <a:stCxn id="21" idx="1"/>
          </p:cNvCxnSpPr>
          <p:nvPr/>
        </p:nvCxnSpPr>
        <p:spPr>
          <a:xfrm flipH="1" flipV="1">
            <a:off x="5430250" y="5059492"/>
            <a:ext cx="330596" cy="361902"/>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8" name="直接箭头连接符 207">
            <a:extLst>
              <a:ext uri="{FF2B5EF4-FFF2-40B4-BE49-F238E27FC236}">
                <a16:creationId xmlns:a16="http://schemas.microsoft.com/office/drawing/2014/main" id="{F2BE3702-77CA-4557-BFCA-F1C946981D84}"/>
              </a:ext>
            </a:extLst>
          </p:cNvPr>
          <p:cNvCxnSpPr>
            <a:cxnSpLocks/>
            <a:stCxn id="97" idx="0"/>
          </p:cNvCxnSpPr>
          <p:nvPr/>
        </p:nvCxnSpPr>
        <p:spPr>
          <a:xfrm flipV="1">
            <a:off x="4488711" y="3139871"/>
            <a:ext cx="4426" cy="928298"/>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2" name="直接箭头连接符 211">
            <a:extLst>
              <a:ext uri="{FF2B5EF4-FFF2-40B4-BE49-F238E27FC236}">
                <a16:creationId xmlns:a16="http://schemas.microsoft.com/office/drawing/2014/main" id="{C68DA44C-5F56-4F7F-87D2-B2082D42A04E}"/>
              </a:ext>
            </a:extLst>
          </p:cNvPr>
          <p:cNvCxnSpPr>
            <a:cxnSpLocks/>
            <a:stCxn id="98" idx="0"/>
          </p:cNvCxnSpPr>
          <p:nvPr/>
        </p:nvCxnSpPr>
        <p:spPr>
          <a:xfrm flipV="1">
            <a:off x="3964306" y="3128998"/>
            <a:ext cx="509521" cy="823122"/>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5" name="直接箭头连接符 214">
            <a:extLst>
              <a:ext uri="{FF2B5EF4-FFF2-40B4-BE49-F238E27FC236}">
                <a16:creationId xmlns:a16="http://schemas.microsoft.com/office/drawing/2014/main" id="{86C61F5A-2897-4535-8E82-5477DC54A0F8}"/>
              </a:ext>
            </a:extLst>
          </p:cNvPr>
          <p:cNvCxnSpPr>
            <a:cxnSpLocks/>
            <a:stCxn id="99" idx="0"/>
            <a:endCxn id="224" idx="2"/>
          </p:cNvCxnSpPr>
          <p:nvPr/>
        </p:nvCxnSpPr>
        <p:spPr>
          <a:xfrm flipV="1">
            <a:off x="3518164" y="3099970"/>
            <a:ext cx="970684" cy="394048"/>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8" name="直接箭头连接符 217">
            <a:extLst>
              <a:ext uri="{FF2B5EF4-FFF2-40B4-BE49-F238E27FC236}">
                <a16:creationId xmlns:a16="http://schemas.microsoft.com/office/drawing/2014/main" id="{2E9490CE-E095-435C-A0D8-27570E168567}"/>
              </a:ext>
            </a:extLst>
          </p:cNvPr>
          <p:cNvCxnSpPr>
            <a:cxnSpLocks/>
            <a:stCxn id="100" idx="0"/>
          </p:cNvCxnSpPr>
          <p:nvPr/>
        </p:nvCxnSpPr>
        <p:spPr>
          <a:xfrm flipH="1" flipV="1">
            <a:off x="4489028" y="3143523"/>
            <a:ext cx="462198" cy="910942"/>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21" name="直接箭头连接符 220">
            <a:extLst>
              <a:ext uri="{FF2B5EF4-FFF2-40B4-BE49-F238E27FC236}">
                <a16:creationId xmlns:a16="http://schemas.microsoft.com/office/drawing/2014/main" id="{92826230-3B8F-4A64-AAC2-4509F65D4218}"/>
              </a:ext>
            </a:extLst>
          </p:cNvPr>
          <p:cNvCxnSpPr>
            <a:cxnSpLocks/>
            <a:stCxn id="101" idx="0"/>
          </p:cNvCxnSpPr>
          <p:nvPr/>
        </p:nvCxnSpPr>
        <p:spPr>
          <a:xfrm flipH="1" flipV="1">
            <a:off x="4496660" y="3104404"/>
            <a:ext cx="944798" cy="687902"/>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pic>
        <p:nvPicPr>
          <p:cNvPr id="224" name="图片 223">
            <a:extLst>
              <a:ext uri="{FF2B5EF4-FFF2-40B4-BE49-F238E27FC236}">
                <a16:creationId xmlns:a16="http://schemas.microsoft.com/office/drawing/2014/main" id="{745EA4DF-521A-421B-9AFC-8A25FB5E4544}"/>
              </a:ext>
            </a:extLst>
          </p:cNvPr>
          <p:cNvPicPr>
            <a:picLocks noChangeAspect="1"/>
          </p:cNvPicPr>
          <p:nvPr/>
        </p:nvPicPr>
        <p:blipFill>
          <a:blip r:embed="rId3"/>
          <a:stretch>
            <a:fillRect/>
          </a:stretch>
        </p:blipFill>
        <p:spPr>
          <a:xfrm>
            <a:off x="4354182" y="2218520"/>
            <a:ext cx="269332" cy="881450"/>
          </a:xfrm>
          <a:prstGeom prst="rect">
            <a:avLst/>
          </a:prstGeom>
        </p:spPr>
      </p:pic>
      <p:cxnSp>
        <p:nvCxnSpPr>
          <p:cNvPr id="225" name="直接箭头连接符 224">
            <a:extLst>
              <a:ext uri="{FF2B5EF4-FFF2-40B4-BE49-F238E27FC236}">
                <a16:creationId xmlns:a16="http://schemas.microsoft.com/office/drawing/2014/main" id="{018E28C9-A0A0-4B1B-9C22-C27712118C83}"/>
              </a:ext>
            </a:extLst>
          </p:cNvPr>
          <p:cNvCxnSpPr>
            <a:cxnSpLocks/>
            <a:stCxn id="224" idx="3"/>
            <a:endCxn id="130" idx="0"/>
          </p:cNvCxnSpPr>
          <p:nvPr/>
        </p:nvCxnSpPr>
        <p:spPr>
          <a:xfrm>
            <a:off x="4623514" y="2659245"/>
            <a:ext cx="1567763" cy="280076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105" name="组合 104">
            <a:extLst>
              <a:ext uri="{FF2B5EF4-FFF2-40B4-BE49-F238E27FC236}">
                <a16:creationId xmlns:a16="http://schemas.microsoft.com/office/drawing/2014/main" id="{F542926F-FEBB-484A-8168-EEF19AB4D358}"/>
              </a:ext>
            </a:extLst>
          </p:cNvPr>
          <p:cNvGrpSpPr/>
          <p:nvPr/>
        </p:nvGrpSpPr>
        <p:grpSpPr>
          <a:xfrm>
            <a:off x="6187591" y="5046581"/>
            <a:ext cx="349848" cy="1409028"/>
            <a:chOff x="2111666" y="4025046"/>
            <a:chExt cx="349848" cy="1409028"/>
          </a:xfrm>
        </p:grpSpPr>
        <p:cxnSp>
          <p:nvCxnSpPr>
            <p:cNvPr id="127" name="直接箭头连接符 126">
              <a:extLst>
                <a:ext uri="{FF2B5EF4-FFF2-40B4-BE49-F238E27FC236}">
                  <a16:creationId xmlns:a16="http://schemas.microsoft.com/office/drawing/2014/main" id="{1953A59A-75D0-4D87-A624-B7550269B2B8}"/>
                </a:ext>
              </a:extLst>
            </p:cNvPr>
            <p:cNvCxnSpPr>
              <a:cxnSpLocks/>
            </p:cNvCxnSpPr>
            <p:nvPr/>
          </p:nvCxnSpPr>
          <p:spPr>
            <a:xfrm flipV="1">
              <a:off x="2111666" y="5308032"/>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接箭头连接符 127">
              <a:extLst>
                <a:ext uri="{FF2B5EF4-FFF2-40B4-BE49-F238E27FC236}">
                  <a16:creationId xmlns:a16="http://schemas.microsoft.com/office/drawing/2014/main" id="{0FB58594-162C-4B57-9C64-F295692737BA}"/>
                </a:ext>
              </a:extLst>
            </p:cNvPr>
            <p:cNvCxnSpPr>
              <a:cxnSpLocks/>
            </p:cNvCxnSpPr>
            <p:nvPr/>
          </p:nvCxnSpPr>
          <p:spPr>
            <a:xfrm flipH="1" flipV="1">
              <a:off x="2111666" y="4025046"/>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接箭头连接符 128">
              <a:extLst>
                <a:ext uri="{FF2B5EF4-FFF2-40B4-BE49-F238E27FC236}">
                  <a16:creationId xmlns:a16="http://schemas.microsoft.com/office/drawing/2014/main" id="{60C6DA6F-2CE7-43F3-9F16-57EBA55A33C1}"/>
                </a:ext>
              </a:extLst>
            </p:cNvPr>
            <p:cNvCxnSpPr>
              <a:cxnSpLocks/>
            </p:cNvCxnSpPr>
            <p:nvPr/>
          </p:nvCxnSpPr>
          <p:spPr>
            <a:xfrm>
              <a:off x="2246331" y="4862726"/>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组合 135">
            <a:extLst>
              <a:ext uri="{FF2B5EF4-FFF2-40B4-BE49-F238E27FC236}">
                <a16:creationId xmlns:a16="http://schemas.microsoft.com/office/drawing/2014/main" id="{E12DC877-51F3-45D9-B8EA-0F98C4AFA726}"/>
              </a:ext>
            </a:extLst>
          </p:cNvPr>
          <p:cNvGrpSpPr/>
          <p:nvPr/>
        </p:nvGrpSpPr>
        <p:grpSpPr>
          <a:xfrm>
            <a:off x="6095449" y="5460007"/>
            <a:ext cx="191655" cy="836029"/>
            <a:chOff x="4435596" y="4715940"/>
            <a:chExt cx="191655" cy="836029"/>
          </a:xfrm>
        </p:grpSpPr>
        <p:sp>
          <p:nvSpPr>
            <p:cNvPr id="130" name="矩形: 圆角 129">
              <a:extLst>
                <a:ext uri="{FF2B5EF4-FFF2-40B4-BE49-F238E27FC236}">
                  <a16:creationId xmlns:a16="http://schemas.microsoft.com/office/drawing/2014/main" id="{7A882CDF-4738-4DB8-BEC5-D1AC83F9F357}"/>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B15A8307-1723-472F-88DA-FD498139110C}"/>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2" name="椭圆 131">
              <a:extLst>
                <a:ext uri="{FF2B5EF4-FFF2-40B4-BE49-F238E27FC236}">
                  <a16:creationId xmlns:a16="http://schemas.microsoft.com/office/drawing/2014/main" id="{CC30044B-8AB7-4103-8C79-ECE7CE25A422}"/>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3" name="椭圆 132">
              <a:extLst>
                <a:ext uri="{FF2B5EF4-FFF2-40B4-BE49-F238E27FC236}">
                  <a16:creationId xmlns:a16="http://schemas.microsoft.com/office/drawing/2014/main" id="{BD2DE0DE-7358-402B-95ED-428337BC5A5A}"/>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4" name="椭圆 133">
              <a:extLst>
                <a:ext uri="{FF2B5EF4-FFF2-40B4-BE49-F238E27FC236}">
                  <a16:creationId xmlns:a16="http://schemas.microsoft.com/office/drawing/2014/main" id="{60EEAB55-C84C-4AD3-A439-BF9B9386024B}"/>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5" name="椭圆 134">
              <a:extLst>
                <a:ext uri="{FF2B5EF4-FFF2-40B4-BE49-F238E27FC236}">
                  <a16:creationId xmlns:a16="http://schemas.microsoft.com/office/drawing/2014/main" id="{2FC28067-C7BC-45D1-A0C2-F9C067EAD618}"/>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sp>
        <p:nvSpPr>
          <p:cNvPr id="154" name="文本框 153">
            <a:extLst>
              <a:ext uri="{FF2B5EF4-FFF2-40B4-BE49-F238E27FC236}">
                <a16:creationId xmlns:a16="http://schemas.microsoft.com/office/drawing/2014/main" id="{95ADDE78-9B64-4D67-B902-75E19061E7ED}"/>
              </a:ext>
            </a:extLst>
          </p:cNvPr>
          <p:cNvSpPr txBox="1"/>
          <p:nvPr/>
        </p:nvSpPr>
        <p:spPr>
          <a:xfrm>
            <a:off x="5927384" y="6447078"/>
            <a:ext cx="2442719" cy="276999"/>
          </a:xfrm>
          <a:prstGeom prst="rect">
            <a:avLst/>
          </a:prstGeom>
          <a:noFill/>
        </p:spPr>
        <p:txBody>
          <a:bodyPr wrap="square">
            <a:spAutoFit/>
          </a:bodyPr>
          <a:lstStyle/>
          <a:p>
            <a:r>
              <a:rPr lang="en-US" altLang="zh-CN" sz="1200" b="1" dirty="0"/>
              <a:t>&lt;</a:t>
            </a:r>
            <a:r>
              <a:rPr lang="en-US" altLang="zh-CN" sz="1200" b="1" dirty="0" err="1"/>
              <a:t>bos</a:t>
            </a:r>
            <a:r>
              <a:rPr lang="en-US" altLang="zh-CN" sz="1200" b="1" dirty="0"/>
              <a:t>&gt;     </a:t>
            </a:r>
            <a:endParaRPr lang="zh-CN" altLang="en-US" sz="1200" b="1" dirty="0"/>
          </a:p>
        </p:txBody>
      </p:sp>
      <p:sp>
        <p:nvSpPr>
          <p:cNvPr id="227" name="文本框 226">
            <a:extLst>
              <a:ext uri="{FF2B5EF4-FFF2-40B4-BE49-F238E27FC236}">
                <a16:creationId xmlns:a16="http://schemas.microsoft.com/office/drawing/2014/main" id="{34A88867-93F0-4537-BBF9-2706E6462B57}"/>
              </a:ext>
            </a:extLst>
          </p:cNvPr>
          <p:cNvSpPr txBox="1"/>
          <p:nvPr/>
        </p:nvSpPr>
        <p:spPr>
          <a:xfrm>
            <a:off x="6010047" y="3800028"/>
            <a:ext cx="1999792" cy="276999"/>
          </a:xfrm>
          <a:prstGeom prst="rect">
            <a:avLst/>
          </a:prstGeom>
          <a:noFill/>
        </p:spPr>
        <p:txBody>
          <a:bodyPr wrap="square">
            <a:spAutoFit/>
          </a:bodyPr>
          <a:lstStyle/>
          <a:p>
            <a:r>
              <a:rPr lang="en-US" altLang="zh-CN" sz="1200" b="1" dirty="0"/>
              <a:t>He</a:t>
            </a:r>
            <a:endParaRPr lang="zh-CN" altLang="en-US" sz="1200" b="1" dirty="0"/>
          </a:p>
        </p:txBody>
      </p:sp>
      <p:cxnSp>
        <p:nvCxnSpPr>
          <p:cNvPr id="229" name="直接箭头连接符 228">
            <a:extLst>
              <a:ext uri="{FF2B5EF4-FFF2-40B4-BE49-F238E27FC236}">
                <a16:creationId xmlns:a16="http://schemas.microsoft.com/office/drawing/2014/main" id="{2CC512AC-5E77-4D50-90CC-BA52FAD15779}"/>
              </a:ext>
            </a:extLst>
          </p:cNvPr>
          <p:cNvCxnSpPr>
            <a:cxnSpLocks/>
          </p:cNvCxnSpPr>
          <p:nvPr/>
        </p:nvCxnSpPr>
        <p:spPr>
          <a:xfrm flipH="1" flipV="1">
            <a:off x="6194495" y="4143394"/>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6" name="文本框 235">
                <a:extLst>
                  <a:ext uri="{FF2B5EF4-FFF2-40B4-BE49-F238E27FC236}">
                    <a16:creationId xmlns:a16="http://schemas.microsoft.com/office/drawing/2014/main" id="{3AF3DAD8-2704-4ECA-B360-5DA8AE23C162}"/>
                  </a:ext>
                </a:extLst>
              </p:cNvPr>
              <p:cNvSpPr txBox="1"/>
              <p:nvPr/>
            </p:nvSpPr>
            <p:spPr>
              <a:xfrm>
                <a:off x="5970008" y="4830440"/>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(1)</m:t>
                          </m:r>
                        </m:sup>
                      </m:sSup>
                    </m:oMath>
                  </m:oMathPara>
                </a14:m>
                <a:endParaRPr lang="zh-CN" altLang="en-US" sz="1400" dirty="0"/>
              </a:p>
            </p:txBody>
          </p:sp>
        </mc:Choice>
        <mc:Fallback xmlns="">
          <p:sp>
            <p:nvSpPr>
              <p:cNvPr id="236" name="文本框 235">
                <a:extLst>
                  <a:ext uri="{FF2B5EF4-FFF2-40B4-BE49-F238E27FC236}">
                    <a16:creationId xmlns:a16="http://schemas.microsoft.com/office/drawing/2014/main" id="{3AF3DAD8-2704-4ECA-B360-5DA8AE23C162}"/>
                  </a:ext>
                </a:extLst>
              </p:cNvPr>
              <p:cNvSpPr txBox="1">
                <a:spLocks noRot="1" noChangeAspect="1" noMove="1" noResize="1" noEditPoints="1" noAdjustHandles="1" noChangeArrowheads="1" noChangeShapeType="1" noTextEdit="1"/>
              </p:cNvSpPr>
              <p:nvPr/>
            </p:nvSpPr>
            <p:spPr>
              <a:xfrm>
                <a:off x="5970008" y="4830440"/>
                <a:ext cx="458527" cy="316690"/>
              </a:xfrm>
              <a:prstGeom prst="rect">
                <a:avLst/>
              </a:prstGeom>
              <a:blipFill>
                <a:blip r:embed="rId5"/>
                <a:stretch>
                  <a:fillRect b="-3846"/>
                </a:stretch>
              </a:blipFill>
            </p:spPr>
            <p:txBody>
              <a:bodyPr/>
              <a:lstStyle/>
              <a:p>
                <a:r>
                  <a:rPr lang="zh-CN" altLang="en-US">
                    <a:noFill/>
                  </a:rPr>
                  <a:t> </a:t>
                </a:r>
              </a:p>
            </p:txBody>
          </p:sp>
        </mc:Fallback>
      </mc:AlternateContent>
      <p:sp>
        <p:nvSpPr>
          <p:cNvPr id="151" name="Rectangle 1">
            <a:extLst>
              <a:ext uri="{FF2B5EF4-FFF2-40B4-BE49-F238E27FC236}">
                <a16:creationId xmlns:a16="http://schemas.microsoft.com/office/drawing/2014/main" id="{B19A4666-AA08-4304-9F5C-06DFA9A16951}"/>
              </a:ext>
            </a:extLst>
          </p:cNvPr>
          <p:cNvSpPr>
            <a:spLocks noChangeArrowheads="1"/>
          </p:cNvSpPr>
          <p:nvPr/>
        </p:nvSpPr>
        <p:spPr bwMode="auto">
          <a:xfrm>
            <a:off x="1097352" y="1154170"/>
            <a:ext cx="5143407" cy="707886"/>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800" b="0" i="0" u="none" strike="noStrike" cap="none" normalizeH="0" baseline="0" dirty="0">
                <a:ln>
                  <a:noFill/>
                </a:ln>
                <a:solidFill>
                  <a:srgbClr val="000000"/>
                </a:solidFill>
                <a:effectLst/>
                <a:latin typeface="Verdana" panose="020B0604030504040204" pitchFamily="34" charset="0"/>
              </a:rPr>
              <a:t>输入序列:</a:t>
            </a:r>
            <a:r>
              <a:rPr kumimoji="0" lang="zh-CN" altLang="en-US" sz="2800" b="0" i="0" u="none" strike="noStrike" cap="none" normalizeH="0" baseline="0" dirty="0">
                <a:ln>
                  <a:noFill/>
                </a:ln>
                <a:solidFill>
                  <a:srgbClr val="000000"/>
                </a:solidFill>
                <a:effectLst/>
                <a:latin typeface="Verdana" panose="020B0604030504040204" pitchFamily="34" charset="0"/>
              </a:rPr>
              <a:t>他 有 一部 华为  手机</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b="0" i="0" u="none" strike="noStrike" cap="none" normalizeH="0" baseline="0" dirty="0">
              <a:ln>
                <a:noFill/>
              </a:ln>
              <a:solidFill>
                <a:schemeClr val="tx1"/>
              </a:solidFill>
              <a:effectLst/>
            </a:endParaRPr>
          </a:p>
        </p:txBody>
      </p:sp>
      <p:sp>
        <p:nvSpPr>
          <p:cNvPr id="153" name="Rectangle 1">
            <a:extLst>
              <a:ext uri="{FF2B5EF4-FFF2-40B4-BE49-F238E27FC236}">
                <a16:creationId xmlns:a16="http://schemas.microsoft.com/office/drawing/2014/main" id="{AA1C43FE-BF31-4A8E-8867-3312CD522C6B}"/>
              </a:ext>
            </a:extLst>
          </p:cNvPr>
          <p:cNvSpPr>
            <a:spLocks noChangeArrowheads="1"/>
          </p:cNvSpPr>
          <p:nvPr/>
        </p:nvSpPr>
        <p:spPr bwMode="auto">
          <a:xfrm>
            <a:off x="1097352" y="1686157"/>
            <a:ext cx="2208938" cy="430887"/>
          </a:xfrm>
          <a:prstGeom prst="rect">
            <a:avLst/>
          </a:prstGeom>
          <a:no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2800" dirty="0">
                <a:solidFill>
                  <a:srgbClr val="000000"/>
                </a:solidFill>
                <a:latin typeface="Verdana" panose="020B0604030504040204" pitchFamily="34" charset="0"/>
              </a:rPr>
              <a:t>输出序列</a:t>
            </a:r>
            <a:r>
              <a:rPr kumimoji="0" lang="zh-CN" altLang="zh-CN" sz="2800" b="0" i="0" u="none" strike="noStrike" cap="none" normalizeH="0" baseline="0" dirty="0">
                <a:ln>
                  <a:noFill/>
                </a:ln>
                <a:solidFill>
                  <a:srgbClr val="000000"/>
                </a:solidFill>
                <a:effectLst/>
                <a:latin typeface="Verdana" panose="020B0604030504040204" pitchFamily="34" charset="0"/>
              </a:rPr>
              <a:t>:</a:t>
            </a:r>
            <a:r>
              <a:rPr kumimoji="0" lang="en-US" altLang="zh-CN" sz="2800" b="0" i="0" u="none" strike="noStrike" cap="none" normalizeH="0" baseline="0" dirty="0">
                <a:ln>
                  <a:noFill/>
                </a:ln>
                <a:solidFill>
                  <a:srgbClr val="000000"/>
                </a:solidFill>
                <a:effectLst/>
                <a:latin typeface="Verdana" panose="020B0604030504040204" pitchFamily="34" charset="0"/>
              </a:rPr>
              <a:t> He</a:t>
            </a:r>
            <a:endParaRPr kumimoji="0" lang="zh-CN" altLang="zh-CN"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57392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5.3.2 </a:t>
            </a:r>
            <a:r>
              <a:rPr lang="zh-CN" altLang="en-US" sz="3200" dirty="0">
                <a:solidFill>
                  <a:srgbClr val="0070C0"/>
                </a:solidFill>
                <a:latin typeface="微软雅黑" panose="020B0503020204020204" charset="-122"/>
                <a:ea typeface="微软雅黑" panose="020B0503020204020204" charset="-122"/>
              </a:rPr>
              <a:t>引入注意力机制的编码器</a:t>
            </a:r>
            <a:r>
              <a:rPr lang="en-US" altLang="zh-CN" sz="3200" dirty="0">
                <a:solidFill>
                  <a:srgbClr val="0070C0"/>
                </a:solidFill>
                <a:latin typeface="微软雅黑" panose="020B0503020204020204" charset="-122"/>
                <a:ea typeface="微软雅黑" panose="020B0503020204020204" charset="-122"/>
              </a:rPr>
              <a:t>-</a:t>
            </a:r>
            <a:r>
              <a:rPr lang="zh-CN" altLang="en-US" sz="3200" dirty="0">
                <a:solidFill>
                  <a:srgbClr val="0070C0"/>
                </a:solidFill>
                <a:latin typeface="微软雅黑" panose="020B0503020204020204" charset="-122"/>
                <a:ea typeface="微软雅黑" panose="020B0503020204020204" charset="-122"/>
              </a:rPr>
              <a:t>解码器模型</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1" name="文本框 10">
            <a:extLst>
              <a:ext uri="{FF2B5EF4-FFF2-40B4-BE49-F238E27FC236}">
                <a16:creationId xmlns:a16="http://schemas.microsoft.com/office/drawing/2014/main" id="{F6FA663A-4586-46B8-AB54-F6B581A0C8F7}"/>
              </a:ext>
            </a:extLst>
          </p:cNvPr>
          <p:cNvSpPr txBox="1"/>
          <p:nvPr/>
        </p:nvSpPr>
        <p:spPr>
          <a:xfrm>
            <a:off x="3321393" y="6448315"/>
            <a:ext cx="2442722" cy="276999"/>
          </a:xfrm>
          <a:prstGeom prst="rect">
            <a:avLst/>
          </a:prstGeom>
          <a:noFill/>
        </p:spPr>
        <p:txBody>
          <a:bodyPr wrap="square">
            <a:spAutoFit/>
          </a:bodyPr>
          <a:lstStyle/>
          <a:p>
            <a:r>
              <a:rPr lang="zh-CN" altLang="en-US" sz="1200" b="1" dirty="0"/>
              <a:t>他        有      一部     华为    手机</a:t>
            </a:r>
          </a:p>
        </p:txBody>
      </p:sp>
      <p:grpSp>
        <p:nvGrpSpPr>
          <p:cNvPr id="37" name="组合 36">
            <a:extLst>
              <a:ext uri="{FF2B5EF4-FFF2-40B4-BE49-F238E27FC236}">
                <a16:creationId xmlns:a16="http://schemas.microsoft.com/office/drawing/2014/main" id="{8F2DA14B-9DAA-445B-9E60-A850BCFC5B63}"/>
              </a:ext>
            </a:extLst>
          </p:cNvPr>
          <p:cNvGrpSpPr/>
          <p:nvPr/>
        </p:nvGrpSpPr>
        <p:grpSpPr>
          <a:xfrm>
            <a:off x="3357682" y="5046581"/>
            <a:ext cx="484515" cy="1409028"/>
            <a:chOff x="1976999" y="4025046"/>
            <a:chExt cx="484515" cy="1409028"/>
          </a:xfrm>
        </p:grpSpPr>
        <p:pic>
          <p:nvPicPr>
            <p:cNvPr id="22" name="图片 21">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16" name="直接箭头连接符 15">
              <a:extLst>
                <a:ext uri="{FF2B5EF4-FFF2-40B4-BE49-F238E27FC236}">
                  <a16:creationId xmlns:a16="http://schemas.microsoft.com/office/drawing/2014/main" id="{EDED1064-A9B7-4D91-A3DE-C736A5643C20}"/>
                </a:ext>
              </a:extLst>
            </p:cNvPr>
            <p:cNvCxnSpPr>
              <a:cxnSpLocks/>
              <a:endCxn id="22"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DC39E9D9-0C8C-4FA6-B7C4-59D03D65EC20}"/>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59" name="组合 58">
            <a:extLst>
              <a:ext uri="{FF2B5EF4-FFF2-40B4-BE49-F238E27FC236}">
                <a16:creationId xmlns:a16="http://schemas.microsoft.com/office/drawing/2014/main" id="{288C68CA-C37F-45EB-9E05-B52229A7CA0E}"/>
              </a:ext>
            </a:extLst>
          </p:cNvPr>
          <p:cNvGrpSpPr/>
          <p:nvPr/>
        </p:nvGrpSpPr>
        <p:grpSpPr>
          <a:xfrm>
            <a:off x="3848319" y="5046581"/>
            <a:ext cx="484515" cy="1409028"/>
            <a:chOff x="1976999" y="4025046"/>
            <a:chExt cx="484515" cy="1409028"/>
          </a:xfrm>
        </p:grpSpPr>
        <p:pic>
          <p:nvPicPr>
            <p:cNvPr id="60" name="图片 59">
              <a:extLst>
                <a:ext uri="{FF2B5EF4-FFF2-40B4-BE49-F238E27FC236}">
                  <a16:creationId xmlns:a16="http://schemas.microsoft.com/office/drawing/2014/main" id="{A3924715-79A6-40ED-908C-F3DBD54D66AA}"/>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61" name="直接箭头连接符 60">
              <a:extLst>
                <a:ext uri="{FF2B5EF4-FFF2-40B4-BE49-F238E27FC236}">
                  <a16:creationId xmlns:a16="http://schemas.microsoft.com/office/drawing/2014/main" id="{8DD7BFE8-4845-489F-A5EF-79B508F24F3C}"/>
                </a:ext>
              </a:extLst>
            </p:cNvPr>
            <p:cNvCxnSpPr>
              <a:cxnSpLocks/>
              <a:endCxn id="60"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981028C0-D629-4DF8-9BDC-5A5902B5CFFD}"/>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C54AD194-6B68-4E54-9A91-94AE0FF7753C}"/>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64" name="组合 63">
            <a:extLst>
              <a:ext uri="{FF2B5EF4-FFF2-40B4-BE49-F238E27FC236}">
                <a16:creationId xmlns:a16="http://schemas.microsoft.com/office/drawing/2014/main" id="{3BD6091A-0532-4B7A-8E0C-4153043D590B}"/>
              </a:ext>
            </a:extLst>
          </p:cNvPr>
          <p:cNvGrpSpPr/>
          <p:nvPr/>
        </p:nvGrpSpPr>
        <p:grpSpPr>
          <a:xfrm>
            <a:off x="4344457" y="5046581"/>
            <a:ext cx="484515" cy="1409028"/>
            <a:chOff x="1976999" y="4025046"/>
            <a:chExt cx="484515" cy="1409028"/>
          </a:xfrm>
        </p:grpSpPr>
        <p:pic>
          <p:nvPicPr>
            <p:cNvPr id="65" name="图片 64">
              <a:extLst>
                <a:ext uri="{FF2B5EF4-FFF2-40B4-BE49-F238E27FC236}">
                  <a16:creationId xmlns:a16="http://schemas.microsoft.com/office/drawing/2014/main" id="{62F43A99-55D1-4C3D-A6E0-942CC686C2E1}"/>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66" name="直接箭头连接符 65">
              <a:extLst>
                <a:ext uri="{FF2B5EF4-FFF2-40B4-BE49-F238E27FC236}">
                  <a16:creationId xmlns:a16="http://schemas.microsoft.com/office/drawing/2014/main" id="{028D49FA-6CC0-4DEA-876E-646A8B4FDFFD}"/>
                </a:ext>
              </a:extLst>
            </p:cNvPr>
            <p:cNvCxnSpPr>
              <a:cxnSpLocks/>
              <a:endCxn id="65"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id="{6B529F52-EE10-4AB0-92DB-332998567EC5}"/>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D32C390D-C8AA-4A87-AC39-A1D4598C2DB6}"/>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id="{8F2DA14B-9DAA-445B-9E60-A850BCFC5B63}"/>
              </a:ext>
            </a:extLst>
          </p:cNvPr>
          <p:cNvGrpSpPr/>
          <p:nvPr/>
        </p:nvGrpSpPr>
        <p:grpSpPr>
          <a:xfrm>
            <a:off x="4835093" y="5046581"/>
            <a:ext cx="484515" cy="1409028"/>
            <a:chOff x="1976999" y="4025046"/>
            <a:chExt cx="484515" cy="1409028"/>
          </a:xfrm>
        </p:grpSpPr>
        <p:pic>
          <p:nvPicPr>
            <p:cNvPr id="70" name="图片 69">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71" name="直接箭头连接符 70">
              <a:extLst>
                <a:ext uri="{FF2B5EF4-FFF2-40B4-BE49-F238E27FC236}">
                  <a16:creationId xmlns:a16="http://schemas.microsoft.com/office/drawing/2014/main" id="{EDED1064-A9B7-4D91-A3DE-C736A5643C20}"/>
                </a:ext>
              </a:extLst>
            </p:cNvPr>
            <p:cNvCxnSpPr>
              <a:cxnSpLocks/>
              <a:endCxn id="70"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DC39E9D9-0C8C-4FA6-B7C4-59D03D65EC20}"/>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74" name="组合 73">
            <a:extLst>
              <a:ext uri="{FF2B5EF4-FFF2-40B4-BE49-F238E27FC236}">
                <a16:creationId xmlns:a16="http://schemas.microsoft.com/office/drawing/2014/main" id="{8F2DA14B-9DAA-445B-9E60-A850BCFC5B63}"/>
              </a:ext>
            </a:extLst>
          </p:cNvPr>
          <p:cNvGrpSpPr/>
          <p:nvPr/>
        </p:nvGrpSpPr>
        <p:grpSpPr>
          <a:xfrm>
            <a:off x="5315826" y="5046581"/>
            <a:ext cx="705389" cy="1409028"/>
            <a:chOff x="1976999" y="4025046"/>
            <a:chExt cx="705389" cy="1409028"/>
          </a:xfrm>
        </p:grpSpPr>
        <p:pic>
          <p:nvPicPr>
            <p:cNvPr id="75" name="图片 74">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76" name="直接箭头连接符 75">
              <a:extLst>
                <a:ext uri="{FF2B5EF4-FFF2-40B4-BE49-F238E27FC236}">
                  <a16:creationId xmlns:a16="http://schemas.microsoft.com/office/drawing/2014/main" id="{EDED1064-A9B7-4D91-A3DE-C736A5643C20}"/>
                </a:ext>
              </a:extLst>
            </p:cNvPr>
            <p:cNvCxnSpPr>
              <a:cxnSpLocks/>
              <a:endCxn id="75"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76">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a:extLst>
                <a:ext uri="{FF2B5EF4-FFF2-40B4-BE49-F238E27FC236}">
                  <a16:creationId xmlns:a16="http://schemas.microsoft.com/office/drawing/2014/main" id="{DC39E9D9-0C8C-4FA6-B7C4-59D03D65EC20}"/>
                </a:ext>
              </a:extLst>
            </p:cNvPr>
            <p:cNvCxnSpPr>
              <a:cxnSpLocks/>
            </p:cNvCxnSpPr>
            <p:nvPr/>
          </p:nvCxnSpPr>
          <p:spPr>
            <a:xfrm>
              <a:off x="2246331" y="4862726"/>
              <a:ext cx="43605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0" name="椭圆 79">
            <a:extLst>
              <a:ext uri="{FF2B5EF4-FFF2-40B4-BE49-F238E27FC236}">
                <a16:creationId xmlns:a16="http://schemas.microsoft.com/office/drawing/2014/main" id="{36D0AB54-08B6-4F80-A3BE-224C07219B90}"/>
              </a:ext>
            </a:extLst>
          </p:cNvPr>
          <p:cNvSpPr/>
          <p:nvPr/>
        </p:nvSpPr>
        <p:spPr>
          <a:xfrm>
            <a:off x="3428717" y="4919110"/>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1" name="椭圆 80">
            <a:extLst>
              <a:ext uri="{FF2B5EF4-FFF2-40B4-BE49-F238E27FC236}">
                <a16:creationId xmlns:a16="http://schemas.microsoft.com/office/drawing/2014/main" id="{5429A9C6-B1E3-4F67-AE9F-5321458E962E}"/>
              </a:ext>
            </a:extLst>
          </p:cNvPr>
          <p:cNvSpPr/>
          <p:nvPr/>
        </p:nvSpPr>
        <p:spPr>
          <a:xfrm>
            <a:off x="3919354" y="4906326"/>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2" name="椭圆 81">
            <a:extLst>
              <a:ext uri="{FF2B5EF4-FFF2-40B4-BE49-F238E27FC236}">
                <a16:creationId xmlns:a16="http://schemas.microsoft.com/office/drawing/2014/main" id="{519F08CF-00B7-4536-BC45-D10E803D8155}"/>
              </a:ext>
            </a:extLst>
          </p:cNvPr>
          <p:cNvSpPr/>
          <p:nvPr/>
        </p:nvSpPr>
        <p:spPr>
          <a:xfrm>
            <a:off x="4415492" y="4906326"/>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3" name="椭圆 82">
            <a:extLst>
              <a:ext uri="{FF2B5EF4-FFF2-40B4-BE49-F238E27FC236}">
                <a16:creationId xmlns:a16="http://schemas.microsoft.com/office/drawing/2014/main" id="{02771191-6B9C-4A58-BC55-E88DCCF0D30E}"/>
              </a:ext>
            </a:extLst>
          </p:cNvPr>
          <p:cNvSpPr/>
          <p:nvPr/>
        </p:nvSpPr>
        <p:spPr>
          <a:xfrm>
            <a:off x="4899253" y="4919110"/>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4" name="椭圆 83">
            <a:extLst>
              <a:ext uri="{FF2B5EF4-FFF2-40B4-BE49-F238E27FC236}">
                <a16:creationId xmlns:a16="http://schemas.microsoft.com/office/drawing/2014/main" id="{36D0AB54-08B6-4F80-A3BE-224C07219B90}"/>
              </a:ext>
            </a:extLst>
          </p:cNvPr>
          <p:cNvSpPr/>
          <p:nvPr/>
        </p:nvSpPr>
        <p:spPr>
          <a:xfrm>
            <a:off x="5391604" y="4919110"/>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85" name="直接箭头连接符 84">
            <a:extLst>
              <a:ext uri="{FF2B5EF4-FFF2-40B4-BE49-F238E27FC236}">
                <a16:creationId xmlns:a16="http://schemas.microsoft.com/office/drawing/2014/main" id="{723B610F-2558-4860-B64F-17FE9E9C7D65}"/>
              </a:ext>
            </a:extLst>
          </p:cNvPr>
          <p:cNvCxnSpPr>
            <a:cxnSpLocks/>
          </p:cNvCxnSpPr>
          <p:nvPr/>
        </p:nvCxnSpPr>
        <p:spPr>
          <a:xfrm flipH="1" flipV="1">
            <a:off x="3492348"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54E6075F-AE0B-406F-987F-971D9E371DFF}"/>
              </a:ext>
            </a:extLst>
          </p:cNvPr>
          <p:cNvCxnSpPr>
            <a:cxnSpLocks/>
          </p:cNvCxnSpPr>
          <p:nvPr/>
        </p:nvCxnSpPr>
        <p:spPr>
          <a:xfrm flipH="1" flipV="1">
            <a:off x="3982985"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接箭头连接符 86">
            <a:extLst>
              <a:ext uri="{FF2B5EF4-FFF2-40B4-BE49-F238E27FC236}">
                <a16:creationId xmlns:a16="http://schemas.microsoft.com/office/drawing/2014/main" id="{9D831723-C984-4FFC-90FA-4C0A3CEBE26D}"/>
              </a:ext>
            </a:extLst>
          </p:cNvPr>
          <p:cNvCxnSpPr>
            <a:cxnSpLocks/>
          </p:cNvCxnSpPr>
          <p:nvPr/>
        </p:nvCxnSpPr>
        <p:spPr>
          <a:xfrm flipH="1" flipV="1">
            <a:off x="4479123"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接箭头连接符 87">
            <a:extLst>
              <a:ext uri="{FF2B5EF4-FFF2-40B4-BE49-F238E27FC236}">
                <a16:creationId xmlns:a16="http://schemas.microsoft.com/office/drawing/2014/main" id="{AD60CA59-336C-446F-BE44-2D805FDE643A}"/>
              </a:ext>
            </a:extLst>
          </p:cNvPr>
          <p:cNvCxnSpPr>
            <a:cxnSpLocks/>
          </p:cNvCxnSpPr>
          <p:nvPr/>
        </p:nvCxnSpPr>
        <p:spPr>
          <a:xfrm flipH="1" flipV="1">
            <a:off x="4969759"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a:extLst>
              <a:ext uri="{FF2B5EF4-FFF2-40B4-BE49-F238E27FC236}">
                <a16:creationId xmlns:a16="http://schemas.microsoft.com/office/drawing/2014/main" id="{6557AF0E-B959-40B4-88DA-7C52A4D345FF}"/>
              </a:ext>
            </a:extLst>
          </p:cNvPr>
          <p:cNvCxnSpPr>
            <a:cxnSpLocks/>
          </p:cNvCxnSpPr>
          <p:nvPr/>
        </p:nvCxnSpPr>
        <p:spPr>
          <a:xfrm flipH="1" flipV="1">
            <a:off x="5450492"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C0A66814-4FF3-4EAC-9639-BF95F695797E}"/>
              </a:ext>
            </a:extLst>
          </p:cNvPr>
          <p:cNvCxnSpPr/>
          <p:nvPr/>
        </p:nvCxnSpPr>
        <p:spPr>
          <a:xfrm>
            <a:off x="3432718" y="4145051"/>
            <a:ext cx="2092810" cy="0"/>
          </a:xfrm>
          <a:prstGeom prst="line">
            <a:avLst/>
          </a:prstGeom>
          <a:ln w="9525"/>
        </p:spPr>
        <p:style>
          <a:lnRef idx="1">
            <a:schemeClr val="accent3"/>
          </a:lnRef>
          <a:fillRef idx="0">
            <a:schemeClr val="accent3"/>
          </a:fillRef>
          <a:effectRef idx="0">
            <a:schemeClr val="accent3"/>
          </a:effectRef>
          <a:fontRef idx="minor">
            <a:schemeClr val="tx1"/>
          </a:fontRef>
        </p:style>
      </p:cxnSp>
      <p:sp>
        <p:nvSpPr>
          <p:cNvPr id="97" name="矩形 96">
            <a:extLst>
              <a:ext uri="{FF2B5EF4-FFF2-40B4-BE49-F238E27FC236}">
                <a16:creationId xmlns:a16="http://schemas.microsoft.com/office/drawing/2014/main" id="{3EF1F467-1963-4BD4-AD91-ABC12F460006}"/>
              </a:ext>
            </a:extLst>
          </p:cNvPr>
          <p:cNvSpPr/>
          <p:nvPr/>
        </p:nvSpPr>
        <p:spPr>
          <a:xfrm>
            <a:off x="3437431" y="4058163"/>
            <a:ext cx="127262" cy="84625"/>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8" name="矩形 97">
            <a:extLst>
              <a:ext uri="{FF2B5EF4-FFF2-40B4-BE49-F238E27FC236}">
                <a16:creationId xmlns:a16="http://schemas.microsoft.com/office/drawing/2014/main" id="{EBEF7282-3AB5-4DCC-861F-717F531D93CC}"/>
              </a:ext>
            </a:extLst>
          </p:cNvPr>
          <p:cNvSpPr/>
          <p:nvPr/>
        </p:nvSpPr>
        <p:spPr>
          <a:xfrm>
            <a:off x="4423530" y="3956494"/>
            <a:ext cx="127262" cy="191993"/>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9" name="矩形 98">
            <a:extLst>
              <a:ext uri="{FF2B5EF4-FFF2-40B4-BE49-F238E27FC236}">
                <a16:creationId xmlns:a16="http://schemas.microsoft.com/office/drawing/2014/main" id="{1383CEE9-F6E3-405D-BD53-C96664C9DDD1}"/>
              </a:ext>
            </a:extLst>
          </p:cNvPr>
          <p:cNvSpPr/>
          <p:nvPr/>
        </p:nvSpPr>
        <p:spPr>
          <a:xfrm>
            <a:off x="3903053" y="3488793"/>
            <a:ext cx="156525" cy="658776"/>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100" name="矩形 99">
            <a:extLst>
              <a:ext uri="{FF2B5EF4-FFF2-40B4-BE49-F238E27FC236}">
                <a16:creationId xmlns:a16="http://schemas.microsoft.com/office/drawing/2014/main" id="{0FA79DE8-9825-45FA-8037-2113C807A1FA}"/>
              </a:ext>
            </a:extLst>
          </p:cNvPr>
          <p:cNvSpPr/>
          <p:nvPr/>
        </p:nvSpPr>
        <p:spPr>
          <a:xfrm>
            <a:off x="4887595" y="4054465"/>
            <a:ext cx="127262" cy="84625"/>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F89DD49E-180F-4024-B852-515E6A8D0FFC}"/>
              </a:ext>
            </a:extLst>
          </p:cNvPr>
          <p:cNvSpPr/>
          <p:nvPr/>
        </p:nvSpPr>
        <p:spPr>
          <a:xfrm>
            <a:off x="5368328" y="3792306"/>
            <a:ext cx="146260" cy="353960"/>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2" name="矩形 151">
            <a:extLst>
              <a:ext uri="{FF2B5EF4-FFF2-40B4-BE49-F238E27FC236}">
                <a16:creationId xmlns:a16="http://schemas.microsoft.com/office/drawing/2014/main" id="{9AEC7F56-A759-4329-BC6A-A8211EE0A7EF}"/>
              </a:ext>
            </a:extLst>
          </p:cNvPr>
          <p:cNvSpPr/>
          <p:nvPr/>
        </p:nvSpPr>
        <p:spPr>
          <a:xfrm>
            <a:off x="3375211" y="4358353"/>
            <a:ext cx="2252055" cy="292559"/>
          </a:xfrm>
          <a:prstGeom prst="rect">
            <a:avLst/>
          </a:prstGeom>
          <a:solidFill>
            <a:schemeClr val="bg1">
              <a:lumMod val="95000"/>
              <a:alpha val="54000"/>
            </a:schemeClr>
          </a:solidFill>
          <a:ln w="3175">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err="1">
                <a:solidFill>
                  <a:schemeClr val="tx1"/>
                </a:solidFill>
                <a:latin typeface="Calibri Light" panose="020F0302020204030204" pitchFamily="34" charset="0"/>
                <a:cs typeface="Calibri Light" panose="020F0302020204030204" pitchFamily="34" charset="0"/>
              </a:rPr>
              <a:t>softmax</a:t>
            </a:r>
            <a:endParaRPr lang="zh-CN" altLang="en-US" sz="1400" b="1" dirty="0">
              <a:solidFill>
                <a:schemeClr val="tx1"/>
              </a:solidFill>
              <a:latin typeface="Calibri Light" panose="020F0302020204030204" pitchFamily="34" charset="0"/>
              <a:cs typeface="Calibri Light" panose="020F0302020204030204" pitchFamily="34" charset="0"/>
            </a:endParaRPr>
          </a:p>
        </p:txBody>
      </p:sp>
      <p:cxnSp>
        <p:nvCxnSpPr>
          <p:cNvPr id="192" name="直接箭头连接符 191">
            <a:extLst>
              <a:ext uri="{FF2B5EF4-FFF2-40B4-BE49-F238E27FC236}">
                <a16:creationId xmlns:a16="http://schemas.microsoft.com/office/drawing/2014/main" id="{34F70665-BCB2-402A-96DF-9BD1AC23DBE4}"/>
              </a:ext>
            </a:extLst>
          </p:cNvPr>
          <p:cNvCxnSpPr>
            <a:cxnSpLocks/>
            <a:stCxn id="130" idx="0"/>
          </p:cNvCxnSpPr>
          <p:nvPr/>
        </p:nvCxnSpPr>
        <p:spPr>
          <a:xfrm flipH="1" flipV="1">
            <a:off x="3555979" y="5058005"/>
            <a:ext cx="2635298" cy="402002"/>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194" name="直接箭头连接符 193">
            <a:extLst>
              <a:ext uri="{FF2B5EF4-FFF2-40B4-BE49-F238E27FC236}">
                <a16:creationId xmlns:a16="http://schemas.microsoft.com/office/drawing/2014/main" id="{5E45E3F7-5F09-4B6A-A0A5-C6CE5E27B82F}"/>
              </a:ext>
            </a:extLst>
          </p:cNvPr>
          <p:cNvCxnSpPr>
            <a:cxnSpLocks/>
            <a:stCxn id="130" idx="0"/>
            <a:endCxn id="82" idx="3"/>
          </p:cNvCxnSpPr>
          <p:nvPr/>
        </p:nvCxnSpPr>
        <p:spPr>
          <a:xfrm flipH="1" flipV="1">
            <a:off x="4434129" y="5014951"/>
            <a:ext cx="1757148" cy="445056"/>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197" name="直接箭头连接符 196">
            <a:extLst>
              <a:ext uri="{FF2B5EF4-FFF2-40B4-BE49-F238E27FC236}">
                <a16:creationId xmlns:a16="http://schemas.microsoft.com/office/drawing/2014/main" id="{1726D2CE-307A-4DCE-A18A-BFA56AB52ACB}"/>
              </a:ext>
            </a:extLst>
          </p:cNvPr>
          <p:cNvCxnSpPr>
            <a:cxnSpLocks/>
            <a:stCxn id="130" idx="0"/>
            <a:endCxn id="81" idx="4"/>
          </p:cNvCxnSpPr>
          <p:nvPr/>
        </p:nvCxnSpPr>
        <p:spPr>
          <a:xfrm flipH="1" flipV="1">
            <a:off x="3982985" y="5033588"/>
            <a:ext cx="2208292" cy="426419"/>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4" name="直接箭头连接符 203">
            <a:extLst>
              <a:ext uri="{FF2B5EF4-FFF2-40B4-BE49-F238E27FC236}">
                <a16:creationId xmlns:a16="http://schemas.microsoft.com/office/drawing/2014/main" id="{34F70665-BCB2-402A-96DF-9BD1AC23DBE4}"/>
              </a:ext>
            </a:extLst>
          </p:cNvPr>
          <p:cNvCxnSpPr>
            <a:cxnSpLocks/>
            <a:stCxn id="130" idx="0"/>
          </p:cNvCxnSpPr>
          <p:nvPr/>
        </p:nvCxnSpPr>
        <p:spPr>
          <a:xfrm flipH="1" flipV="1">
            <a:off x="4992461" y="5044957"/>
            <a:ext cx="1198816" cy="415050"/>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6" name="直接箭头连接符 205">
            <a:extLst>
              <a:ext uri="{FF2B5EF4-FFF2-40B4-BE49-F238E27FC236}">
                <a16:creationId xmlns:a16="http://schemas.microsoft.com/office/drawing/2014/main" id="{34F70665-BCB2-402A-96DF-9BD1AC23DBE4}"/>
              </a:ext>
            </a:extLst>
          </p:cNvPr>
          <p:cNvCxnSpPr>
            <a:cxnSpLocks/>
            <a:stCxn id="130" idx="0"/>
          </p:cNvCxnSpPr>
          <p:nvPr/>
        </p:nvCxnSpPr>
        <p:spPr>
          <a:xfrm flipH="1" flipV="1">
            <a:off x="5430249" y="5059489"/>
            <a:ext cx="761028" cy="400518"/>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8" name="直接箭头连接符 207">
            <a:extLst>
              <a:ext uri="{FF2B5EF4-FFF2-40B4-BE49-F238E27FC236}">
                <a16:creationId xmlns:a16="http://schemas.microsoft.com/office/drawing/2014/main" id="{F2BE3702-77CA-4557-BFCA-F1C946981D84}"/>
              </a:ext>
            </a:extLst>
          </p:cNvPr>
          <p:cNvCxnSpPr>
            <a:cxnSpLocks/>
            <a:stCxn id="97" idx="0"/>
          </p:cNvCxnSpPr>
          <p:nvPr/>
        </p:nvCxnSpPr>
        <p:spPr>
          <a:xfrm flipV="1">
            <a:off x="3501062" y="3106335"/>
            <a:ext cx="972765" cy="951828"/>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2" name="直接箭头连接符 211">
            <a:extLst>
              <a:ext uri="{FF2B5EF4-FFF2-40B4-BE49-F238E27FC236}">
                <a16:creationId xmlns:a16="http://schemas.microsoft.com/office/drawing/2014/main" id="{C68DA44C-5F56-4F7F-87D2-B2082D42A04E}"/>
              </a:ext>
            </a:extLst>
          </p:cNvPr>
          <p:cNvCxnSpPr>
            <a:cxnSpLocks/>
            <a:stCxn id="98" idx="0"/>
            <a:endCxn id="224" idx="2"/>
          </p:cNvCxnSpPr>
          <p:nvPr/>
        </p:nvCxnSpPr>
        <p:spPr>
          <a:xfrm flipV="1">
            <a:off x="4487161" y="3099970"/>
            <a:ext cx="1687" cy="856524"/>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5" name="直接箭头连接符 214">
            <a:extLst>
              <a:ext uri="{FF2B5EF4-FFF2-40B4-BE49-F238E27FC236}">
                <a16:creationId xmlns:a16="http://schemas.microsoft.com/office/drawing/2014/main" id="{86C61F5A-2897-4535-8E82-5477DC54A0F8}"/>
              </a:ext>
            </a:extLst>
          </p:cNvPr>
          <p:cNvCxnSpPr>
            <a:cxnSpLocks/>
            <a:stCxn id="99" idx="0"/>
            <a:endCxn id="224" idx="2"/>
          </p:cNvCxnSpPr>
          <p:nvPr/>
        </p:nvCxnSpPr>
        <p:spPr>
          <a:xfrm flipV="1">
            <a:off x="3981316" y="3099970"/>
            <a:ext cx="507532" cy="388823"/>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8" name="直接箭头连接符 217">
            <a:extLst>
              <a:ext uri="{FF2B5EF4-FFF2-40B4-BE49-F238E27FC236}">
                <a16:creationId xmlns:a16="http://schemas.microsoft.com/office/drawing/2014/main" id="{2E9490CE-E095-435C-A0D8-27570E168567}"/>
              </a:ext>
            </a:extLst>
          </p:cNvPr>
          <p:cNvCxnSpPr>
            <a:cxnSpLocks/>
            <a:stCxn id="100" idx="0"/>
          </p:cNvCxnSpPr>
          <p:nvPr/>
        </p:nvCxnSpPr>
        <p:spPr>
          <a:xfrm flipH="1" flipV="1">
            <a:off x="4489028" y="3143523"/>
            <a:ext cx="462198" cy="910942"/>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21" name="直接箭头连接符 220">
            <a:extLst>
              <a:ext uri="{FF2B5EF4-FFF2-40B4-BE49-F238E27FC236}">
                <a16:creationId xmlns:a16="http://schemas.microsoft.com/office/drawing/2014/main" id="{92826230-3B8F-4A64-AAC2-4509F65D4218}"/>
              </a:ext>
            </a:extLst>
          </p:cNvPr>
          <p:cNvCxnSpPr>
            <a:cxnSpLocks/>
            <a:stCxn id="101" idx="0"/>
          </p:cNvCxnSpPr>
          <p:nvPr/>
        </p:nvCxnSpPr>
        <p:spPr>
          <a:xfrm flipH="1" flipV="1">
            <a:off x="4496660" y="3104404"/>
            <a:ext cx="944798" cy="687902"/>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pic>
        <p:nvPicPr>
          <p:cNvPr id="224" name="图片 223">
            <a:extLst>
              <a:ext uri="{FF2B5EF4-FFF2-40B4-BE49-F238E27FC236}">
                <a16:creationId xmlns:a16="http://schemas.microsoft.com/office/drawing/2014/main" id="{745EA4DF-521A-421B-9AFC-8A25FB5E4544}"/>
              </a:ext>
            </a:extLst>
          </p:cNvPr>
          <p:cNvPicPr>
            <a:picLocks noChangeAspect="1"/>
          </p:cNvPicPr>
          <p:nvPr/>
        </p:nvPicPr>
        <p:blipFill>
          <a:blip r:embed="rId3"/>
          <a:stretch>
            <a:fillRect/>
          </a:stretch>
        </p:blipFill>
        <p:spPr>
          <a:xfrm>
            <a:off x="4354182" y="2218520"/>
            <a:ext cx="269332" cy="881450"/>
          </a:xfrm>
          <a:prstGeom prst="rect">
            <a:avLst/>
          </a:prstGeom>
        </p:spPr>
      </p:pic>
      <p:cxnSp>
        <p:nvCxnSpPr>
          <p:cNvPr id="225" name="直接箭头连接符 224">
            <a:extLst>
              <a:ext uri="{FF2B5EF4-FFF2-40B4-BE49-F238E27FC236}">
                <a16:creationId xmlns:a16="http://schemas.microsoft.com/office/drawing/2014/main" id="{018E28C9-A0A0-4B1B-9C22-C27712118C83}"/>
              </a:ext>
            </a:extLst>
          </p:cNvPr>
          <p:cNvCxnSpPr>
            <a:cxnSpLocks/>
            <a:stCxn id="224" idx="3"/>
            <a:endCxn id="138" idx="0"/>
          </p:cNvCxnSpPr>
          <p:nvPr/>
        </p:nvCxnSpPr>
        <p:spPr>
          <a:xfrm>
            <a:off x="4623514" y="2659245"/>
            <a:ext cx="2058400" cy="280898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105" name="组合 104">
            <a:extLst>
              <a:ext uri="{FF2B5EF4-FFF2-40B4-BE49-F238E27FC236}">
                <a16:creationId xmlns:a16="http://schemas.microsoft.com/office/drawing/2014/main" id="{F542926F-FEBB-484A-8168-EEF19AB4D358}"/>
              </a:ext>
            </a:extLst>
          </p:cNvPr>
          <p:cNvGrpSpPr/>
          <p:nvPr/>
        </p:nvGrpSpPr>
        <p:grpSpPr>
          <a:xfrm>
            <a:off x="6187591" y="5046581"/>
            <a:ext cx="349848" cy="1409028"/>
            <a:chOff x="2111666" y="4025046"/>
            <a:chExt cx="349848" cy="1409028"/>
          </a:xfrm>
        </p:grpSpPr>
        <p:cxnSp>
          <p:nvCxnSpPr>
            <p:cNvPr id="127" name="直接箭头连接符 126">
              <a:extLst>
                <a:ext uri="{FF2B5EF4-FFF2-40B4-BE49-F238E27FC236}">
                  <a16:creationId xmlns:a16="http://schemas.microsoft.com/office/drawing/2014/main" id="{1953A59A-75D0-4D87-A624-B7550269B2B8}"/>
                </a:ext>
              </a:extLst>
            </p:cNvPr>
            <p:cNvCxnSpPr>
              <a:cxnSpLocks/>
            </p:cNvCxnSpPr>
            <p:nvPr/>
          </p:nvCxnSpPr>
          <p:spPr>
            <a:xfrm flipV="1">
              <a:off x="2111666" y="5308032"/>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接箭头连接符 127">
              <a:extLst>
                <a:ext uri="{FF2B5EF4-FFF2-40B4-BE49-F238E27FC236}">
                  <a16:creationId xmlns:a16="http://schemas.microsoft.com/office/drawing/2014/main" id="{0FB58594-162C-4B57-9C64-F295692737BA}"/>
                </a:ext>
              </a:extLst>
            </p:cNvPr>
            <p:cNvCxnSpPr>
              <a:cxnSpLocks/>
            </p:cNvCxnSpPr>
            <p:nvPr/>
          </p:nvCxnSpPr>
          <p:spPr>
            <a:xfrm flipH="1" flipV="1">
              <a:off x="2111666" y="4025046"/>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接箭头连接符 128">
              <a:extLst>
                <a:ext uri="{FF2B5EF4-FFF2-40B4-BE49-F238E27FC236}">
                  <a16:creationId xmlns:a16="http://schemas.microsoft.com/office/drawing/2014/main" id="{60C6DA6F-2CE7-43F3-9F16-57EBA55A33C1}"/>
                </a:ext>
              </a:extLst>
            </p:cNvPr>
            <p:cNvCxnSpPr>
              <a:cxnSpLocks/>
            </p:cNvCxnSpPr>
            <p:nvPr/>
          </p:nvCxnSpPr>
          <p:spPr>
            <a:xfrm>
              <a:off x="2246331" y="4862726"/>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组合 105">
            <a:extLst>
              <a:ext uri="{FF2B5EF4-FFF2-40B4-BE49-F238E27FC236}">
                <a16:creationId xmlns:a16="http://schemas.microsoft.com/office/drawing/2014/main" id="{D715A847-98FF-49B0-A174-44A9A60EFE15}"/>
              </a:ext>
            </a:extLst>
          </p:cNvPr>
          <p:cNvGrpSpPr/>
          <p:nvPr/>
        </p:nvGrpSpPr>
        <p:grpSpPr>
          <a:xfrm>
            <a:off x="6678228" y="5046581"/>
            <a:ext cx="349848" cy="1409028"/>
            <a:chOff x="2111666" y="4025046"/>
            <a:chExt cx="349848" cy="1409028"/>
          </a:xfrm>
        </p:grpSpPr>
        <p:cxnSp>
          <p:nvCxnSpPr>
            <p:cNvPr id="123" name="直接箭头连接符 122">
              <a:extLst>
                <a:ext uri="{FF2B5EF4-FFF2-40B4-BE49-F238E27FC236}">
                  <a16:creationId xmlns:a16="http://schemas.microsoft.com/office/drawing/2014/main" id="{AD3BEFE7-D97B-493C-B6CF-B180D8939A61}"/>
                </a:ext>
              </a:extLst>
            </p:cNvPr>
            <p:cNvCxnSpPr>
              <a:cxnSpLocks/>
            </p:cNvCxnSpPr>
            <p:nvPr/>
          </p:nvCxnSpPr>
          <p:spPr>
            <a:xfrm flipV="1">
              <a:off x="2111666" y="5308032"/>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接箭头连接符 123">
              <a:extLst>
                <a:ext uri="{FF2B5EF4-FFF2-40B4-BE49-F238E27FC236}">
                  <a16:creationId xmlns:a16="http://schemas.microsoft.com/office/drawing/2014/main" id="{36572D05-FF6A-4716-A0B8-490EA6541324}"/>
                </a:ext>
              </a:extLst>
            </p:cNvPr>
            <p:cNvCxnSpPr>
              <a:cxnSpLocks/>
            </p:cNvCxnSpPr>
            <p:nvPr/>
          </p:nvCxnSpPr>
          <p:spPr>
            <a:xfrm flipH="1" flipV="1">
              <a:off x="2111666" y="4025046"/>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接箭头连接符 124">
              <a:extLst>
                <a:ext uri="{FF2B5EF4-FFF2-40B4-BE49-F238E27FC236}">
                  <a16:creationId xmlns:a16="http://schemas.microsoft.com/office/drawing/2014/main" id="{E193D513-7B30-4CD4-9BB1-A4CFBB6A9AB4}"/>
                </a:ext>
              </a:extLst>
            </p:cNvPr>
            <p:cNvCxnSpPr>
              <a:cxnSpLocks/>
            </p:cNvCxnSpPr>
            <p:nvPr/>
          </p:nvCxnSpPr>
          <p:spPr>
            <a:xfrm>
              <a:off x="2246331" y="4862726"/>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组合 135">
            <a:extLst>
              <a:ext uri="{FF2B5EF4-FFF2-40B4-BE49-F238E27FC236}">
                <a16:creationId xmlns:a16="http://schemas.microsoft.com/office/drawing/2014/main" id="{E12DC877-51F3-45D9-B8EA-0F98C4AFA726}"/>
              </a:ext>
            </a:extLst>
          </p:cNvPr>
          <p:cNvGrpSpPr/>
          <p:nvPr/>
        </p:nvGrpSpPr>
        <p:grpSpPr>
          <a:xfrm>
            <a:off x="6095449" y="5460007"/>
            <a:ext cx="191655" cy="836029"/>
            <a:chOff x="4435596" y="4715940"/>
            <a:chExt cx="191655" cy="836029"/>
          </a:xfrm>
        </p:grpSpPr>
        <p:sp>
          <p:nvSpPr>
            <p:cNvPr id="130" name="矩形: 圆角 129">
              <a:extLst>
                <a:ext uri="{FF2B5EF4-FFF2-40B4-BE49-F238E27FC236}">
                  <a16:creationId xmlns:a16="http://schemas.microsoft.com/office/drawing/2014/main" id="{7A882CDF-4738-4DB8-BEC5-D1AC83F9F357}"/>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B15A8307-1723-472F-88DA-FD498139110C}"/>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2" name="椭圆 131">
              <a:extLst>
                <a:ext uri="{FF2B5EF4-FFF2-40B4-BE49-F238E27FC236}">
                  <a16:creationId xmlns:a16="http://schemas.microsoft.com/office/drawing/2014/main" id="{CC30044B-8AB7-4103-8C79-ECE7CE25A422}"/>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3" name="椭圆 132">
              <a:extLst>
                <a:ext uri="{FF2B5EF4-FFF2-40B4-BE49-F238E27FC236}">
                  <a16:creationId xmlns:a16="http://schemas.microsoft.com/office/drawing/2014/main" id="{BD2DE0DE-7358-402B-95ED-428337BC5A5A}"/>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4" name="椭圆 133">
              <a:extLst>
                <a:ext uri="{FF2B5EF4-FFF2-40B4-BE49-F238E27FC236}">
                  <a16:creationId xmlns:a16="http://schemas.microsoft.com/office/drawing/2014/main" id="{60EEAB55-C84C-4AD3-A439-BF9B9386024B}"/>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5" name="椭圆 134">
              <a:extLst>
                <a:ext uri="{FF2B5EF4-FFF2-40B4-BE49-F238E27FC236}">
                  <a16:creationId xmlns:a16="http://schemas.microsoft.com/office/drawing/2014/main" id="{2FC28067-C7BC-45D1-A0C2-F9C067EAD618}"/>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grpSp>
        <p:nvGrpSpPr>
          <p:cNvPr id="137" name="组合 136">
            <a:extLst>
              <a:ext uri="{FF2B5EF4-FFF2-40B4-BE49-F238E27FC236}">
                <a16:creationId xmlns:a16="http://schemas.microsoft.com/office/drawing/2014/main" id="{E831F61D-B5CF-4A82-8216-DFCEE89EE0FF}"/>
              </a:ext>
            </a:extLst>
          </p:cNvPr>
          <p:cNvGrpSpPr/>
          <p:nvPr/>
        </p:nvGrpSpPr>
        <p:grpSpPr>
          <a:xfrm>
            <a:off x="6586086" y="5468233"/>
            <a:ext cx="191655" cy="836029"/>
            <a:chOff x="4435596" y="4715940"/>
            <a:chExt cx="191655" cy="836029"/>
          </a:xfrm>
        </p:grpSpPr>
        <p:sp>
          <p:nvSpPr>
            <p:cNvPr id="138" name="矩形: 圆角 137">
              <a:extLst>
                <a:ext uri="{FF2B5EF4-FFF2-40B4-BE49-F238E27FC236}">
                  <a16:creationId xmlns:a16="http://schemas.microsoft.com/office/drawing/2014/main" id="{F5FA0BBE-8B8C-4083-A92C-CDDCC0753444}"/>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a:extLst>
                <a:ext uri="{FF2B5EF4-FFF2-40B4-BE49-F238E27FC236}">
                  <a16:creationId xmlns:a16="http://schemas.microsoft.com/office/drawing/2014/main" id="{1F84A6AA-8135-41AA-84C2-82199EDA5247}"/>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0" name="椭圆 139">
              <a:extLst>
                <a:ext uri="{FF2B5EF4-FFF2-40B4-BE49-F238E27FC236}">
                  <a16:creationId xmlns:a16="http://schemas.microsoft.com/office/drawing/2014/main" id="{E5F503C3-0BFD-48C3-B5A2-FC484326413F}"/>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1" name="椭圆 140">
              <a:extLst>
                <a:ext uri="{FF2B5EF4-FFF2-40B4-BE49-F238E27FC236}">
                  <a16:creationId xmlns:a16="http://schemas.microsoft.com/office/drawing/2014/main" id="{7686731D-63D4-4E9E-B97E-F9816170EDDD}"/>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2" name="椭圆 141">
              <a:extLst>
                <a:ext uri="{FF2B5EF4-FFF2-40B4-BE49-F238E27FC236}">
                  <a16:creationId xmlns:a16="http://schemas.microsoft.com/office/drawing/2014/main" id="{40815CA5-514E-4702-A81F-E8AC28A48DBB}"/>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3" name="椭圆 142">
              <a:extLst>
                <a:ext uri="{FF2B5EF4-FFF2-40B4-BE49-F238E27FC236}">
                  <a16:creationId xmlns:a16="http://schemas.microsoft.com/office/drawing/2014/main" id="{CFB9503D-7BC4-4DFC-A8BB-883039FC3B65}"/>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sp>
        <p:nvSpPr>
          <p:cNvPr id="154" name="文本框 153">
            <a:extLst>
              <a:ext uri="{FF2B5EF4-FFF2-40B4-BE49-F238E27FC236}">
                <a16:creationId xmlns:a16="http://schemas.microsoft.com/office/drawing/2014/main" id="{95ADDE78-9B64-4D67-B902-75E19061E7ED}"/>
              </a:ext>
            </a:extLst>
          </p:cNvPr>
          <p:cNvSpPr txBox="1"/>
          <p:nvPr/>
        </p:nvSpPr>
        <p:spPr>
          <a:xfrm>
            <a:off x="5927384" y="6447078"/>
            <a:ext cx="2442719" cy="276999"/>
          </a:xfrm>
          <a:prstGeom prst="rect">
            <a:avLst/>
          </a:prstGeom>
          <a:noFill/>
        </p:spPr>
        <p:txBody>
          <a:bodyPr wrap="square">
            <a:spAutoFit/>
          </a:bodyPr>
          <a:lstStyle/>
          <a:p>
            <a:r>
              <a:rPr lang="en-US" altLang="zh-CN" sz="1200" b="1" dirty="0"/>
              <a:t>&lt;</a:t>
            </a:r>
            <a:r>
              <a:rPr lang="en-US" altLang="zh-CN" sz="1200" b="1" dirty="0" err="1"/>
              <a:t>bos</a:t>
            </a:r>
            <a:r>
              <a:rPr lang="en-US" altLang="zh-CN" sz="1200" b="1" dirty="0"/>
              <a:t>&gt;    He</a:t>
            </a:r>
            <a:endParaRPr lang="zh-CN" altLang="en-US" sz="1200" b="1" dirty="0"/>
          </a:p>
        </p:txBody>
      </p:sp>
      <p:sp>
        <p:nvSpPr>
          <p:cNvPr id="227" name="文本框 226">
            <a:extLst>
              <a:ext uri="{FF2B5EF4-FFF2-40B4-BE49-F238E27FC236}">
                <a16:creationId xmlns:a16="http://schemas.microsoft.com/office/drawing/2014/main" id="{34A88867-93F0-4537-BBF9-2706E6462B57}"/>
              </a:ext>
            </a:extLst>
          </p:cNvPr>
          <p:cNvSpPr txBox="1"/>
          <p:nvPr/>
        </p:nvSpPr>
        <p:spPr>
          <a:xfrm>
            <a:off x="6010047" y="3800028"/>
            <a:ext cx="1999792" cy="276999"/>
          </a:xfrm>
          <a:prstGeom prst="rect">
            <a:avLst/>
          </a:prstGeom>
          <a:noFill/>
        </p:spPr>
        <p:txBody>
          <a:bodyPr wrap="square">
            <a:spAutoFit/>
          </a:bodyPr>
          <a:lstStyle/>
          <a:p>
            <a:r>
              <a:rPr lang="en-US" altLang="zh-CN" sz="1200" b="1" dirty="0"/>
              <a:t>He</a:t>
            </a:r>
            <a:r>
              <a:rPr lang="zh-CN" altLang="en-US" sz="1200" b="1" dirty="0"/>
              <a:t>     </a:t>
            </a:r>
            <a:r>
              <a:rPr lang="en-US" altLang="zh-CN" sz="1200" b="1" dirty="0"/>
              <a:t>has</a:t>
            </a:r>
            <a:endParaRPr lang="zh-CN" altLang="en-US" sz="1200" b="1" dirty="0"/>
          </a:p>
        </p:txBody>
      </p:sp>
      <p:cxnSp>
        <p:nvCxnSpPr>
          <p:cNvPr id="229" name="直接箭头连接符 228">
            <a:extLst>
              <a:ext uri="{FF2B5EF4-FFF2-40B4-BE49-F238E27FC236}">
                <a16:creationId xmlns:a16="http://schemas.microsoft.com/office/drawing/2014/main" id="{2CC512AC-5E77-4D50-90CC-BA52FAD15779}"/>
              </a:ext>
            </a:extLst>
          </p:cNvPr>
          <p:cNvCxnSpPr>
            <a:cxnSpLocks/>
          </p:cNvCxnSpPr>
          <p:nvPr/>
        </p:nvCxnSpPr>
        <p:spPr>
          <a:xfrm flipH="1" flipV="1">
            <a:off x="6194495" y="4143394"/>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直接箭头连接符 229">
            <a:extLst>
              <a:ext uri="{FF2B5EF4-FFF2-40B4-BE49-F238E27FC236}">
                <a16:creationId xmlns:a16="http://schemas.microsoft.com/office/drawing/2014/main" id="{A3A5103A-EDE0-4A15-A826-4DAE3DC26B69}"/>
              </a:ext>
            </a:extLst>
          </p:cNvPr>
          <p:cNvCxnSpPr>
            <a:cxnSpLocks/>
          </p:cNvCxnSpPr>
          <p:nvPr/>
        </p:nvCxnSpPr>
        <p:spPr>
          <a:xfrm flipH="1" flipV="1">
            <a:off x="6685132" y="4143394"/>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6" name="文本框 235">
                <a:extLst>
                  <a:ext uri="{FF2B5EF4-FFF2-40B4-BE49-F238E27FC236}">
                    <a16:creationId xmlns:a16="http://schemas.microsoft.com/office/drawing/2014/main" id="{3AF3DAD8-2704-4ECA-B360-5DA8AE23C162}"/>
                  </a:ext>
                </a:extLst>
              </p:cNvPr>
              <p:cNvSpPr txBox="1"/>
              <p:nvPr/>
            </p:nvSpPr>
            <p:spPr>
              <a:xfrm>
                <a:off x="5970008" y="4830440"/>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(1)</m:t>
                          </m:r>
                        </m:sup>
                      </m:sSup>
                    </m:oMath>
                  </m:oMathPara>
                </a14:m>
                <a:endParaRPr lang="zh-CN" altLang="en-US" sz="1400" dirty="0"/>
              </a:p>
            </p:txBody>
          </p:sp>
        </mc:Choice>
        <mc:Fallback xmlns="">
          <p:sp>
            <p:nvSpPr>
              <p:cNvPr id="236" name="文本框 235">
                <a:extLst>
                  <a:ext uri="{FF2B5EF4-FFF2-40B4-BE49-F238E27FC236}">
                    <a16:creationId xmlns:a16="http://schemas.microsoft.com/office/drawing/2014/main" id="{3AF3DAD8-2704-4ECA-B360-5DA8AE23C162}"/>
                  </a:ext>
                </a:extLst>
              </p:cNvPr>
              <p:cNvSpPr txBox="1">
                <a:spLocks noRot="1" noChangeAspect="1" noMove="1" noResize="1" noEditPoints="1" noAdjustHandles="1" noChangeArrowheads="1" noChangeShapeType="1" noTextEdit="1"/>
              </p:cNvSpPr>
              <p:nvPr/>
            </p:nvSpPr>
            <p:spPr>
              <a:xfrm>
                <a:off x="5970008" y="4830440"/>
                <a:ext cx="458527" cy="316690"/>
              </a:xfrm>
              <a:prstGeom prst="rect">
                <a:avLst/>
              </a:prstGeom>
              <a:blipFill>
                <a:blip r:embed="rId4"/>
                <a:stretch>
                  <a:fillRect b="-38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7" name="文本框 236">
                <a:extLst>
                  <a:ext uri="{FF2B5EF4-FFF2-40B4-BE49-F238E27FC236}">
                    <a16:creationId xmlns:a16="http://schemas.microsoft.com/office/drawing/2014/main" id="{CCB0E474-F9FF-462A-BBDF-EABD1656F5DF}"/>
                  </a:ext>
                </a:extLst>
              </p:cNvPr>
              <p:cNvSpPr txBox="1"/>
              <p:nvPr/>
            </p:nvSpPr>
            <p:spPr>
              <a:xfrm>
                <a:off x="6433996" y="4818872"/>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(2)</m:t>
                          </m:r>
                        </m:sup>
                      </m:sSup>
                    </m:oMath>
                  </m:oMathPara>
                </a14:m>
                <a:endParaRPr lang="zh-CN" altLang="en-US" sz="1400" dirty="0"/>
              </a:p>
            </p:txBody>
          </p:sp>
        </mc:Choice>
        <mc:Fallback xmlns="">
          <p:sp>
            <p:nvSpPr>
              <p:cNvPr id="237" name="文本框 236">
                <a:extLst>
                  <a:ext uri="{FF2B5EF4-FFF2-40B4-BE49-F238E27FC236}">
                    <a16:creationId xmlns:a16="http://schemas.microsoft.com/office/drawing/2014/main" id="{CCB0E474-F9FF-462A-BBDF-EABD1656F5DF}"/>
                  </a:ext>
                </a:extLst>
              </p:cNvPr>
              <p:cNvSpPr txBox="1">
                <a:spLocks noRot="1" noChangeAspect="1" noMove="1" noResize="1" noEditPoints="1" noAdjustHandles="1" noChangeArrowheads="1" noChangeShapeType="1" noTextEdit="1"/>
              </p:cNvSpPr>
              <p:nvPr/>
            </p:nvSpPr>
            <p:spPr>
              <a:xfrm>
                <a:off x="6433996" y="4818872"/>
                <a:ext cx="458527" cy="316690"/>
              </a:xfrm>
              <a:prstGeom prst="rect">
                <a:avLst/>
              </a:prstGeom>
              <a:blipFill>
                <a:blip r:embed="rId5"/>
                <a:stretch>
                  <a:fillRect b="-3846"/>
                </a:stretch>
              </a:blipFill>
            </p:spPr>
            <p:txBody>
              <a:bodyPr/>
              <a:lstStyle/>
              <a:p>
                <a:r>
                  <a:rPr lang="zh-CN" altLang="en-US">
                    <a:noFill/>
                  </a:rPr>
                  <a:t> </a:t>
                </a:r>
              </a:p>
            </p:txBody>
          </p:sp>
        </mc:Fallback>
      </mc:AlternateContent>
      <p:sp>
        <p:nvSpPr>
          <p:cNvPr id="151" name="Rectangle 1">
            <a:extLst>
              <a:ext uri="{FF2B5EF4-FFF2-40B4-BE49-F238E27FC236}">
                <a16:creationId xmlns:a16="http://schemas.microsoft.com/office/drawing/2014/main" id="{B19A4666-AA08-4304-9F5C-06DFA9A16951}"/>
              </a:ext>
            </a:extLst>
          </p:cNvPr>
          <p:cNvSpPr>
            <a:spLocks noChangeArrowheads="1"/>
          </p:cNvSpPr>
          <p:nvPr/>
        </p:nvSpPr>
        <p:spPr bwMode="auto">
          <a:xfrm>
            <a:off x="1097352" y="1154170"/>
            <a:ext cx="5143407" cy="707886"/>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800" b="0" i="0" u="none" strike="noStrike" cap="none" normalizeH="0" baseline="0" dirty="0">
                <a:ln>
                  <a:noFill/>
                </a:ln>
                <a:solidFill>
                  <a:srgbClr val="000000"/>
                </a:solidFill>
                <a:effectLst/>
                <a:latin typeface="Verdana" panose="020B0604030504040204" pitchFamily="34" charset="0"/>
              </a:rPr>
              <a:t>输入序列:</a:t>
            </a:r>
            <a:r>
              <a:rPr kumimoji="0" lang="zh-CN" altLang="en-US" sz="2800" b="0" i="0" u="none" strike="noStrike" cap="none" normalizeH="0" baseline="0" dirty="0">
                <a:ln>
                  <a:noFill/>
                </a:ln>
                <a:solidFill>
                  <a:srgbClr val="000000"/>
                </a:solidFill>
                <a:effectLst/>
                <a:latin typeface="Verdana" panose="020B0604030504040204" pitchFamily="34" charset="0"/>
              </a:rPr>
              <a:t>他 有 一部 华为  手机</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b="0" i="0" u="none" strike="noStrike" cap="none" normalizeH="0" baseline="0" dirty="0">
              <a:ln>
                <a:noFill/>
              </a:ln>
              <a:solidFill>
                <a:schemeClr val="tx1"/>
              </a:solidFill>
              <a:effectLst/>
            </a:endParaRPr>
          </a:p>
        </p:txBody>
      </p:sp>
      <p:sp>
        <p:nvSpPr>
          <p:cNvPr id="153" name="Rectangle 1">
            <a:extLst>
              <a:ext uri="{FF2B5EF4-FFF2-40B4-BE49-F238E27FC236}">
                <a16:creationId xmlns:a16="http://schemas.microsoft.com/office/drawing/2014/main" id="{AA1C43FE-BF31-4A8E-8867-3312CD522C6B}"/>
              </a:ext>
            </a:extLst>
          </p:cNvPr>
          <p:cNvSpPr>
            <a:spLocks noChangeArrowheads="1"/>
          </p:cNvSpPr>
          <p:nvPr/>
        </p:nvSpPr>
        <p:spPr bwMode="auto">
          <a:xfrm>
            <a:off x="1097352" y="1686157"/>
            <a:ext cx="2967159" cy="430887"/>
          </a:xfrm>
          <a:prstGeom prst="rect">
            <a:avLst/>
          </a:prstGeom>
          <a:no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2800" dirty="0">
                <a:solidFill>
                  <a:srgbClr val="000000"/>
                </a:solidFill>
                <a:latin typeface="Verdana" panose="020B0604030504040204" pitchFamily="34" charset="0"/>
              </a:rPr>
              <a:t>输出序列</a:t>
            </a:r>
            <a:r>
              <a:rPr kumimoji="0" lang="zh-CN" altLang="zh-CN" sz="2800" b="0" i="0" u="none" strike="noStrike" cap="none" normalizeH="0" baseline="0" dirty="0">
                <a:ln>
                  <a:noFill/>
                </a:ln>
                <a:solidFill>
                  <a:srgbClr val="000000"/>
                </a:solidFill>
                <a:effectLst/>
                <a:latin typeface="Verdana" panose="020B0604030504040204" pitchFamily="34" charset="0"/>
              </a:rPr>
              <a:t>:</a:t>
            </a:r>
            <a:r>
              <a:rPr kumimoji="0" lang="en-US" altLang="zh-CN" sz="2800" b="0" i="0" u="none" strike="noStrike" cap="none" normalizeH="0" baseline="0" dirty="0">
                <a:ln>
                  <a:noFill/>
                </a:ln>
                <a:solidFill>
                  <a:srgbClr val="000000"/>
                </a:solidFill>
                <a:effectLst/>
                <a:latin typeface="Verdana" panose="020B0604030504040204" pitchFamily="34" charset="0"/>
              </a:rPr>
              <a:t> He has</a:t>
            </a:r>
            <a:endParaRPr kumimoji="0" lang="zh-CN" altLang="zh-CN"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00799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5.3.2 </a:t>
            </a:r>
            <a:r>
              <a:rPr lang="zh-CN" altLang="en-US" sz="3200" dirty="0">
                <a:solidFill>
                  <a:srgbClr val="0070C0"/>
                </a:solidFill>
                <a:latin typeface="微软雅黑" panose="020B0503020204020204" charset="-122"/>
                <a:ea typeface="微软雅黑" panose="020B0503020204020204" charset="-122"/>
              </a:rPr>
              <a:t>引入注意力机制的编码器</a:t>
            </a:r>
            <a:r>
              <a:rPr lang="en-US" altLang="zh-CN" sz="3200" dirty="0">
                <a:solidFill>
                  <a:srgbClr val="0070C0"/>
                </a:solidFill>
                <a:latin typeface="微软雅黑" panose="020B0503020204020204" charset="-122"/>
                <a:ea typeface="微软雅黑" panose="020B0503020204020204" charset="-122"/>
              </a:rPr>
              <a:t>-</a:t>
            </a:r>
            <a:r>
              <a:rPr lang="zh-CN" altLang="en-US" sz="3200" dirty="0">
                <a:solidFill>
                  <a:srgbClr val="0070C0"/>
                </a:solidFill>
                <a:latin typeface="微软雅黑" panose="020B0503020204020204" charset="-122"/>
                <a:ea typeface="微软雅黑" panose="020B0503020204020204" charset="-122"/>
              </a:rPr>
              <a:t>解码器模型</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1" name="文本框 10">
            <a:extLst>
              <a:ext uri="{FF2B5EF4-FFF2-40B4-BE49-F238E27FC236}">
                <a16:creationId xmlns:a16="http://schemas.microsoft.com/office/drawing/2014/main" id="{F6FA663A-4586-46B8-AB54-F6B581A0C8F7}"/>
              </a:ext>
            </a:extLst>
          </p:cNvPr>
          <p:cNvSpPr txBox="1"/>
          <p:nvPr/>
        </p:nvSpPr>
        <p:spPr>
          <a:xfrm>
            <a:off x="3321393" y="6448315"/>
            <a:ext cx="2442722" cy="276999"/>
          </a:xfrm>
          <a:prstGeom prst="rect">
            <a:avLst/>
          </a:prstGeom>
          <a:noFill/>
        </p:spPr>
        <p:txBody>
          <a:bodyPr wrap="square">
            <a:spAutoFit/>
          </a:bodyPr>
          <a:lstStyle/>
          <a:p>
            <a:r>
              <a:rPr lang="zh-CN" altLang="en-US" sz="1200" b="1" dirty="0"/>
              <a:t>他        有      一部     华为    手机</a:t>
            </a:r>
          </a:p>
        </p:txBody>
      </p:sp>
      <p:grpSp>
        <p:nvGrpSpPr>
          <p:cNvPr id="37" name="组合 36">
            <a:extLst>
              <a:ext uri="{FF2B5EF4-FFF2-40B4-BE49-F238E27FC236}">
                <a16:creationId xmlns:a16="http://schemas.microsoft.com/office/drawing/2014/main" id="{8F2DA14B-9DAA-445B-9E60-A850BCFC5B63}"/>
              </a:ext>
            </a:extLst>
          </p:cNvPr>
          <p:cNvGrpSpPr/>
          <p:nvPr/>
        </p:nvGrpSpPr>
        <p:grpSpPr>
          <a:xfrm>
            <a:off x="3357682" y="5046581"/>
            <a:ext cx="484515" cy="1409028"/>
            <a:chOff x="1976999" y="4025046"/>
            <a:chExt cx="484515" cy="1409028"/>
          </a:xfrm>
        </p:grpSpPr>
        <p:pic>
          <p:nvPicPr>
            <p:cNvPr id="22" name="图片 21">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16" name="直接箭头连接符 15">
              <a:extLst>
                <a:ext uri="{FF2B5EF4-FFF2-40B4-BE49-F238E27FC236}">
                  <a16:creationId xmlns:a16="http://schemas.microsoft.com/office/drawing/2014/main" id="{EDED1064-A9B7-4D91-A3DE-C736A5643C20}"/>
                </a:ext>
              </a:extLst>
            </p:cNvPr>
            <p:cNvCxnSpPr>
              <a:cxnSpLocks/>
              <a:endCxn id="22"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DC39E9D9-0C8C-4FA6-B7C4-59D03D65EC20}"/>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59" name="组合 58">
            <a:extLst>
              <a:ext uri="{FF2B5EF4-FFF2-40B4-BE49-F238E27FC236}">
                <a16:creationId xmlns:a16="http://schemas.microsoft.com/office/drawing/2014/main" id="{288C68CA-C37F-45EB-9E05-B52229A7CA0E}"/>
              </a:ext>
            </a:extLst>
          </p:cNvPr>
          <p:cNvGrpSpPr/>
          <p:nvPr/>
        </p:nvGrpSpPr>
        <p:grpSpPr>
          <a:xfrm>
            <a:off x="3848319" y="5046581"/>
            <a:ext cx="484515" cy="1409028"/>
            <a:chOff x="1976999" y="4025046"/>
            <a:chExt cx="484515" cy="1409028"/>
          </a:xfrm>
        </p:grpSpPr>
        <p:pic>
          <p:nvPicPr>
            <p:cNvPr id="60" name="图片 59">
              <a:extLst>
                <a:ext uri="{FF2B5EF4-FFF2-40B4-BE49-F238E27FC236}">
                  <a16:creationId xmlns:a16="http://schemas.microsoft.com/office/drawing/2014/main" id="{A3924715-79A6-40ED-908C-F3DBD54D66AA}"/>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61" name="直接箭头连接符 60">
              <a:extLst>
                <a:ext uri="{FF2B5EF4-FFF2-40B4-BE49-F238E27FC236}">
                  <a16:creationId xmlns:a16="http://schemas.microsoft.com/office/drawing/2014/main" id="{8DD7BFE8-4845-489F-A5EF-79B508F24F3C}"/>
                </a:ext>
              </a:extLst>
            </p:cNvPr>
            <p:cNvCxnSpPr>
              <a:cxnSpLocks/>
              <a:endCxn id="60"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981028C0-D629-4DF8-9BDC-5A5902B5CFFD}"/>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C54AD194-6B68-4E54-9A91-94AE0FF7753C}"/>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64" name="组合 63">
            <a:extLst>
              <a:ext uri="{FF2B5EF4-FFF2-40B4-BE49-F238E27FC236}">
                <a16:creationId xmlns:a16="http://schemas.microsoft.com/office/drawing/2014/main" id="{3BD6091A-0532-4B7A-8E0C-4153043D590B}"/>
              </a:ext>
            </a:extLst>
          </p:cNvPr>
          <p:cNvGrpSpPr/>
          <p:nvPr/>
        </p:nvGrpSpPr>
        <p:grpSpPr>
          <a:xfrm>
            <a:off x="4344457" y="5046581"/>
            <a:ext cx="484515" cy="1409028"/>
            <a:chOff x="1976999" y="4025046"/>
            <a:chExt cx="484515" cy="1409028"/>
          </a:xfrm>
        </p:grpSpPr>
        <p:pic>
          <p:nvPicPr>
            <p:cNvPr id="65" name="图片 64">
              <a:extLst>
                <a:ext uri="{FF2B5EF4-FFF2-40B4-BE49-F238E27FC236}">
                  <a16:creationId xmlns:a16="http://schemas.microsoft.com/office/drawing/2014/main" id="{62F43A99-55D1-4C3D-A6E0-942CC686C2E1}"/>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66" name="直接箭头连接符 65">
              <a:extLst>
                <a:ext uri="{FF2B5EF4-FFF2-40B4-BE49-F238E27FC236}">
                  <a16:creationId xmlns:a16="http://schemas.microsoft.com/office/drawing/2014/main" id="{028D49FA-6CC0-4DEA-876E-646A8B4FDFFD}"/>
                </a:ext>
              </a:extLst>
            </p:cNvPr>
            <p:cNvCxnSpPr>
              <a:cxnSpLocks/>
              <a:endCxn id="65"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id="{6B529F52-EE10-4AB0-92DB-332998567EC5}"/>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D32C390D-C8AA-4A87-AC39-A1D4598C2DB6}"/>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id="{8F2DA14B-9DAA-445B-9E60-A850BCFC5B63}"/>
              </a:ext>
            </a:extLst>
          </p:cNvPr>
          <p:cNvGrpSpPr/>
          <p:nvPr/>
        </p:nvGrpSpPr>
        <p:grpSpPr>
          <a:xfrm>
            <a:off x="4835093" y="5046581"/>
            <a:ext cx="484515" cy="1409028"/>
            <a:chOff x="1976999" y="4025046"/>
            <a:chExt cx="484515" cy="1409028"/>
          </a:xfrm>
        </p:grpSpPr>
        <p:pic>
          <p:nvPicPr>
            <p:cNvPr id="70" name="图片 69">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71" name="直接箭头连接符 70">
              <a:extLst>
                <a:ext uri="{FF2B5EF4-FFF2-40B4-BE49-F238E27FC236}">
                  <a16:creationId xmlns:a16="http://schemas.microsoft.com/office/drawing/2014/main" id="{EDED1064-A9B7-4D91-A3DE-C736A5643C20}"/>
                </a:ext>
              </a:extLst>
            </p:cNvPr>
            <p:cNvCxnSpPr>
              <a:cxnSpLocks/>
              <a:endCxn id="70"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DC39E9D9-0C8C-4FA6-B7C4-59D03D65EC20}"/>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74" name="组合 73">
            <a:extLst>
              <a:ext uri="{FF2B5EF4-FFF2-40B4-BE49-F238E27FC236}">
                <a16:creationId xmlns:a16="http://schemas.microsoft.com/office/drawing/2014/main" id="{8F2DA14B-9DAA-445B-9E60-A850BCFC5B63}"/>
              </a:ext>
            </a:extLst>
          </p:cNvPr>
          <p:cNvGrpSpPr/>
          <p:nvPr/>
        </p:nvGrpSpPr>
        <p:grpSpPr>
          <a:xfrm>
            <a:off x="5315826" y="5046581"/>
            <a:ext cx="705389" cy="1409028"/>
            <a:chOff x="1976999" y="4025046"/>
            <a:chExt cx="705389" cy="1409028"/>
          </a:xfrm>
        </p:grpSpPr>
        <p:pic>
          <p:nvPicPr>
            <p:cNvPr id="75" name="图片 74">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76" name="直接箭头连接符 75">
              <a:extLst>
                <a:ext uri="{FF2B5EF4-FFF2-40B4-BE49-F238E27FC236}">
                  <a16:creationId xmlns:a16="http://schemas.microsoft.com/office/drawing/2014/main" id="{EDED1064-A9B7-4D91-A3DE-C736A5643C20}"/>
                </a:ext>
              </a:extLst>
            </p:cNvPr>
            <p:cNvCxnSpPr>
              <a:cxnSpLocks/>
              <a:endCxn id="75"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76">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a:extLst>
                <a:ext uri="{FF2B5EF4-FFF2-40B4-BE49-F238E27FC236}">
                  <a16:creationId xmlns:a16="http://schemas.microsoft.com/office/drawing/2014/main" id="{DC39E9D9-0C8C-4FA6-B7C4-59D03D65EC20}"/>
                </a:ext>
              </a:extLst>
            </p:cNvPr>
            <p:cNvCxnSpPr>
              <a:cxnSpLocks/>
            </p:cNvCxnSpPr>
            <p:nvPr/>
          </p:nvCxnSpPr>
          <p:spPr>
            <a:xfrm>
              <a:off x="2246331" y="4862726"/>
              <a:ext cx="43605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0" name="椭圆 79">
            <a:extLst>
              <a:ext uri="{FF2B5EF4-FFF2-40B4-BE49-F238E27FC236}">
                <a16:creationId xmlns:a16="http://schemas.microsoft.com/office/drawing/2014/main" id="{36D0AB54-08B6-4F80-A3BE-224C07219B90}"/>
              </a:ext>
            </a:extLst>
          </p:cNvPr>
          <p:cNvSpPr/>
          <p:nvPr/>
        </p:nvSpPr>
        <p:spPr>
          <a:xfrm>
            <a:off x="3428717" y="4919110"/>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1" name="椭圆 80">
            <a:extLst>
              <a:ext uri="{FF2B5EF4-FFF2-40B4-BE49-F238E27FC236}">
                <a16:creationId xmlns:a16="http://schemas.microsoft.com/office/drawing/2014/main" id="{5429A9C6-B1E3-4F67-AE9F-5321458E962E}"/>
              </a:ext>
            </a:extLst>
          </p:cNvPr>
          <p:cNvSpPr/>
          <p:nvPr/>
        </p:nvSpPr>
        <p:spPr>
          <a:xfrm>
            <a:off x="3919354" y="4906326"/>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2" name="椭圆 81">
            <a:extLst>
              <a:ext uri="{FF2B5EF4-FFF2-40B4-BE49-F238E27FC236}">
                <a16:creationId xmlns:a16="http://schemas.microsoft.com/office/drawing/2014/main" id="{519F08CF-00B7-4536-BC45-D10E803D8155}"/>
              </a:ext>
            </a:extLst>
          </p:cNvPr>
          <p:cNvSpPr/>
          <p:nvPr/>
        </p:nvSpPr>
        <p:spPr>
          <a:xfrm>
            <a:off x="4415492" y="4906326"/>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3" name="椭圆 82">
            <a:extLst>
              <a:ext uri="{FF2B5EF4-FFF2-40B4-BE49-F238E27FC236}">
                <a16:creationId xmlns:a16="http://schemas.microsoft.com/office/drawing/2014/main" id="{02771191-6B9C-4A58-BC55-E88DCCF0D30E}"/>
              </a:ext>
            </a:extLst>
          </p:cNvPr>
          <p:cNvSpPr/>
          <p:nvPr/>
        </p:nvSpPr>
        <p:spPr>
          <a:xfrm>
            <a:off x="4899253" y="4919110"/>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4" name="椭圆 83">
            <a:extLst>
              <a:ext uri="{FF2B5EF4-FFF2-40B4-BE49-F238E27FC236}">
                <a16:creationId xmlns:a16="http://schemas.microsoft.com/office/drawing/2014/main" id="{36D0AB54-08B6-4F80-A3BE-224C07219B90}"/>
              </a:ext>
            </a:extLst>
          </p:cNvPr>
          <p:cNvSpPr/>
          <p:nvPr/>
        </p:nvSpPr>
        <p:spPr>
          <a:xfrm>
            <a:off x="5391604" y="4919110"/>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85" name="直接箭头连接符 84">
            <a:extLst>
              <a:ext uri="{FF2B5EF4-FFF2-40B4-BE49-F238E27FC236}">
                <a16:creationId xmlns:a16="http://schemas.microsoft.com/office/drawing/2014/main" id="{723B610F-2558-4860-B64F-17FE9E9C7D65}"/>
              </a:ext>
            </a:extLst>
          </p:cNvPr>
          <p:cNvCxnSpPr>
            <a:cxnSpLocks/>
          </p:cNvCxnSpPr>
          <p:nvPr/>
        </p:nvCxnSpPr>
        <p:spPr>
          <a:xfrm flipH="1" flipV="1">
            <a:off x="3492348"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54E6075F-AE0B-406F-987F-971D9E371DFF}"/>
              </a:ext>
            </a:extLst>
          </p:cNvPr>
          <p:cNvCxnSpPr>
            <a:cxnSpLocks/>
          </p:cNvCxnSpPr>
          <p:nvPr/>
        </p:nvCxnSpPr>
        <p:spPr>
          <a:xfrm flipH="1" flipV="1">
            <a:off x="3982985"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接箭头连接符 86">
            <a:extLst>
              <a:ext uri="{FF2B5EF4-FFF2-40B4-BE49-F238E27FC236}">
                <a16:creationId xmlns:a16="http://schemas.microsoft.com/office/drawing/2014/main" id="{9D831723-C984-4FFC-90FA-4C0A3CEBE26D}"/>
              </a:ext>
            </a:extLst>
          </p:cNvPr>
          <p:cNvCxnSpPr>
            <a:cxnSpLocks/>
          </p:cNvCxnSpPr>
          <p:nvPr/>
        </p:nvCxnSpPr>
        <p:spPr>
          <a:xfrm flipH="1" flipV="1">
            <a:off x="4479123"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接箭头连接符 87">
            <a:extLst>
              <a:ext uri="{FF2B5EF4-FFF2-40B4-BE49-F238E27FC236}">
                <a16:creationId xmlns:a16="http://schemas.microsoft.com/office/drawing/2014/main" id="{AD60CA59-336C-446F-BE44-2D805FDE643A}"/>
              </a:ext>
            </a:extLst>
          </p:cNvPr>
          <p:cNvCxnSpPr>
            <a:cxnSpLocks/>
          </p:cNvCxnSpPr>
          <p:nvPr/>
        </p:nvCxnSpPr>
        <p:spPr>
          <a:xfrm flipH="1" flipV="1">
            <a:off x="4969759"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a:extLst>
              <a:ext uri="{FF2B5EF4-FFF2-40B4-BE49-F238E27FC236}">
                <a16:creationId xmlns:a16="http://schemas.microsoft.com/office/drawing/2014/main" id="{6557AF0E-B959-40B4-88DA-7C52A4D345FF}"/>
              </a:ext>
            </a:extLst>
          </p:cNvPr>
          <p:cNvCxnSpPr>
            <a:cxnSpLocks/>
          </p:cNvCxnSpPr>
          <p:nvPr/>
        </p:nvCxnSpPr>
        <p:spPr>
          <a:xfrm flipH="1" flipV="1">
            <a:off x="5450492"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C0A66814-4FF3-4EAC-9639-BF95F695797E}"/>
              </a:ext>
            </a:extLst>
          </p:cNvPr>
          <p:cNvCxnSpPr/>
          <p:nvPr/>
        </p:nvCxnSpPr>
        <p:spPr>
          <a:xfrm>
            <a:off x="3432718" y="4145051"/>
            <a:ext cx="2092810" cy="0"/>
          </a:xfrm>
          <a:prstGeom prst="line">
            <a:avLst/>
          </a:prstGeom>
          <a:ln w="9525"/>
        </p:spPr>
        <p:style>
          <a:lnRef idx="1">
            <a:schemeClr val="accent3"/>
          </a:lnRef>
          <a:fillRef idx="0">
            <a:schemeClr val="accent3"/>
          </a:fillRef>
          <a:effectRef idx="0">
            <a:schemeClr val="accent3"/>
          </a:effectRef>
          <a:fontRef idx="minor">
            <a:schemeClr val="tx1"/>
          </a:fontRef>
        </p:style>
      </p:cxnSp>
      <p:sp>
        <p:nvSpPr>
          <p:cNvPr id="97" name="矩形 96">
            <a:extLst>
              <a:ext uri="{FF2B5EF4-FFF2-40B4-BE49-F238E27FC236}">
                <a16:creationId xmlns:a16="http://schemas.microsoft.com/office/drawing/2014/main" id="{3EF1F467-1963-4BD4-AD91-ABC12F460006}"/>
              </a:ext>
            </a:extLst>
          </p:cNvPr>
          <p:cNvSpPr/>
          <p:nvPr/>
        </p:nvSpPr>
        <p:spPr>
          <a:xfrm>
            <a:off x="3437431" y="4058163"/>
            <a:ext cx="127262" cy="84625"/>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8" name="矩形 97">
            <a:extLst>
              <a:ext uri="{FF2B5EF4-FFF2-40B4-BE49-F238E27FC236}">
                <a16:creationId xmlns:a16="http://schemas.microsoft.com/office/drawing/2014/main" id="{EBEF7282-3AB5-4DCC-861F-717F531D93CC}"/>
              </a:ext>
            </a:extLst>
          </p:cNvPr>
          <p:cNvSpPr/>
          <p:nvPr/>
        </p:nvSpPr>
        <p:spPr>
          <a:xfrm>
            <a:off x="3925728" y="3950433"/>
            <a:ext cx="127262" cy="191993"/>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9" name="矩形 98">
            <a:extLst>
              <a:ext uri="{FF2B5EF4-FFF2-40B4-BE49-F238E27FC236}">
                <a16:creationId xmlns:a16="http://schemas.microsoft.com/office/drawing/2014/main" id="{1383CEE9-F6E3-405D-BD53-C96664C9DDD1}"/>
              </a:ext>
            </a:extLst>
          </p:cNvPr>
          <p:cNvSpPr/>
          <p:nvPr/>
        </p:nvSpPr>
        <p:spPr>
          <a:xfrm>
            <a:off x="4415775" y="3481008"/>
            <a:ext cx="156525" cy="658776"/>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100" name="矩形 99">
            <a:extLst>
              <a:ext uri="{FF2B5EF4-FFF2-40B4-BE49-F238E27FC236}">
                <a16:creationId xmlns:a16="http://schemas.microsoft.com/office/drawing/2014/main" id="{0FA79DE8-9825-45FA-8037-2113C807A1FA}"/>
              </a:ext>
            </a:extLst>
          </p:cNvPr>
          <p:cNvSpPr/>
          <p:nvPr/>
        </p:nvSpPr>
        <p:spPr>
          <a:xfrm>
            <a:off x="4887595" y="4054465"/>
            <a:ext cx="127262" cy="84625"/>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F89DD49E-180F-4024-B852-515E6A8D0FFC}"/>
              </a:ext>
            </a:extLst>
          </p:cNvPr>
          <p:cNvSpPr/>
          <p:nvPr/>
        </p:nvSpPr>
        <p:spPr>
          <a:xfrm>
            <a:off x="5368328" y="3792306"/>
            <a:ext cx="146260" cy="353960"/>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2" name="矩形 151">
            <a:extLst>
              <a:ext uri="{FF2B5EF4-FFF2-40B4-BE49-F238E27FC236}">
                <a16:creationId xmlns:a16="http://schemas.microsoft.com/office/drawing/2014/main" id="{9AEC7F56-A759-4329-BC6A-A8211EE0A7EF}"/>
              </a:ext>
            </a:extLst>
          </p:cNvPr>
          <p:cNvSpPr/>
          <p:nvPr/>
        </p:nvSpPr>
        <p:spPr>
          <a:xfrm>
            <a:off x="3375211" y="4358353"/>
            <a:ext cx="2252055" cy="292559"/>
          </a:xfrm>
          <a:prstGeom prst="rect">
            <a:avLst/>
          </a:prstGeom>
          <a:solidFill>
            <a:schemeClr val="bg1">
              <a:lumMod val="95000"/>
              <a:alpha val="54000"/>
            </a:schemeClr>
          </a:solidFill>
          <a:ln w="3175">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err="1">
                <a:solidFill>
                  <a:schemeClr val="tx1"/>
                </a:solidFill>
                <a:latin typeface="Calibri Light" panose="020F0302020204030204" pitchFamily="34" charset="0"/>
                <a:cs typeface="Calibri Light" panose="020F0302020204030204" pitchFamily="34" charset="0"/>
              </a:rPr>
              <a:t>softmax</a:t>
            </a:r>
            <a:endParaRPr lang="zh-CN" altLang="en-US" sz="1400" b="1" dirty="0">
              <a:solidFill>
                <a:schemeClr val="tx1"/>
              </a:solidFill>
              <a:latin typeface="Calibri Light" panose="020F0302020204030204" pitchFamily="34" charset="0"/>
              <a:cs typeface="Calibri Light" panose="020F0302020204030204" pitchFamily="34" charset="0"/>
            </a:endParaRPr>
          </a:p>
        </p:txBody>
      </p:sp>
      <p:cxnSp>
        <p:nvCxnSpPr>
          <p:cNvPr id="192" name="直接箭头连接符 191">
            <a:extLst>
              <a:ext uri="{FF2B5EF4-FFF2-40B4-BE49-F238E27FC236}">
                <a16:creationId xmlns:a16="http://schemas.microsoft.com/office/drawing/2014/main" id="{34F70665-BCB2-402A-96DF-9BD1AC23DBE4}"/>
              </a:ext>
            </a:extLst>
          </p:cNvPr>
          <p:cNvCxnSpPr>
            <a:cxnSpLocks/>
            <a:stCxn id="138" idx="0"/>
          </p:cNvCxnSpPr>
          <p:nvPr/>
        </p:nvCxnSpPr>
        <p:spPr>
          <a:xfrm flipH="1" flipV="1">
            <a:off x="3555980" y="5058005"/>
            <a:ext cx="3125934" cy="410228"/>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194" name="直接箭头连接符 193">
            <a:extLst>
              <a:ext uri="{FF2B5EF4-FFF2-40B4-BE49-F238E27FC236}">
                <a16:creationId xmlns:a16="http://schemas.microsoft.com/office/drawing/2014/main" id="{5E45E3F7-5F09-4B6A-A0A5-C6CE5E27B82F}"/>
              </a:ext>
            </a:extLst>
          </p:cNvPr>
          <p:cNvCxnSpPr>
            <a:cxnSpLocks/>
            <a:stCxn id="138" idx="0"/>
            <a:endCxn id="82" idx="3"/>
          </p:cNvCxnSpPr>
          <p:nvPr/>
        </p:nvCxnSpPr>
        <p:spPr>
          <a:xfrm flipH="1" flipV="1">
            <a:off x="4434129" y="5014951"/>
            <a:ext cx="2247785" cy="453282"/>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197" name="直接箭头连接符 196">
            <a:extLst>
              <a:ext uri="{FF2B5EF4-FFF2-40B4-BE49-F238E27FC236}">
                <a16:creationId xmlns:a16="http://schemas.microsoft.com/office/drawing/2014/main" id="{1726D2CE-307A-4DCE-A18A-BFA56AB52ACB}"/>
              </a:ext>
            </a:extLst>
          </p:cNvPr>
          <p:cNvCxnSpPr>
            <a:cxnSpLocks/>
            <a:stCxn id="138" idx="0"/>
            <a:endCxn id="81" idx="4"/>
          </p:cNvCxnSpPr>
          <p:nvPr/>
        </p:nvCxnSpPr>
        <p:spPr>
          <a:xfrm flipH="1" flipV="1">
            <a:off x="3982985" y="5033588"/>
            <a:ext cx="2698929" cy="434645"/>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4" name="直接箭头连接符 203">
            <a:extLst>
              <a:ext uri="{FF2B5EF4-FFF2-40B4-BE49-F238E27FC236}">
                <a16:creationId xmlns:a16="http://schemas.microsoft.com/office/drawing/2014/main" id="{34F70665-BCB2-402A-96DF-9BD1AC23DBE4}"/>
              </a:ext>
            </a:extLst>
          </p:cNvPr>
          <p:cNvCxnSpPr>
            <a:cxnSpLocks/>
            <a:stCxn id="138" idx="0"/>
          </p:cNvCxnSpPr>
          <p:nvPr/>
        </p:nvCxnSpPr>
        <p:spPr>
          <a:xfrm flipH="1" flipV="1">
            <a:off x="4992462" y="5044957"/>
            <a:ext cx="1689452" cy="423276"/>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6" name="直接箭头连接符 205">
            <a:extLst>
              <a:ext uri="{FF2B5EF4-FFF2-40B4-BE49-F238E27FC236}">
                <a16:creationId xmlns:a16="http://schemas.microsoft.com/office/drawing/2014/main" id="{34F70665-BCB2-402A-96DF-9BD1AC23DBE4}"/>
              </a:ext>
            </a:extLst>
          </p:cNvPr>
          <p:cNvCxnSpPr>
            <a:cxnSpLocks/>
            <a:stCxn id="138" idx="0"/>
          </p:cNvCxnSpPr>
          <p:nvPr/>
        </p:nvCxnSpPr>
        <p:spPr>
          <a:xfrm flipH="1" flipV="1">
            <a:off x="5430250" y="5059489"/>
            <a:ext cx="1251664" cy="408744"/>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8" name="直接箭头连接符 207">
            <a:extLst>
              <a:ext uri="{FF2B5EF4-FFF2-40B4-BE49-F238E27FC236}">
                <a16:creationId xmlns:a16="http://schemas.microsoft.com/office/drawing/2014/main" id="{F2BE3702-77CA-4557-BFCA-F1C946981D84}"/>
              </a:ext>
            </a:extLst>
          </p:cNvPr>
          <p:cNvCxnSpPr>
            <a:cxnSpLocks/>
            <a:stCxn id="97" idx="0"/>
          </p:cNvCxnSpPr>
          <p:nvPr/>
        </p:nvCxnSpPr>
        <p:spPr>
          <a:xfrm flipV="1">
            <a:off x="3501062" y="3106335"/>
            <a:ext cx="972765" cy="951828"/>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2" name="直接箭头连接符 211">
            <a:extLst>
              <a:ext uri="{FF2B5EF4-FFF2-40B4-BE49-F238E27FC236}">
                <a16:creationId xmlns:a16="http://schemas.microsoft.com/office/drawing/2014/main" id="{C68DA44C-5F56-4F7F-87D2-B2082D42A04E}"/>
              </a:ext>
            </a:extLst>
          </p:cNvPr>
          <p:cNvCxnSpPr>
            <a:cxnSpLocks/>
            <a:stCxn id="98" idx="0"/>
            <a:endCxn id="224" idx="2"/>
          </p:cNvCxnSpPr>
          <p:nvPr/>
        </p:nvCxnSpPr>
        <p:spPr>
          <a:xfrm flipV="1">
            <a:off x="3989359" y="3099970"/>
            <a:ext cx="499489" cy="850463"/>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5" name="直接箭头连接符 214">
            <a:extLst>
              <a:ext uri="{FF2B5EF4-FFF2-40B4-BE49-F238E27FC236}">
                <a16:creationId xmlns:a16="http://schemas.microsoft.com/office/drawing/2014/main" id="{86C61F5A-2897-4535-8E82-5477DC54A0F8}"/>
              </a:ext>
            </a:extLst>
          </p:cNvPr>
          <p:cNvCxnSpPr>
            <a:cxnSpLocks/>
            <a:stCxn id="99" idx="0"/>
            <a:endCxn id="224" idx="2"/>
          </p:cNvCxnSpPr>
          <p:nvPr/>
        </p:nvCxnSpPr>
        <p:spPr>
          <a:xfrm flipH="1" flipV="1">
            <a:off x="4488848" y="3099970"/>
            <a:ext cx="5190" cy="381038"/>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8" name="直接箭头连接符 217">
            <a:extLst>
              <a:ext uri="{FF2B5EF4-FFF2-40B4-BE49-F238E27FC236}">
                <a16:creationId xmlns:a16="http://schemas.microsoft.com/office/drawing/2014/main" id="{2E9490CE-E095-435C-A0D8-27570E168567}"/>
              </a:ext>
            </a:extLst>
          </p:cNvPr>
          <p:cNvCxnSpPr>
            <a:cxnSpLocks/>
            <a:stCxn id="100" idx="0"/>
          </p:cNvCxnSpPr>
          <p:nvPr/>
        </p:nvCxnSpPr>
        <p:spPr>
          <a:xfrm flipH="1" flipV="1">
            <a:off x="4489028" y="3143523"/>
            <a:ext cx="462198" cy="910942"/>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21" name="直接箭头连接符 220">
            <a:extLst>
              <a:ext uri="{FF2B5EF4-FFF2-40B4-BE49-F238E27FC236}">
                <a16:creationId xmlns:a16="http://schemas.microsoft.com/office/drawing/2014/main" id="{92826230-3B8F-4A64-AAC2-4509F65D4218}"/>
              </a:ext>
            </a:extLst>
          </p:cNvPr>
          <p:cNvCxnSpPr>
            <a:cxnSpLocks/>
            <a:stCxn id="101" idx="0"/>
          </p:cNvCxnSpPr>
          <p:nvPr/>
        </p:nvCxnSpPr>
        <p:spPr>
          <a:xfrm flipH="1" flipV="1">
            <a:off x="4496660" y="3104404"/>
            <a:ext cx="944798" cy="687902"/>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pic>
        <p:nvPicPr>
          <p:cNvPr id="224" name="图片 223">
            <a:extLst>
              <a:ext uri="{FF2B5EF4-FFF2-40B4-BE49-F238E27FC236}">
                <a16:creationId xmlns:a16="http://schemas.microsoft.com/office/drawing/2014/main" id="{745EA4DF-521A-421B-9AFC-8A25FB5E4544}"/>
              </a:ext>
            </a:extLst>
          </p:cNvPr>
          <p:cNvPicPr>
            <a:picLocks noChangeAspect="1"/>
          </p:cNvPicPr>
          <p:nvPr/>
        </p:nvPicPr>
        <p:blipFill>
          <a:blip r:embed="rId3"/>
          <a:stretch>
            <a:fillRect/>
          </a:stretch>
        </p:blipFill>
        <p:spPr>
          <a:xfrm>
            <a:off x="4354182" y="2218520"/>
            <a:ext cx="269332" cy="881450"/>
          </a:xfrm>
          <a:prstGeom prst="rect">
            <a:avLst/>
          </a:prstGeom>
        </p:spPr>
      </p:pic>
      <p:cxnSp>
        <p:nvCxnSpPr>
          <p:cNvPr id="225" name="直接箭头连接符 224">
            <a:extLst>
              <a:ext uri="{FF2B5EF4-FFF2-40B4-BE49-F238E27FC236}">
                <a16:creationId xmlns:a16="http://schemas.microsoft.com/office/drawing/2014/main" id="{018E28C9-A0A0-4B1B-9C22-C27712118C83}"/>
              </a:ext>
            </a:extLst>
          </p:cNvPr>
          <p:cNvCxnSpPr>
            <a:cxnSpLocks/>
            <a:stCxn id="224" idx="3"/>
            <a:endCxn id="145" idx="0"/>
          </p:cNvCxnSpPr>
          <p:nvPr/>
        </p:nvCxnSpPr>
        <p:spPr>
          <a:xfrm>
            <a:off x="4623514" y="2659245"/>
            <a:ext cx="2553745" cy="280997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105" name="组合 104">
            <a:extLst>
              <a:ext uri="{FF2B5EF4-FFF2-40B4-BE49-F238E27FC236}">
                <a16:creationId xmlns:a16="http://schemas.microsoft.com/office/drawing/2014/main" id="{F542926F-FEBB-484A-8168-EEF19AB4D358}"/>
              </a:ext>
            </a:extLst>
          </p:cNvPr>
          <p:cNvGrpSpPr/>
          <p:nvPr/>
        </p:nvGrpSpPr>
        <p:grpSpPr>
          <a:xfrm>
            <a:off x="6187591" y="5046581"/>
            <a:ext cx="349848" cy="1409028"/>
            <a:chOff x="2111666" y="4025046"/>
            <a:chExt cx="349848" cy="1409028"/>
          </a:xfrm>
        </p:grpSpPr>
        <p:cxnSp>
          <p:nvCxnSpPr>
            <p:cNvPr id="127" name="直接箭头连接符 126">
              <a:extLst>
                <a:ext uri="{FF2B5EF4-FFF2-40B4-BE49-F238E27FC236}">
                  <a16:creationId xmlns:a16="http://schemas.microsoft.com/office/drawing/2014/main" id="{1953A59A-75D0-4D87-A624-B7550269B2B8}"/>
                </a:ext>
              </a:extLst>
            </p:cNvPr>
            <p:cNvCxnSpPr>
              <a:cxnSpLocks/>
            </p:cNvCxnSpPr>
            <p:nvPr/>
          </p:nvCxnSpPr>
          <p:spPr>
            <a:xfrm flipV="1">
              <a:off x="2111666" y="5308032"/>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接箭头连接符 127">
              <a:extLst>
                <a:ext uri="{FF2B5EF4-FFF2-40B4-BE49-F238E27FC236}">
                  <a16:creationId xmlns:a16="http://schemas.microsoft.com/office/drawing/2014/main" id="{0FB58594-162C-4B57-9C64-F295692737BA}"/>
                </a:ext>
              </a:extLst>
            </p:cNvPr>
            <p:cNvCxnSpPr>
              <a:cxnSpLocks/>
            </p:cNvCxnSpPr>
            <p:nvPr/>
          </p:nvCxnSpPr>
          <p:spPr>
            <a:xfrm flipH="1" flipV="1">
              <a:off x="2111666" y="4025046"/>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接箭头连接符 128">
              <a:extLst>
                <a:ext uri="{FF2B5EF4-FFF2-40B4-BE49-F238E27FC236}">
                  <a16:creationId xmlns:a16="http://schemas.microsoft.com/office/drawing/2014/main" id="{60C6DA6F-2CE7-43F3-9F16-57EBA55A33C1}"/>
                </a:ext>
              </a:extLst>
            </p:cNvPr>
            <p:cNvCxnSpPr>
              <a:cxnSpLocks/>
            </p:cNvCxnSpPr>
            <p:nvPr/>
          </p:nvCxnSpPr>
          <p:spPr>
            <a:xfrm>
              <a:off x="2246331" y="4862726"/>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组合 105">
            <a:extLst>
              <a:ext uri="{FF2B5EF4-FFF2-40B4-BE49-F238E27FC236}">
                <a16:creationId xmlns:a16="http://schemas.microsoft.com/office/drawing/2014/main" id="{D715A847-98FF-49B0-A174-44A9A60EFE15}"/>
              </a:ext>
            </a:extLst>
          </p:cNvPr>
          <p:cNvGrpSpPr/>
          <p:nvPr/>
        </p:nvGrpSpPr>
        <p:grpSpPr>
          <a:xfrm>
            <a:off x="6678228" y="5046581"/>
            <a:ext cx="349848" cy="1409028"/>
            <a:chOff x="2111666" y="4025046"/>
            <a:chExt cx="349848" cy="1409028"/>
          </a:xfrm>
        </p:grpSpPr>
        <p:cxnSp>
          <p:nvCxnSpPr>
            <p:cNvPr id="123" name="直接箭头连接符 122">
              <a:extLst>
                <a:ext uri="{FF2B5EF4-FFF2-40B4-BE49-F238E27FC236}">
                  <a16:creationId xmlns:a16="http://schemas.microsoft.com/office/drawing/2014/main" id="{AD3BEFE7-D97B-493C-B6CF-B180D8939A61}"/>
                </a:ext>
              </a:extLst>
            </p:cNvPr>
            <p:cNvCxnSpPr>
              <a:cxnSpLocks/>
            </p:cNvCxnSpPr>
            <p:nvPr/>
          </p:nvCxnSpPr>
          <p:spPr>
            <a:xfrm flipV="1">
              <a:off x="2111666" y="5308032"/>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接箭头连接符 123">
              <a:extLst>
                <a:ext uri="{FF2B5EF4-FFF2-40B4-BE49-F238E27FC236}">
                  <a16:creationId xmlns:a16="http://schemas.microsoft.com/office/drawing/2014/main" id="{36572D05-FF6A-4716-A0B8-490EA6541324}"/>
                </a:ext>
              </a:extLst>
            </p:cNvPr>
            <p:cNvCxnSpPr>
              <a:cxnSpLocks/>
            </p:cNvCxnSpPr>
            <p:nvPr/>
          </p:nvCxnSpPr>
          <p:spPr>
            <a:xfrm flipH="1" flipV="1">
              <a:off x="2111666" y="4025046"/>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接箭头连接符 124">
              <a:extLst>
                <a:ext uri="{FF2B5EF4-FFF2-40B4-BE49-F238E27FC236}">
                  <a16:creationId xmlns:a16="http://schemas.microsoft.com/office/drawing/2014/main" id="{E193D513-7B30-4CD4-9BB1-A4CFBB6A9AB4}"/>
                </a:ext>
              </a:extLst>
            </p:cNvPr>
            <p:cNvCxnSpPr>
              <a:cxnSpLocks/>
            </p:cNvCxnSpPr>
            <p:nvPr/>
          </p:nvCxnSpPr>
          <p:spPr>
            <a:xfrm>
              <a:off x="2246331" y="4862726"/>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组合 106">
            <a:extLst>
              <a:ext uri="{FF2B5EF4-FFF2-40B4-BE49-F238E27FC236}">
                <a16:creationId xmlns:a16="http://schemas.microsoft.com/office/drawing/2014/main" id="{7B76322D-C13A-43AA-B183-9DCD2DC7CA26}"/>
              </a:ext>
            </a:extLst>
          </p:cNvPr>
          <p:cNvGrpSpPr/>
          <p:nvPr/>
        </p:nvGrpSpPr>
        <p:grpSpPr>
          <a:xfrm>
            <a:off x="7174366" y="5046581"/>
            <a:ext cx="349848" cy="1409028"/>
            <a:chOff x="2111666" y="4025046"/>
            <a:chExt cx="349848" cy="1409028"/>
          </a:xfrm>
        </p:grpSpPr>
        <p:cxnSp>
          <p:nvCxnSpPr>
            <p:cNvPr id="119" name="直接箭头连接符 118">
              <a:extLst>
                <a:ext uri="{FF2B5EF4-FFF2-40B4-BE49-F238E27FC236}">
                  <a16:creationId xmlns:a16="http://schemas.microsoft.com/office/drawing/2014/main" id="{B47D2FFE-D3F4-49BA-9CEB-DA75C585E97B}"/>
                </a:ext>
              </a:extLst>
            </p:cNvPr>
            <p:cNvCxnSpPr>
              <a:cxnSpLocks/>
            </p:cNvCxnSpPr>
            <p:nvPr/>
          </p:nvCxnSpPr>
          <p:spPr>
            <a:xfrm flipV="1">
              <a:off x="2111666" y="5308032"/>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接箭头连接符 119">
              <a:extLst>
                <a:ext uri="{FF2B5EF4-FFF2-40B4-BE49-F238E27FC236}">
                  <a16:creationId xmlns:a16="http://schemas.microsoft.com/office/drawing/2014/main" id="{37C0C84F-4822-4ABE-B386-D24BE56F2EF5}"/>
                </a:ext>
              </a:extLst>
            </p:cNvPr>
            <p:cNvCxnSpPr>
              <a:cxnSpLocks/>
            </p:cNvCxnSpPr>
            <p:nvPr/>
          </p:nvCxnSpPr>
          <p:spPr>
            <a:xfrm flipH="1" flipV="1">
              <a:off x="2111666" y="4025046"/>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接箭头连接符 120">
              <a:extLst>
                <a:ext uri="{FF2B5EF4-FFF2-40B4-BE49-F238E27FC236}">
                  <a16:creationId xmlns:a16="http://schemas.microsoft.com/office/drawing/2014/main" id="{70950954-4CAE-4CD3-A9E5-533EA4C9A2A5}"/>
                </a:ext>
              </a:extLst>
            </p:cNvPr>
            <p:cNvCxnSpPr>
              <a:cxnSpLocks/>
            </p:cNvCxnSpPr>
            <p:nvPr/>
          </p:nvCxnSpPr>
          <p:spPr>
            <a:xfrm>
              <a:off x="2246331" y="4862726"/>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组合 135">
            <a:extLst>
              <a:ext uri="{FF2B5EF4-FFF2-40B4-BE49-F238E27FC236}">
                <a16:creationId xmlns:a16="http://schemas.microsoft.com/office/drawing/2014/main" id="{E12DC877-51F3-45D9-B8EA-0F98C4AFA726}"/>
              </a:ext>
            </a:extLst>
          </p:cNvPr>
          <p:cNvGrpSpPr/>
          <p:nvPr/>
        </p:nvGrpSpPr>
        <p:grpSpPr>
          <a:xfrm>
            <a:off x="6095449" y="5460007"/>
            <a:ext cx="191655" cy="836029"/>
            <a:chOff x="4435596" y="4715940"/>
            <a:chExt cx="191655" cy="836029"/>
          </a:xfrm>
        </p:grpSpPr>
        <p:sp>
          <p:nvSpPr>
            <p:cNvPr id="130" name="矩形: 圆角 129">
              <a:extLst>
                <a:ext uri="{FF2B5EF4-FFF2-40B4-BE49-F238E27FC236}">
                  <a16:creationId xmlns:a16="http://schemas.microsoft.com/office/drawing/2014/main" id="{7A882CDF-4738-4DB8-BEC5-D1AC83F9F357}"/>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B15A8307-1723-472F-88DA-FD498139110C}"/>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2" name="椭圆 131">
              <a:extLst>
                <a:ext uri="{FF2B5EF4-FFF2-40B4-BE49-F238E27FC236}">
                  <a16:creationId xmlns:a16="http://schemas.microsoft.com/office/drawing/2014/main" id="{CC30044B-8AB7-4103-8C79-ECE7CE25A422}"/>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3" name="椭圆 132">
              <a:extLst>
                <a:ext uri="{FF2B5EF4-FFF2-40B4-BE49-F238E27FC236}">
                  <a16:creationId xmlns:a16="http://schemas.microsoft.com/office/drawing/2014/main" id="{BD2DE0DE-7358-402B-95ED-428337BC5A5A}"/>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4" name="椭圆 133">
              <a:extLst>
                <a:ext uri="{FF2B5EF4-FFF2-40B4-BE49-F238E27FC236}">
                  <a16:creationId xmlns:a16="http://schemas.microsoft.com/office/drawing/2014/main" id="{60EEAB55-C84C-4AD3-A439-BF9B9386024B}"/>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5" name="椭圆 134">
              <a:extLst>
                <a:ext uri="{FF2B5EF4-FFF2-40B4-BE49-F238E27FC236}">
                  <a16:creationId xmlns:a16="http://schemas.microsoft.com/office/drawing/2014/main" id="{2FC28067-C7BC-45D1-A0C2-F9C067EAD618}"/>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grpSp>
        <p:nvGrpSpPr>
          <p:cNvPr id="137" name="组合 136">
            <a:extLst>
              <a:ext uri="{FF2B5EF4-FFF2-40B4-BE49-F238E27FC236}">
                <a16:creationId xmlns:a16="http://schemas.microsoft.com/office/drawing/2014/main" id="{E831F61D-B5CF-4A82-8216-DFCEE89EE0FF}"/>
              </a:ext>
            </a:extLst>
          </p:cNvPr>
          <p:cNvGrpSpPr/>
          <p:nvPr/>
        </p:nvGrpSpPr>
        <p:grpSpPr>
          <a:xfrm>
            <a:off x="6586086" y="5468233"/>
            <a:ext cx="191655" cy="836029"/>
            <a:chOff x="4435596" y="4715940"/>
            <a:chExt cx="191655" cy="836029"/>
          </a:xfrm>
        </p:grpSpPr>
        <p:sp>
          <p:nvSpPr>
            <p:cNvPr id="138" name="矩形: 圆角 137">
              <a:extLst>
                <a:ext uri="{FF2B5EF4-FFF2-40B4-BE49-F238E27FC236}">
                  <a16:creationId xmlns:a16="http://schemas.microsoft.com/office/drawing/2014/main" id="{F5FA0BBE-8B8C-4083-A92C-CDDCC0753444}"/>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a:extLst>
                <a:ext uri="{FF2B5EF4-FFF2-40B4-BE49-F238E27FC236}">
                  <a16:creationId xmlns:a16="http://schemas.microsoft.com/office/drawing/2014/main" id="{1F84A6AA-8135-41AA-84C2-82199EDA5247}"/>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0" name="椭圆 139">
              <a:extLst>
                <a:ext uri="{FF2B5EF4-FFF2-40B4-BE49-F238E27FC236}">
                  <a16:creationId xmlns:a16="http://schemas.microsoft.com/office/drawing/2014/main" id="{E5F503C3-0BFD-48C3-B5A2-FC484326413F}"/>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1" name="椭圆 140">
              <a:extLst>
                <a:ext uri="{FF2B5EF4-FFF2-40B4-BE49-F238E27FC236}">
                  <a16:creationId xmlns:a16="http://schemas.microsoft.com/office/drawing/2014/main" id="{7686731D-63D4-4E9E-B97E-F9816170EDDD}"/>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2" name="椭圆 141">
              <a:extLst>
                <a:ext uri="{FF2B5EF4-FFF2-40B4-BE49-F238E27FC236}">
                  <a16:creationId xmlns:a16="http://schemas.microsoft.com/office/drawing/2014/main" id="{40815CA5-514E-4702-A81F-E8AC28A48DBB}"/>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3" name="椭圆 142">
              <a:extLst>
                <a:ext uri="{FF2B5EF4-FFF2-40B4-BE49-F238E27FC236}">
                  <a16:creationId xmlns:a16="http://schemas.microsoft.com/office/drawing/2014/main" id="{CFB9503D-7BC4-4DFC-A8BB-883039FC3B65}"/>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grpSp>
        <p:nvGrpSpPr>
          <p:cNvPr id="144" name="组合 143">
            <a:extLst>
              <a:ext uri="{FF2B5EF4-FFF2-40B4-BE49-F238E27FC236}">
                <a16:creationId xmlns:a16="http://schemas.microsoft.com/office/drawing/2014/main" id="{0B25872C-4F7E-48A8-A656-9D9BEECE2A67}"/>
              </a:ext>
            </a:extLst>
          </p:cNvPr>
          <p:cNvGrpSpPr/>
          <p:nvPr/>
        </p:nvGrpSpPr>
        <p:grpSpPr>
          <a:xfrm>
            <a:off x="7081431" y="5469217"/>
            <a:ext cx="191655" cy="836029"/>
            <a:chOff x="4435596" y="4715940"/>
            <a:chExt cx="191655" cy="836029"/>
          </a:xfrm>
        </p:grpSpPr>
        <p:sp>
          <p:nvSpPr>
            <p:cNvPr id="145" name="矩形: 圆角 144">
              <a:extLst>
                <a:ext uri="{FF2B5EF4-FFF2-40B4-BE49-F238E27FC236}">
                  <a16:creationId xmlns:a16="http://schemas.microsoft.com/office/drawing/2014/main" id="{CC9AD46B-528C-4A25-9598-8BC311ACFD82}"/>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a:extLst>
                <a:ext uri="{FF2B5EF4-FFF2-40B4-BE49-F238E27FC236}">
                  <a16:creationId xmlns:a16="http://schemas.microsoft.com/office/drawing/2014/main" id="{0DD42626-52BD-4288-8D9A-CDBB825C0846}"/>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7" name="椭圆 146">
              <a:extLst>
                <a:ext uri="{FF2B5EF4-FFF2-40B4-BE49-F238E27FC236}">
                  <a16:creationId xmlns:a16="http://schemas.microsoft.com/office/drawing/2014/main" id="{24BAE449-08BA-4670-B05F-86E7EE85995A}"/>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8" name="椭圆 147">
              <a:extLst>
                <a:ext uri="{FF2B5EF4-FFF2-40B4-BE49-F238E27FC236}">
                  <a16:creationId xmlns:a16="http://schemas.microsoft.com/office/drawing/2014/main" id="{407606FB-7E37-4812-A51B-B0D9A7C07C16}"/>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9" name="椭圆 148">
              <a:extLst>
                <a:ext uri="{FF2B5EF4-FFF2-40B4-BE49-F238E27FC236}">
                  <a16:creationId xmlns:a16="http://schemas.microsoft.com/office/drawing/2014/main" id="{6B790FF8-CFE4-48D8-A563-1439EFD6F171}"/>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0B10AEF9-9702-4FF2-BF1F-B09E2254C409}"/>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sp>
        <p:nvSpPr>
          <p:cNvPr id="154" name="文本框 153">
            <a:extLst>
              <a:ext uri="{FF2B5EF4-FFF2-40B4-BE49-F238E27FC236}">
                <a16:creationId xmlns:a16="http://schemas.microsoft.com/office/drawing/2014/main" id="{95ADDE78-9B64-4D67-B902-75E19061E7ED}"/>
              </a:ext>
            </a:extLst>
          </p:cNvPr>
          <p:cNvSpPr txBox="1"/>
          <p:nvPr/>
        </p:nvSpPr>
        <p:spPr>
          <a:xfrm>
            <a:off x="5927384" y="6447078"/>
            <a:ext cx="2442719" cy="276999"/>
          </a:xfrm>
          <a:prstGeom prst="rect">
            <a:avLst/>
          </a:prstGeom>
          <a:noFill/>
        </p:spPr>
        <p:txBody>
          <a:bodyPr wrap="square">
            <a:spAutoFit/>
          </a:bodyPr>
          <a:lstStyle/>
          <a:p>
            <a:r>
              <a:rPr lang="en-US" altLang="zh-CN" sz="1200" b="1" dirty="0"/>
              <a:t>&lt;</a:t>
            </a:r>
            <a:r>
              <a:rPr lang="en-US" altLang="zh-CN" sz="1200" b="1" dirty="0" err="1"/>
              <a:t>bos</a:t>
            </a:r>
            <a:r>
              <a:rPr lang="en-US" altLang="zh-CN" sz="1200" b="1" dirty="0"/>
              <a:t>&gt;    He</a:t>
            </a:r>
            <a:r>
              <a:rPr lang="zh-CN" altLang="en-US" sz="1200" b="1" dirty="0"/>
              <a:t>     </a:t>
            </a:r>
            <a:r>
              <a:rPr lang="en-US" altLang="zh-CN" sz="1200" b="1" dirty="0"/>
              <a:t>has        </a:t>
            </a:r>
            <a:endParaRPr lang="zh-CN" altLang="en-US" sz="1200" b="1" dirty="0"/>
          </a:p>
        </p:txBody>
      </p:sp>
      <p:sp>
        <p:nvSpPr>
          <p:cNvPr id="227" name="文本框 226">
            <a:extLst>
              <a:ext uri="{FF2B5EF4-FFF2-40B4-BE49-F238E27FC236}">
                <a16:creationId xmlns:a16="http://schemas.microsoft.com/office/drawing/2014/main" id="{34A88867-93F0-4537-BBF9-2706E6462B57}"/>
              </a:ext>
            </a:extLst>
          </p:cNvPr>
          <p:cNvSpPr txBox="1"/>
          <p:nvPr/>
        </p:nvSpPr>
        <p:spPr>
          <a:xfrm>
            <a:off x="6010047" y="3800028"/>
            <a:ext cx="1999792" cy="276999"/>
          </a:xfrm>
          <a:prstGeom prst="rect">
            <a:avLst/>
          </a:prstGeom>
          <a:noFill/>
        </p:spPr>
        <p:txBody>
          <a:bodyPr wrap="square">
            <a:spAutoFit/>
          </a:bodyPr>
          <a:lstStyle/>
          <a:p>
            <a:r>
              <a:rPr lang="en-US" altLang="zh-CN" sz="1200" b="1" dirty="0"/>
              <a:t>He</a:t>
            </a:r>
            <a:r>
              <a:rPr lang="zh-CN" altLang="en-US" sz="1200" b="1" dirty="0"/>
              <a:t>     </a:t>
            </a:r>
            <a:r>
              <a:rPr lang="en-US" altLang="zh-CN" sz="1200" b="1" dirty="0"/>
              <a:t>has        a      </a:t>
            </a:r>
            <a:endParaRPr lang="zh-CN" altLang="en-US" sz="1200" b="1" dirty="0"/>
          </a:p>
        </p:txBody>
      </p:sp>
      <p:cxnSp>
        <p:nvCxnSpPr>
          <p:cNvPr id="229" name="直接箭头连接符 228">
            <a:extLst>
              <a:ext uri="{FF2B5EF4-FFF2-40B4-BE49-F238E27FC236}">
                <a16:creationId xmlns:a16="http://schemas.microsoft.com/office/drawing/2014/main" id="{2CC512AC-5E77-4D50-90CC-BA52FAD15779}"/>
              </a:ext>
            </a:extLst>
          </p:cNvPr>
          <p:cNvCxnSpPr>
            <a:cxnSpLocks/>
          </p:cNvCxnSpPr>
          <p:nvPr/>
        </p:nvCxnSpPr>
        <p:spPr>
          <a:xfrm flipH="1" flipV="1">
            <a:off x="6194495" y="4143394"/>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直接箭头连接符 229">
            <a:extLst>
              <a:ext uri="{FF2B5EF4-FFF2-40B4-BE49-F238E27FC236}">
                <a16:creationId xmlns:a16="http://schemas.microsoft.com/office/drawing/2014/main" id="{A3A5103A-EDE0-4A15-A826-4DAE3DC26B69}"/>
              </a:ext>
            </a:extLst>
          </p:cNvPr>
          <p:cNvCxnSpPr>
            <a:cxnSpLocks/>
          </p:cNvCxnSpPr>
          <p:nvPr/>
        </p:nvCxnSpPr>
        <p:spPr>
          <a:xfrm flipH="1" flipV="1">
            <a:off x="6685132" y="4143394"/>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直接箭头连接符 230">
            <a:extLst>
              <a:ext uri="{FF2B5EF4-FFF2-40B4-BE49-F238E27FC236}">
                <a16:creationId xmlns:a16="http://schemas.microsoft.com/office/drawing/2014/main" id="{17805528-6856-4949-A2E2-89D7BA75F06E}"/>
              </a:ext>
            </a:extLst>
          </p:cNvPr>
          <p:cNvCxnSpPr>
            <a:cxnSpLocks/>
          </p:cNvCxnSpPr>
          <p:nvPr/>
        </p:nvCxnSpPr>
        <p:spPr>
          <a:xfrm flipH="1" flipV="1">
            <a:off x="7181270" y="4143394"/>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6" name="文本框 235">
                <a:extLst>
                  <a:ext uri="{FF2B5EF4-FFF2-40B4-BE49-F238E27FC236}">
                    <a16:creationId xmlns:a16="http://schemas.microsoft.com/office/drawing/2014/main" id="{3AF3DAD8-2704-4ECA-B360-5DA8AE23C162}"/>
                  </a:ext>
                </a:extLst>
              </p:cNvPr>
              <p:cNvSpPr txBox="1"/>
              <p:nvPr/>
            </p:nvSpPr>
            <p:spPr>
              <a:xfrm>
                <a:off x="5970008" y="4830440"/>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(1)</m:t>
                          </m:r>
                        </m:sup>
                      </m:sSup>
                    </m:oMath>
                  </m:oMathPara>
                </a14:m>
                <a:endParaRPr lang="zh-CN" altLang="en-US" sz="1400" dirty="0"/>
              </a:p>
            </p:txBody>
          </p:sp>
        </mc:Choice>
        <mc:Fallback xmlns="">
          <p:sp>
            <p:nvSpPr>
              <p:cNvPr id="236" name="文本框 235">
                <a:extLst>
                  <a:ext uri="{FF2B5EF4-FFF2-40B4-BE49-F238E27FC236}">
                    <a16:creationId xmlns:a16="http://schemas.microsoft.com/office/drawing/2014/main" id="{3AF3DAD8-2704-4ECA-B360-5DA8AE23C162}"/>
                  </a:ext>
                </a:extLst>
              </p:cNvPr>
              <p:cNvSpPr txBox="1">
                <a:spLocks noRot="1" noChangeAspect="1" noMove="1" noResize="1" noEditPoints="1" noAdjustHandles="1" noChangeArrowheads="1" noChangeShapeType="1" noTextEdit="1"/>
              </p:cNvSpPr>
              <p:nvPr/>
            </p:nvSpPr>
            <p:spPr>
              <a:xfrm>
                <a:off x="5970008" y="4830440"/>
                <a:ext cx="458527" cy="316690"/>
              </a:xfrm>
              <a:prstGeom prst="rect">
                <a:avLst/>
              </a:prstGeom>
              <a:blipFill>
                <a:blip r:embed="rId4"/>
                <a:stretch>
                  <a:fillRect b="-38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7" name="文本框 236">
                <a:extLst>
                  <a:ext uri="{FF2B5EF4-FFF2-40B4-BE49-F238E27FC236}">
                    <a16:creationId xmlns:a16="http://schemas.microsoft.com/office/drawing/2014/main" id="{CCB0E474-F9FF-462A-BBDF-EABD1656F5DF}"/>
                  </a:ext>
                </a:extLst>
              </p:cNvPr>
              <p:cNvSpPr txBox="1"/>
              <p:nvPr/>
            </p:nvSpPr>
            <p:spPr>
              <a:xfrm>
                <a:off x="6433996" y="4818872"/>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(2)</m:t>
                          </m:r>
                        </m:sup>
                      </m:sSup>
                    </m:oMath>
                  </m:oMathPara>
                </a14:m>
                <a:endParaRPr lang="zh-CN" altLang="en-US" sz="1400" dirty="0"/>
              </a:p>
            </p:txBody>
          </p:sp>
        </mc:Choice>
        <mc:Fallback xmlns="">
          <p:sp>
            <p:nvSpPr>
              <p:cNvPr id="237" name="文本框 236">
                <a:extLst>
                  <a:ext uri="{FF2B5EF4-FFF2-40B4-BE49-F238E27FC236}">
                    <a16:creationId xmlns:a16="http://schemas.microsoft.com/office/drawing/2014/main" id="{CCB0E474-F9FF-462A-BBDF-EABD1656F5DF}"/>
                  </a:ext>
                </a:extLst>
              </p:cNvPr>
              <p:cNvSpPr txBox="1">
                <a:spLocks noRot="1" noChangeAspect="1" noMove="1" noResize="1" noEditPoints="1" noAdjustHandles="1" noChangeArrowheads="1" noChangeShapeType="1" noTextEdit="1"/>
              </p:cNvSpPr>
              <p:nvPr/>
            </p:nvSpPr>
            <p:spPr>
              <a:xfrm>
                <a:off x="6433996" y="4818872"/>
                <a:ext cx="458527" cy="316690"/>
              </a:xfrm>
              <a:prstGeom prst="rect">
                <a:avLst/>
              </a:prstGeom>
              <a:blipFill>
                <a:blip r:embed="rId5"/>
                <a:stretch>
                  <a:fillRect b="-38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8" name="文本框 237">
                <a:extLst>
                  <a:ext uri="{FF2B5EF4-FFF2-40B4-BE49-F238E27FC236}">
                    <a16:creationId xmlns:a16="http://schemas.microsoft.com/office/drawing/2014/main" id="{4A781511-D8AD-4C8A-BA51-77DD36E53E2C}"/>
                  </a:ext>
                </a:extLst>
              </p:cNvPr>
              <p:cNvSpPr txBox="1"/>
              <p:nvPr/>
            </p:nvSpPr>
            <p:spPr>
              <a:xfrm>
                <a:off x="6932055" y="4833548"/>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(3)</m:t>
                          </m:r>
                        </m:sup>
                      </m:sSup>
                    </m:oMath>
                  </m:oMathPara>
                </a14:m>
                <a:endParaRPr lang="zh-CN" altLang="en-US" sz="1400" dirty="0"/>
              </a:p>
            </p:txBody>
          </p:sp>
        </mc:Choice>
        <mc:Fallback xmlns="">
          <p:sp>
            <p:nvSpPr>
              <p:cNvPr id="238" name="文本框 237">
                <a:extLst>
                  <a:ext uri="{FF2B5EF4-FFF2-40B4-BE49-F238E27FC236}">
                    <a16:creationId xmlns:a16="http://schemas.microsoft.com/office/drawing/2014/main" id="{4A781511-D8AD-4C8A-BA51-77DD36E53E2C}"/>
                  </a:ext>
                </a:extLst>
              </p:cNvPr>
              <p:cNvSpPr txBox="1">
                <a:spLocks noRot="1" noChangeAspect="1" noMove="1" noResize="1" noEditPoints="1" noAdjustHandles="1" noChangeArrowheads="1" noChangeShapeType="1" noTextEdit="1"/>
              </p:cNvSpPr>
              <p:nvPr/>
            </p:nvSpPr>
            <p:spPr>
              <a:xfrm>
                <a:off x="6932055" y="4833548"/>
                <a:ext cx="458527" cy="316690"/>
              </a:xfrm>
              <a:prstGeom prst="rect">
                <a:avLst/>
              </a:prstGeom>
              <a:blipFill>
                <a:blip r:embed="rId6"/>
                <a:stretch>
                  <a:fillRect b="-3846"/>
                </a:stretch>
              </a:blipFill>
            </p:spPr>
            <p:txBody>
              <a:bodyPr/>
              <a:lstStyle/>
              <a:p>
                <a:r>
                  <a:rPr lang="zh-CN" altLang="en-US">
                    <a:noFill/>
                  </a:rPr>
                  <a:t> </a:t>
                </a:r>
              </a:p>
            </p:txBody>
          </p:sp>
        </mc:Fallback>
      </mc:AlternateContent>
      <p:sp>
        <p:nvSpPr>
          <p:cNvPr id="151" name="Rectangle 1">
            <a:extLst>
              <a:ext uri="{FF2B5EF4-FFF2-40B4-BE49-F238E27FC236}">
                <a16:creationId xmlns:a16="http://schemas.microsoft.com/office/drawing/2014/main" id="{B19A4666-AA08-4304-9F5C-06DFA9A16951}"/>
              </a:ext>
            </a:extLst>
          </p:cNvPr>
          <p:cNvSpPr>
            <a:spLocks noChangeArrowheads="1"/>
          </p:cNvSpPr>
          <p:nvPr/>
        </p:nvSpPr>
        <p:spPr bwMode="auto">
          <a:xfrm>
            <a:off x="1097352" y="1200336"/>
            <a:ext cx="5143407" cy="615553"/>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400" b="0" i="0" u="none" strike="noStrike" cap="none" normalizeH="0" baseline="0" dirty="0">
                <a:ln>
                  <a:noFill/>
                </a:ln>
                <a:solidFill>
                  <a:srgbClr val="000000"/>
                </a:solidFill>
                <a:effectLst/>
                <a:latin typeface="Verdana" panose="020B0604030504040204" pitchFamily="34" charset="0"/>
              </a:rPr>
              <a:t>输入序列:</a:t>
            </a:r>
            <a:r>
              <a:rPr kumimoji="0" lang="zh-CN" altLang="en-US" sz="2400" b="0" i="0" u="none" strike="noStrike" cap="none" normalizeH="0" baseline="0" dirty="0">
                <a:ln>
                  <a:noFill/>
                </a:ln>
                <a:solidFill>
                  <a:srgbClr val="000000"/>
                </a:solidFill>
                <a:effectLst/>
                <a:latin typeface="Verdana" panose="020B0604030504040204" pitchFamily="34" charset="0"/>
              </a:rPr>
              <a:t>他 有 一部 华为  手机</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600" b="0" i="0" u="none" strike="noStrike" cap="none" normalizeH="0" baseline="0" dirty="0">
              <a:ln>
                <a:noFill/>
              </a:ln>
              <a:solidFill>
                <a:schemeClr val="tx1"/>
              </a:solidFill>
              <a:effectLst/>
            </a:endParaRPr>
          </a:p>
        </p:txBody>
      </p:sp>
      <p:sp>
        <p:nvSpPr>
          <p:cNvPr id="153" name="Rectangle 1">
            <a:extLst>
              <a:ext uri="{FF2B5EF4-FFF2-40B4-BE49-F238E27FC236}">
                <a16:creationId xmlns:a16="http://schemas.microsoft.com/office/drawing/2014/main" id="{AA1C43FE-BF31-4A8E-8867-3312CD522C6B}"/>
              </a:ext>
            </a:extLst>
          </p:cNvPr>
          <p:cNvSpPr>
            <a:spLocks noChangeArrowheads="1"/>
          </p:cNvSpPr>
          <p:nvPr/>
        </p:nvSpPr>
        <p:spPr bwMode="auto">
          <a:xfrm>
            <a:off x="1097352" y="1716934"/>
            <a:ext cx="2835713" cy="369332"/>
          </a:xfrm>
          <a:prstGeom prst="rect">
            <a:avLst/>
          </a:prstGeom>
          <a:no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2400" dirty="0">
                <a:solidFill>
                  <a:srgbClr val="000000"/>
                </a:solidFill>
                <a:latin typeface="Verdana" panose="020B0604030504040204" pitchFamily="34" charset="0"/>
              </a:rPr>
              <a:t>输出序列</a:t>
            </a:r>
            <a:r>
              <a:rPr kumimoji="0" lang="zh-CN" altLang="zh-CN" sz="2400" b="0" i="0" u="none" strike="noStrike" cap="none" normalizeH="0" baseline="0" dirty="0">
                <a:ln>
                  <a:noFill/>
                </a:ln>
                <a:solidFill>
                  <a:srgbClr val="000000"/>
                </a:solidFill>
                <a:effectLst/>
                <a:latin typeface="Verdana" panose="020B0604030504040204" pitchFamily="34" charset="0"/>
              </a:rPr>
              <a:t>:</a:t>
            </a:r>
            <a:r>
              <a:rPr kumimoji="0" lang="en-US" altLang="zh-CN" sz="2400" b="0" i="0" u="none" strike="noStrike" cap="none" normalizeH="0" baseline="0" dirty="0">
                <a:ln>
                  <a:noFill/>
                </a:ln>
                <a:solidFill>
                  <a:srgbClr val="000000"/>
                </a:solidFill>
                <a:effectLst/>
                <a:latin typeface="Verdana" panose="020B0604030504040204" pitchFamily="34" charset="0"/>
              </a:rPr>
              <a:t> He has a</a:t>
            </a:r>
            <a:endParaRPr kumimoji="0" lang="zh-CN" altLang="zh-CN" sz="1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026714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5.3.2 </a:t>
            </a:r>
            <a:r>
              <a:rPr lang="zh-CN" altLang="en-US" sz="3200" dirty="0">
                <a:solidFill>
                  <a:srgbClr val="0070C0"/>
                </a:solidFill>
                <a:latin typeface="微软雅黑" panose="020B0503020204020204" charset="-122"/>
                <a:ea typeface="微软雅黑" panose="020B0503020204020204" charset="-122"/>
              </a:rPr>
              <a:t>引入注意力机制的编码器</a:t>
            </a:r>
            <a:r>
              <a:rPr lang="en-US" altLang="zh-CN" sz="3200" dirty="0">
                <a:solidFill>
                  <a:srgbClr val="0070C0"/>
                </a:solidFill>
                <a:latin typeface="微软雅黑" panose="020B0503020204020204" charset="-122"/>
                <a:ea typeface="微软雅黑" panose="020B0503020204020204" charset="-122"/>
              </a:rPr>
              <a:t>-</a:t>
            </a:r>
            <a:r>
              <a:rPr lang="zh-CN" altLang="en-US" sz="3200" dirty="0">
                <a:solidFill>
                  <a:srgbClr val="0070C0"/>
                </a:solidFill>
                <a:latin typeface="微软雅黑" panose="020B0503020204020204" charset="-122"/>
                <a:ea typeface="微软雅黑" panose="020B0503020204020204" charset="-122"/>
              </a:rPr>
              <a:t>解码器模型</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nvGrpSpPr>
          <p:cNvPr id="17" name="组合 16">
            <a:extLst>
              <a:ext uri="{FF2B5EF4-FFF2-40B4-BE49-F238E27FC236}">
                <a16:creationId xmlns:a16="http://schemas.microsoft.com/office/drawing/2014/main" id="{ABB53784-68BC-4E7D-9389-D9BF2D6C902B}"/>
              </a:ext>
            </a:extLst>
          </p:cNvPr>
          <p:cNvGrpSpPr/>
          <p:nvPr/>
        </p:nvGrpSpPr>
        <p:grpSpPr>
          <a:xfrm>
            <a:off x="3321393" y="2218520"/>
            <a:ext cx="5166442" cy="4506794"/>
            <a:chOff x="5997594" y="1506091"/>
            <a:chExt cx="5166442" cy="4506794"/>
          </a:xfrm>
        </p:grpSpPr>
        <p:sp>
          <p:nvSpPr>
            <p:cNvPr id="11" name="文本框 10">
              <a:extLst>
                <a:ext uri="{FF2B5EF4-FFF2-40B4-BE49-F238E27FC236}">
                  <a16:creationId xmlns:a16="http://schemas.microsoft.com/office/drawing/2014/main" id="{F6FA663A-4586-46B8-AB54-F6B581A0C8F7}"/>
                </a:ext>
              </a:extLst>
            </p:cNvPr>
            <p:cNvSpPr txBox="1"/>
            <p:nvPr/>
          </p:nvSpPr>
          <p:spPr>
            <a:xfrm>
              <a:off x="5997594" y="5735886"/>
              <a:ext cx="2442722" cy="276999"/>
            </a:xfrm>
            <a:prstGeom prst="rect">
              <a:avLst/>
            </a:prstGeom>
            <a:noFill/>
          </p:spPr>
          <p:txBody>
            <a:bodyPr wrap="square">
              <a:spAutoFit/>
            </a:bodyPr>
            <a:lstStyle/>
            <a:p>
              <a:r>
                <a:rPr lang="zh-CN" altLang="en-US" sz="1200" b="1" dirty="0"/>
                <a:t>他        有      一部     华为    手机</a:t>
              </a:r>
            </a:p>
          </p:txBody>
        </p:sp>
        <p:grpSp>
          <p:nvGrpSpPr>
            <p:cNvPr id="79" name="组合 78">
              <a:extLst>
                <a:ext uri="{FF2B5EF4-FFF2-40B4-BE49-F238E27FC236}">
                  <a16:creationId xmlns:a16="http://schemas.microsoft.com/office/drawing/2014/main" id="{E34674DE-50DB-44A3-9E60-047D955F2C83}"/>
                </a:ext>
              </a:extLst>
            </p:cNvPr>
            <p:cNvGrpSpPr/>
            <p:nvPr/>
          </p:nvGrpSpPr>
          <p:grpSpPr>
            <a:xfrm>
              <a:off x="6033883" y="4334152"/>
              <a:ext cx="2663533" cy="1409028"/>
              <a:chOff x="1976999" y="4025046"/>
              <a:chExt cx="2663533" cy="1409028"/>
            </a:xfrm>
          </p:grpSpPr>
          <p:grpSp>
            <p:nvGrpSpPr>
              <p:cNvPr id="37" name="组合 36">
                <a:extLst>
                  <a:ext uri="{FF2B5EF4-FFF2-40B4-BE49-F238E27FC236}">
                    <a16:creationId xmlns:a16="http://schemas.microsoft.com/office/drawing/2014/main" id="{8F2DA14B-9DAA-445B-9E60-A850BCFC5B63}"/>
                  </a:ext>
                </a:extLst>
              </p:cNvPr>
              <p:cNvGrpSpPr/>
              <p:nvPr/>
            </p:nvGrpSpPr>
            <p:grpSpPr>
              <a:xfrm>
                <a:off x="1976999" y="4025046"/>
                <a:ext cx="484515" cy="1409028"/>
                <a:chOff x="1976999" y="4025046"/>
                <a:chExt cx="484515" cy="1409028"/>
              </a:xfrm>
            </p:grpSpPr>
            <p:pic>
              <p:nvPicPr>
                <p:cNvPr id="22" name="图片 21">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16" name="直接箭头连接符 15">
                  <a:extLst>
                    <a:ext uri="{FF2B5EF4-FFF2-40B4-BE49-F238E27FC236}">
                      <a16:creationId xmlns:a16="http://schemas.microsoft.com/office/drawing/2014/main" id="{EDED1064-A9B7-4D91-A3DE-C736A5643C20}"/>
                    </a:ext>
                  </a:extLst>
                </p:cNvPr>
                <p:cNvCxnSpPr>
                  <a:cxnSpLocks/>
                  <a:endCxn id="22"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DC39E9D9-0C8C-4FA6-B7C4-59D03D65EC20}"/>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59" name="组合 58">
                <a:extLst>
                  <a:ext uri="{FF2B5EF4-FFF2-40B4-BE49-F238E27FC236}">
                    <a16:creationId xmlns:a16="http://schemas.microsoft.com/office/drawing/2014/main" id="{288C68CA-C37F-45EB-9E05-B52229A7CA0E}"/>
                  </a:ext>
                </a:extLst>
              </p:cNvPr>
              <p:cNvGrpSpPr/>
              <p:nvPr/>
            </p:nvGrpSpPr>
            <p:grpSpPr>
              <a:xfrm>
                <a:off x="2467636" y="4025046"/>
                <a:ext cx="484515" cy="1409028"/>
                <a:chOff x="1976999" y="4025046"/>
                <a:chExt cx="484515" cy="1409028"/>
              </a:xfrm>
            </p:grpSpPr>
            <p:pic>
              <p:nvPicPr>
                <p:cNvPr id="60" name="图片 59">
                  <a:extLst>
                    <a:ext uri="{FF2B5EF4-FFF2-40B4-BE49-F238E27FC236}">
                      <a16:creationId xmlns:a16="http://schemas.microsoft.com/office/drawing/2014/main" id="{A3924715-79A6-40ED-908C-F3DBD54D66AA}"/>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61" name="直接箭头连接符 60">
                  <a:extLst>
                    <a:ext uri="{FF2B5EF4-FFF2-40B4-BE49-F238E27FC236}">
                      <a16:creationId xmlns:a16="http://schemas.microsoft.com/office/drawing/2014/main" id="{8DD7BFE8-4845-489F-A5EF-79B508F24F3C}"/>
                    </a:ext>
                  </a:extLst>
                </p:cNvPr>
                <p:cNvCxnSpPr>
                  <a:cxnSpLocks/>
                  <a:endCxn id="60"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981028C0-D629-4DF8-9BDC-5A5902B5CFFD}"/>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C54AD194-6B68-4E54-9A91-94AE0FF7753C}"/>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64" name="组合 63">
                <a:extLst>
                  <a:ext uri="{FF2B5EF4-FFF2-40B4-BE49-F238E27FC236}">
                    <a16:creationId xmlns:a16="http://schemas.microsoft.com/office/drawing/2014/main" id="{3BD6091A-0532-4B7A-8E0C-4153043D590B}"/>
                  </a:ext>
                </a:extLst>
              </p:cNvPr>
              <p:cNvGrpSpPr/>
              <p:nvPr/>
            </p:nvGrpSpPr>
            <p:grpSpPr>
              <a:xfrm>
                <a:off x="2963774" y="4025046"/>
                <a:ext cx="484515" cy="1409028"/>
                <a:chOff x="1976999" y="4025046"/>
                <a:chExt cx="484515" cy="1409028"/>
              </a:xfrm>
            </p:grpSpPr>
            <p:pic>
              <p:nvPicPr>
                <p:cNvPr id="65" name="图片 64">
                  <a:extLst>
                    <a:ext uri="{FF2B5EF4-FFF2-40B4-BE49-F238E27FC236}">
                      <a16:creationId xmlns:a16="http://schemas.microsoft.com/office/drawing/2014/main" id="{62F43A99-55D1-4C3D-A6E0-942CC686C2E1}"/>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66" name="直接箭头连接符 65">
                  <a:extLst>
                    <a:ext uri="{FF2B5EF4-FFF2-40B4-BE49-F238E27FC236}">
                      <a16:creationId xmlns:a16="http://schemas.microsoft.com/office/drawing/2014/main" id="{028D49FA-6CC0-4DEA-876E-646A8B4FDFFD}"/>
                    </a:ext>
                  </a:extLst>
                </p:cNvPr>
                <p:cNvCxnSpPr>
                  <a:cxnSpLocks/>
                  <a:endCxn id="65"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id="{6B529F52-EE10-4AB0-92DB-332998567EC5}"/>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D32C390D-C8AA-4A87-AC39-A1D4598C2DB6}"/>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id="{8F2DA14B-9DAA-445B-9E60-A850BCFC5B63}"/>
                  </a:ext>
                </a:extLst>
              </p:cNvPr>
              <p:cNvGrpSpPr/>
              <p:nvPr/>
            </p:nvGrpSpPr>
            <p:grpSpPr>
              <a:xfrm>
                <a:off x="3454410" y="4025046"/>
                <a:ext cx="484515" cy="1409028"/>
                <a:chOff x="1976999" y="4025046"/>
                <a:chExt cx="484515" cy="1409028"/>
              </a:xfrm>
            </p:grpSpPr>
            <p:pic>
              <p:nvPicPr>
                <p:cNvPr id="70" name="图片 69">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71" name="直接箭头连接符 70">
                  <a:extLst>
                    <a:ext uri="{FF2B5EF4-FFF2-40B4-BE49-F238E27FC236}">
                      <a16:creationId xmlns:a16="http://schemas.microsoft.com/office/drawing/2014/main" id="{EDED1064-A9B7-4D91-A3DE-C736A5643C20}"/>
                    </a:ext>
                  </a:extLst>
                </p:cNvPr>
                <p:cNvCxnSpPr>
                  <a:cxnSpLocks/>
                  <a:endCxn id="70"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DC39E9D9-0C8C-4FA6-B7C4-59D03D65EC20}"/>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74" name="组合 73">
                <a:extLst>
                  <a:ext uri="{FF2B5EF4-FFF2-40B4-BE49-F238E27FC236}">
                    <a16:creationId xmlns:a16="http://schemas.microsoft.com/office/drawing/2014/main" id="{8F2DA14B-9DAA-445B-9E60-A850BCFC5B63}"/>
                  </a:ext>
                </a:extLst>
              </p:cNvPr>
              <p:cNvGrpSpPr/>
              <p:nvPr/>
            </p:nvGrpSpPr>
            <p:grpSpPr>
              <a:xfrm>
                <a:off x="3935143" y="4025046"/>
                <a:ext cx="705389" cy="1409028"/>
                <a:chOff x="1976999" y="4025046"/>
                <a:chExt cx="705389" cy="1409028"/>
              </a:xfrm>
            </p:grpSpPr>
            <p:pic>
              <p:nvPicPr>
                <p:cNvPr id="75" name="图片 74">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76" name="直接箭头连接符 75">
                  <a:extLst>
                    <a:ext uri="{FF2B5EF4-FFF2-40B4-BE49-F238E27FC236}">
                      <a16:creationId xmlns:a16="http://schemas.microsoft.com/office/drawing/2014/main" id="{EDED1064-A9B7-4D91-A3DE-C736A5643C20}"/>
                    </a:ext>
                  </a:extLst>
                </p:cNvPr>
                <p:cNvCxnSpPr>
                  <a:cxnSpLocks/>
                  <a:endCxn id="75"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76">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a:extLst>
                    <a:ext uri="{FF2B5EF4-FFF2-40B4-BE49-F238E27FC236}">
                      <a16:creationId xmlns:a16="http://schemas.microsoft.com/office/drawing/2014/main" id="{DC39E9D9-0C8C-4FA6-B7C4-59D03D65EC20}"/>
                    </a:ext>
                  </a:extLst>
                </p:cNvPr>
                <p:cNvCxnSpPr>
                  <a:cxnSpLocks/>
                </p:cNvCxnSpPr>
                <p:nvPr/>
              </p:nvCxnSpPr>
              <p:spPr>
                <a:xfrm>
                  <a:off x="2246331" y="4862726"/>
                  <a:ext cx="43605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0" name="椭圆 79">
              <a:extLst>
                <a:ext uri="{FF2B5EF4-FFF2-40B4-BE49-F238E27FC236}">
                  <a16:creationId xmlns:a16="http://schemas.microsoft.com/office/drawing/2014/main" id="{36D0AB54-08B6-4F80-A3BE-224C07219B90}"/>
                </a:ext>
              </a:extLst>
            </p:cNvPr>
            <p:cNvSpPr/>
            <p:nvPr/>
          </p:nvSpPr>
          <p:spPr>
            <a:xfrm>
              <a:off x="6104918" y="4206681"/>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1" name="椭圆 80">
              <a:extLst>
                <a:ext uri="{FF2B5EF4-FFF2-40B4-BE49-F238E27FC236}">
                  <a16:creationId xmlns:a16="http://schemas.microsoft.com/office/drawing/2014/main" id="{5429A9C6-B1E3-4F67-AE9F-5321458E962E}"/>
                </a:ext>
              </a:extLst>
            </p:cNvPr>
            <p:cNvSpPr/>
            <p:nvPr/>
          </p:nvSpPr>
          <p:spPr>
            <a:xfrm>
              <a:off x="6595555" y="4193897"/>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2" name="椭圆 81">
              <a:extLst>
                <a:ext uri="{FF2B5EF4-FFF2-40B4-BE49-F238E27FC236}">
                  <a16:creationId xmlns:a16="http://schemas.microsoft.com/office/drawing/2014/main" id="{519F08CF-00B7-4536-BC45-D10E803D8155}"/>
                </a:ext>
              </a:extLst>
            </p:cNvPr>
            <p:cNvSpPr/>
            <p:nvPr/>
          </p:nvSpPr>
          <p:spPr>
            <a:xfrm>
              <a:off x="7091693" y="4193897"/>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3" name="椭圆 82">
              <a:extLst>
                <a:ext uri="{FF2B5EF4-FFF2-40B4-BE49-F238E27FC236}">
                  <a16:creationId xmlns:a16="http://schemas.microsoft.com/office/drawing/2014/main" id="{02771191-6B9C-4A58-BC55-E88DCCF0D30E}"/>
                </a:ext>
              </a:extLst>
            </p:cNvPr>
            <p:cNvSpPr/>
            <p:nvPr/>
          </p:nvSpPr>
          <p:spPr>
            <a:xfrm>
              <a:off x="7575454" y="4206681"/>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4" name="椭圆 83">
              <a:extLst>
                <a:ext uri="{FF2B5EF4-FFF2-40B4-BE49-F238E27FC236}">
                  <a16:creationId xmlns:a16="http://schemas.microsoft.com/office/drawing/2014/main" id="{36D0AB54-08B6-4F80-A3BE-224C07219B90}"/>
                </a:ext>
              </a:extLst>
            </p:cNvPr>
            <p:cNvSpPr/>
            <p:nvPr/>
          </p:nvSpPr>
          <p:spPr>
            <a:xfrm>
              <a:off x="8067805" y="4206681"/>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03" name="组合 102">
              <a:extLst>
                <a:ext uri="{FF2B5EF4-FFF2-40B4-BE49-F238E27FC236}">
                  <a16:creationId xmlns:a16="http://schemas.microsoft.com/office/drawing/2014/main" id="{8DA8F264-DAF8-439C-B439-E588D710033A}"/>
                </a:ext>
              </a:extLst>
            </p:cNvPr>
            <p:cNvGrpSpPr/>
            <p:nvPr/>
          </p:nvGrpSpPr>
          <p:grpSpPr>
            <a:xfrm>
              <a:off x="6168549" y="3447899"/>
              <a:ext cx="1958145" cy="730657"/>
              <a:chOff x="1332485" y="3782391"/>
              <a:chExt cx="1958145" cy="411664"/>
            </a:xfrm>
          </p:grpSpPr>
          <p:cxnSp>
            <p:nvCxnSpPr>
              <p:cNvPr id="85" name="直接箭头连接符 84">
                <a:extLst>
                  <a:ext uri="{FF2B5EF4-FFF2-40B4-BE49-F238E27FC236}">
                    <a16:creationId xmlns:a16="http://schemas.microsoft.com/office/drawing/2014/main" id="{723B610F-2558-4860-B64F-17FE9E9C7D65}"/>
                  </a:ext>
                </a:extLst>
              </p:cNvPr>
              <p:cNvCxnSpPr>
                <a:cxnSpLocks/>
              </p:cNvCxnSpPr>
              <p:nvPr/>
            </p:nvCxnSpPr>
            <p:spPr>
              <a:xfrm flipH="1" flipV="1">
                <a:off x="1332485" y="3782391"/>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54E6075F-AE0B-406F-987F-971D9E371DFF}"/>
                  </a:ext>
                </a:extLst>
              </p:cNvPr>
              <p:cNvCxnSpPr>
                <a:cxnSpLocks/>
              </p:cNvCxnSpPr>
              <p:nvPr/>
            </p:nvCxnSpPr>
            <p:spPr>
              <a:xfrm flipH="1" flipV="1">
                <a:off x="1823122" y="3782391"/>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接箭头连接符 86">
                <a:extLst>
                  <a:ext uri="{FF2B5EF4-FFF2-40B4-BE49-F238E27FC236}">
                    <a16:creationId xmlns:a16="http://schemas.microsoft.com/office/drawing/2014/main" id="{9D831723-C984-4FFC-90FA-4C0A3CEBE26D}"/>
                  </a:ext>
                </a:extLst>
              </p:cNvPr>
              <p:cNvCxnSpPr>
                <a:cxnSpLocks/>
              </p:cNvCxnSpPr>
              <p:nvPr/>
            </p:nvCxnSpPr>
            <p:spPr>
              <a:xfrm flipH="1" flipV="1">
                <a:off x="2319260" y="3782391"/>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接箭头连接符 87">
                <a:extLst>
                  <a:ext uri="{FF2B5EF4-FFF2-40B4-BE49-F238E27FC236}">
                    <a16:creationId xmlns:a16="http://schemas.microsoft.com/office/drawing/2014/main" id="{AD60CA59-336C-446F-BE44-2D805FDE643A}"/>
                  </a:ext>
                </a:extLst>
              </p:cNvPr>
              <p:cNvCxnSpPr>
                <a:cxnSpLocks/>
              </p:cNvCxnSpPr>
              <p:nvPr/>
            </p:nvCxnSpPr>
            <p:spPr>
              <a:xfrm flipH="1" flipV="1">
                <a:off x="2809896" y="3782391"/>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a:extLst>
                  <a:ext uri="{FF2B5EF4-FFF2-40B4-BE49-F238E27FC236}">
                    <a16:creationId xmlns:a16="http://schemas.microsoft.com/office/drawing/2014/main" id="{6557AF0E-B959-40B4-88DA-7C52A4D345FF}"/>
                  </a:ext>
                </a:extLst>
              </p:cNvPr>
              <p:cNvCxnSpPr>
                <a:cxnSpLocks/>
              </p:cNvCxnSpPr>
              <p:nvPr/>
            </p:nvCxnSpPr>
            <p:spPr>
              <a:xfrm flipH="1" flipV="1">
                <a:off x="3290629" y="3782391"/>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组合 101">
              <a:extLst>
                <a:ext uri="{FF2B5EF4-FFF2-40B4-BE49-F238E27FC236}">
                  <a16:creationId xmlns:a16="http://schemas.microsoft.com/office/drawing/2014/main" id="{4F72F20F-6C07-4464-AB62-D599D03B8736}"/>
                </a:ext>
              </a:extLst>
            </p:cNvPr>
            <p:cNvGrpSpPr/>
            <p:nvPr/>
          </p:nvGrpSpPr>
          <p:grpSpPr>
            <a:xfrm>
              <a:off x="6108919" y="2778614"/>
              <a:ext cx="2092810" cy="658776"/>
              <a:chOff x="1291388" y="2975311"/>
              <a:chExt cx="2092810" cy="658776"/>
            </a:xfrm>
          </p:grpSpPr>
          <p:cxnSp>
            <p:nvCxnSpPr>
              <p:cNvPr id="96" name="直接连接符 95">
                <a:extLst>
                  <a:ext uri="{FF2B5EF4-FFF2-40B4-BE49-F238E27FC236}">
                    <a16:creationId xmlns:a16="http://schemas.microsoft.com/office/drawing/2014/main" id="{C0A66814-4FF3-4EAC-9639-BF95F695797E}"/>
                  </a:ext>
                </a:extLst>
              </p:cNvPr>
              <p:cNvCxnSpPr/>
              <p:nvPr/>
            </p:nvCxnSpPr>
            <p:spPr>
              <a:xfrm>
                <a:off x="1291388" y="3629319"/>
                <a:ext cx="2092810" cy="0"/>
              </a:xfrm>
              <a:prstGeom prst="line">
                <a:avLst/>
              </a:prstGeom>
              <a:ln w="9525"/>
            </p:spPr>
            <p:style>
              <a:lnRef idx="1">
                <a:schemeClr val="accent3"/>
              </a:lnRef>
              <a:fillRef idx="0">
                <a:schemeClr val="accent3"/>
              </a:fillRef>
              <a:effectRef idx="0">
                <a:schemeClr val="accent3"/>
              </a:effectRef>
              <a:fontRef idx="minor">
                <a:schemeClr val="tx1"/>
              </a:fontRef>
            </p:style>
          </p:cxnSp>
          <p:sp>
            <p:nvSpPr>
              <p:cNvPr id="97" name="矩形 96">
                <a:extLst>
                  <a:ext uri="{FF2B5EF4-FFF2-40B4-BE49-F238E27FC236}">
                    <a16:creationId xmlns:a16="http://schemas.microsoft.com/office/drawing/2014/main" id="{3EF1F467-1963-4BD4-AD91-ABC12F460006}"/>
                  </a:ext>
                </a:extLst>
              </p:cNvPr>
              <p:cNvSpPr/>
              <p:nvPr/>
            </p:nvSpPr>
            <p:spPr>
              <a:xfrm>
                <a:off x="1296101" y="3542431"/>
                <a:ext cx="127262" cy="84625"/>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8" name="矩形 97">
                <a:extLst>
                  <a:ext uri="{FF2B5EF4-FFF2-40B4-BE49-F238E27FC236}">
                    <a16:creationId xmlns:a16="http://schemas.microsoft.com/office/drawing/2014/main" id="{EBEF7282-3AB5-4DCC-861F-717F531D93CC}"/>
                  </a:ext>
                </a:extLst>
              </p:cNvPr>
              <p:cNvSpPr/>
              <p:nvPr/>
            </p:nvSpPr>
            <p:spPr>
              <a:xfrm>
                <a:off x="1759345" y="3436388"/>
                <a:ext cx="127262" cy="191993"/>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9" name="矩形 98">
                <a:extLst>
                  <a:ext uri="{FF2B5EF4-FFF2-40B4-BE49-F238E27FC236}">
                    <a16:creationId xmlns:a16="http://schemas.microsoft.com/office/drawing/2014/main" id="{1383CEE9-F6E3-405D-BD53-C96664C9DDD1}"/>
                  </a:ext>
                </a:extLst>
              </p:cNvPr>
              <p:cNvSpPr/>
              <p:nvPr/>
            </p:nvSpPr>
            <p:spPr>
              <a:xfrm>
                <a:off x="2767326" y="2975311"/>
                <a:ext cx="156525" cy="658776"/>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0" name="矩形 99">
                <a:extLst>
                  <a:ext uri="{FF2B5EF4-FFF2-40B4-BE49-F238E27FC236}">
                    <a16:creationId xmlns:a16="http://schemas.microsoft.com/office/drawing/2014/main" id="{0FA79DE8-9825-45FA-8037-2113C807A1FA}"/>
                  </a:ext>
                </a:extLst>
              </p:cNvPr>
              <p:cNvSpPr/>
              <p:nvPr/>
            </p:nvSpPr>
            <p:spPr>
              <a:xfrm>
                <a:off x="2277372" y="3538058"/>
                <a:ext cx="127262" cy="84625"/>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F89DD49E-180F-4024-B852-515E6A8D0FFC}"/>
                  </a:ext>
                </a:extLst>
              </p:cNvPr>
              <p:cNvSpPr/>
              <p:nvPr/>
            </p:nvSpPr>
            <p:spPr>
              <a:xfrm>
                <a:off x="3226998" y="3276574"/>
                <a:ext cx="146260" cy="353960"/>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sp>
          <p:nvSpPr>
            <p:cNvPr id="152" name="矩形 151">
              <a:extLst>
                <a:ext uri="{FF2B5EF4-FFF2-40B4-BE49-F238E27FC236}">
                  <a16:creationId xmlns:a16="http://schemas.microsoft.com/office/drawing/2014/main" id="{9AEC7F56-A759-4329-BC6A-A8211EE0A7EF}"/>
                </a:ext>
              </a:extLst>
            </p:cNvPr>
            <p:cNvSpPr/>
            <p:nvPr/>
          </p:nvSpPr>
          <p:spPr>
            <a:xfrm>
              <a:off x="6051412" y="3645924"/>
              <a:ext cx="2252055" cy="292559"/>
            </a:xfrm>
            <a:prstGeom prst="rect">
              <a:avLst/>
            </a:prstGeom>
            <a:solidFill>
              <a:schemeClr val="bg1">
                <a:lumMod val="95000"/>
                <a:alpha val="54000"/>
              </a:schemeClr>
            </a:solidFill>
            <a:ln w="3175">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err="1">
                  <a:solidFill>
                    <a:schemeClr val="tx1"/>
                  </a:solidFill>
                  <a:latin typeface="Calibri Light" panose="020F0302020204030204" pitchFamily="34" charset="0"/>
                  <a:cs typeface="Calibri Light" panose="020F0302020204030204" pitchFamily="34" charset="0"/>
                </a:rPr>
                <a:t>softmax</a:t>
              </a:r>
              <a:endParaRPr lang="zh-CN" altLang="en-US" sz="1400" b="1" dirty="0">
                <a:solidFill>
                  <a:schemeClr val="tx1"/>
                </a:solidFill>
                <a:latin typeface="Calibri Light" panose="020F0302020204030204" pitchFamily="34" charset="0"/>
                <a:cs typeface="Calibri Light" panose="020F0302020204030204" pitchFamily="34" charset="0"/>
              </a:endParaRPr>
            </a:p>
          </p:txBody>
        </p:sp>
        <p:cxnSp>
          <p:nvCxnSpPr>
            <p:cNvPr id="192" name="直接箭头连接符 191">
              <a:extLst>
                <a:ext uri="{FF2B5EF4-FFF2-40B4-BE49-F238E27FC236}">
                  <a16:creationId xmlns:a16="http://schemas.microsoft.com/office/drawing/2014/main" id="{34F70665-BCB2-402A-96DF-9BD1AC23DBE4}"/>
                </a:ext>
              </a:extLst>
            </p:cNvPr>
            <p:cNvCxnSpPr>
              <a:cxnSpLocks/>
              <a:stCxn id="145" idx="0"/>
            </p:cNvCxnSpPr>
            <p:nvPr/>
          </p:nvCxnSpPr>
          <p:spPr>
            <a:xfrm flipH="1" flipV="1">
              <a:off x="6232180" y="4345576"/>
              <a:ext cx="3621280" cy="411212"/>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194" name="直接箭头连接符 193">
              <a:extLst>
                <a:ext uri="{FF2B5EF4-FFF2-40B4-BE49-F238E27FC236}">
                  <a16:creationId xmlns:a16="http://schemas.microsoft.com/office/drawing/2014/main" id="{5E45E3F7-5F09-4B6A-A0A5-C6CE5E27B82F}"/>
                </a:ext>
              </a:extLst>
            </p:cNvPr>
            <p:cNvCxnSpPr>
              <a:cxnSpLocks/>
              <a:stCxn id="145" idx="0"/>
              <a:endCxn id="82" idx="3"/>
            </p:cNvCxnSpPr>
            <p:nvPr/>
          </p:nvCxnSpPr>
          <p:spPr>
            <a:xfrm flipH="1" flipV="1">
              <a:off x="7110330" y="4302522"/>
              <a:ext cx="2743130" cy="454266"/>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197" name="直接箭头连接符 196">
              <a:extLst>
                <a:ext uri="{FF2B5EF4-FFF2-40B4-BE49-F238E27FC236}">
                  <a16:creationId xmlns:a16="http://schemas.microsoft.com/office/drawing/2014/main" id="{1726D2CE-307A-4DCE-A18A-BFA56AB52ACB}"/>
                </a:ext>
              </a:extLst>
            </p:cNvPr>
            <p:cNvCxnSpPr>
              <a:cxnSpLocks/>
              <a:stCxn id="145" idx="0"/>
              <a:endCxn id="81" idx="4"/>
            </p:cNvCxnSpPr>
            <p:nvPr/>
          </p:nvCxnSpPr>
          <p:spPr>
            <a:xfrm flipH="1" flipV="1">
              <a:off x="6659186" y="4321159"/>
              <a:ext cx="3194274" cy="435629"/>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4" name="直接箭头连接符 203">
              <a:extLst>
                <a:ext uri="{FF2B5EF4-FFF2-40B4-BE49-F238E27FC236}">
                  <a16:creationId xmlns:a16="http://schemas.microsoft.com/office/drawing/2014/main" id="{34F70665-BCB2-402A-96DF-9BD1AC23DBE4}"/>
                </a:ext>
              </a:extLst>
            </p:cNvPr>
            <p:cNvCxnSpPr>
              <a:cxnSpLocks/>
              <a:stCxn id="145" idx="0"/>
            </p:cNvCxnSpPr>
            <p:nvPr/>
          </p:nvCxnSpPr>
          <p:spPr>
            <a:xfrm flipH="1" flipV="1">
              <a:off x="7668662" y="4332528"/>
              <a:ext cx="2184798" cy="424260"/>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6" name="直接箭头连接符 205">
              <a:extLst>
                <a:ext uri="{FF2B5EF4-FFF2-40B4-BE49-F238E27FC236}">
                  <a16:creationId xmlns:a16="http://schemas.microsoft.com/office/drawing/2014/main" id="{34F70665-BCB2-402A-96DF-9BD1AC23DBE4}"/>
                </a:ext>
              </a:extLst>
            </p:cNvPr>
            <p:cNvCxnSpPr>
              <a:cxnSpLocks/>
              <a:stCxn id="145" idx="0"/>
            </p:cNvCxnSpPr>
            <p:nvPr/>
          </p:nvCxnSpPr>
          <p:spPr>
            <a:xfrm flipH="1" flipV="1">
              <a:off x="8106450" y="4347060"/>
              <a:ext cx="1747010" cy="409728"/>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8" name="直接箭头连接符 207">
              <a:extLst>
                <a:ext uri="{FF2B5EF4-FFF2-40B4-BE49-F238E27FC236}">
                  <a16:creationId xmlns:a16="http://schemas.microsoft.com/office/drawing/2014/main" id="{F2BE3702-77CA-4557-BFCA-F1C946981D84}"/>
                </a:ext>
              </a:extLst>
            </p:cNvPr>
            <p:cNvCxnSpPr>
              <a:cxnSpLocks/>
              <a:stCxn id="97" idx="0"/>
            </p:cNvCxnSpPr>
            <p:nvPr/>
          </p:nvCxnSpPr>
          <p:spPr>
            <a:xfrm flipV="1">
              <a:off x="6177263" y="2393906"/>
              <a:ext cx="972765" cy="951828"/>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2" name="直接箭头连接符 211">
              <a:extLst>
                <a:ext uri="{FF2B5EF4-FFF2-40B4-BE49-F238E27FC236}">
                  <a16:creationId xmlns:a16="http://schemas.microsoft.com/office/drawing/2014/main" id="{C68DA44C-5F56-4F7F-87D2-B2082D42A04E}"/>
                </a:ext>
              </a:extLst>
            </p:cNvPr>
            <p:cNvCxnSpPr>
              <a:cxnSpLocks/>
              <a:stCxn id="98" idx="0"/>
            </p:cNvCxnSpPr>
            <p:nvPr/>
          </p:nvCxnSpPr>
          <p:spPr>
            <a:xfrm flipV="1">
              <a:off x="6640507" y="2416569"/>
              <a:ext cx="509521" cy="823122"/>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5" name="直接箭头连接符 214">
              <a:extLst>
                <a:ext uri="{FF2B5EF4-FFF2-40B4-BE49-F238E27FC236}">
                  <a16:creationId xmlns:a16="http://schemas.microsoft.com/office/drawing/2014/main" id="{86C61F5A-2897-4535-8E82-5477DC54A0F8}"/>
                </a:ext>
              </a:extLst>
            </p:cNvPr>
            <p:cNvCxnSpPr>
              <a:cxnSpLocks/>
              <a:stCxn id="99" idx="0"/>
              <a:endCxn id="224" idx="2"/>
            </p:cNvCxnSpPr>
            <p:nvPr/>
          </p:nvCxnSpPr>
          <p:spPr>
            <a:xfrm flipH="1" flipV="1">
              <a:off x="7165049" y="2387541"/>
              <a:ext cx="498071" cy="391073"/>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8" name="直接箭头连接符 217">
              <a:extLst>
                <a:ext uri="{FF2B5EF4-FFF2-40B4-BE49-F238E27FC236}">
                  <a16:creationId xmlns:a16="http://schemas.microsoft.com/office/drawing/2014/main" id="{2E9490CE-E095-435C-A0D8-27570E168567}"/>
                </a:ext>
              </a:extLst>
            </p:cNvPr>
            <p:cNvCxnSpPr>
              <a:cxnSpLocks/>
              <a:stCxn id="100" idx="0"/>
            </p:cNvCxnSpPr>
            <p:nvPr/>
          </p:nvCxnSpPr>
          <p:spPr>
            <a:xfrm flipV="1">
              <a:off x="7158534" y="2431095"/>
              <a:ext cx="6695" cy="910266"/>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21" name="直接箭头连接符 220">
              <a:extLst>
                <a:ext uri="{FF2B5EF4-FFF2-40B4-BE49-F238E27FC236}">
                  <a16:creationId xmlns:a16="http://schemas.microsoft.com/office/drawing/2014/main" id="{92826230-3B8F-4A64-AAC2-4509F65D4218}"/>
                </a:ext>
              </a:extLst>
            </p:cNvPr>
            <p:cNvCxnSpPr>
              <a:cxnSpLocks/>
              <a:stCxn id="101" idx="0"/>
            </p:cNvCxnSpPr>
            <p:nvPr/>
          </p:nvCxnSpPr>
          <p:spPr>
            <a:xfrm flipH="1" flipV="1">
              <a:off x="7172861" y="2391975"/>
              <a:ext cx="944798" cy="687902"/>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pic>
          <p:nvPicPr>
            <p:cNvPr id="224" name="图片 223">
              <a:extLst>
                <a:ext uri="{FF2B5EF4-FFF2-40B4-BE49-F238E27FC236}">
                  <a16:creationId xmlns:a16="http://schemas.microsoft.com/office/drawing/2014/main" id="{745EA4DF-521A-421B-9AFC-8A25FB5E4544}"/>
                </a:ext>
              </a:extLst>
            </p:cNvPr>
            <p:cNvPicPr>
              <a:picLocks noChangeAspect="1"/>
            </p:cNvPicPr>
            <p:nvPr/>
          </p:nvPicPr>
          <p:blipFill>
            <a:blip r:embed="rId3"/>
            <a:stretch>
              <a:fillRect/>
            </a:stretch>
          </p:blipFill>
          <p:spPr>
            <a:xfrm>
              <a:off x="7030383" y="1506091"/>
              <a:ext cx="269332" cy="881450"/>
            </a:xfrm>
            <a:prstGeom prst="rect">
              <a:avLst/>
            </a:prstGeom>
          </p:spPr>
        </p:pic>
        <p:cxnSp>
          <p:nvCxnSpPr>
            <p:cNvPr id="225" name="直接箭头连接符 224">
              <a:extLst>
                <a:ext uri="{FF2B5EF4-FFF2-40B4-BE49-F238E27FC236}">
                  <a16:creationId xmlns:a16="http://schemas.microsoft.com/office/drawing/2014/main" id="{018E28C9-A0A0-4B1B-9C22-C27712118C83}"/>
                </a:ext>
              </a:extLst>
            </p:cNvPr>
            <p:cNvCxnSpPr>
              <a:cxnSpLocks/>
              <a:stCxn id="224" idx="3"/>
            </p:cNvCxnSpPr>
            <p:nvPr/>
          </p:nvCxnSpPr>
          <p:spPr>
            <a:xfrm>
              <a:off x="7299715" y="1946816"/>
              <a:ext cx="2900700" cy="27990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211F9652-5C96-43A7-907E-E352F50ADBBA}"/>
                </a:ext>
              </a:extLst>
            </p:cNvPr>
            <p:cNvGrpSpPr/>
            <p:nvPr/>
          </p:nvGrpSpPr>
          <p:grpSpPr>
            <a:xfrm>
              <a:off x="8603585" y="3087599"/>
              <a:ext cx="2560451" cy="2924049"/>
              <a:chOff x="8603585" y="3087599"/>
              <a:chExt cx="2560451" cy="2924049"/>
            </a:xfrm>
          </p:grpSpPr>
          <p:sp>
            <p:nvSpPr>
              <p:cNvPr id="28" name="文本框 27">
                <a:extLst>
                  <a:ext uri="{FF2B5EF4-FFF2-40B4-BE49-F238E27FC236}">
                    <a16:creationId xmlns:a16="http://schemas.microsoft.com/office/drawing/2014/main" id="{0DA13E90-8772-4C8A-89B1-1DEA7D92A7A9}"/>
                  </a:ext>
                </a:extLst>
              </p:cNvPr>
              <p:cNvSpPr txBox="1"/>
              <p:nvPr/>
            </p:nvSpPr>
            <p:spPr>
              <a:xfrm>
                <a:off x="10641736" y="4985648"/>
                <a:ext cx="522300" cy="369332"/>
              </a:xfrm>
              <a:prstGeom prst="rect">
                <a:avLst/>
              </a:prstGeom>
              <a:noFill/>
            </p:spPr>
            <p:txBody>
              <a:bodyPr wrap="square">
                <a:spAutoFit/>
              </a:bodyPr>
              <a:lstStyle/>
              <a:p>
                <a:r>
                  <a:rPr lang="en-US" altLang="zh-CN" b="1" dirty="0">
                    <a:solidFill>
                      <a:schemeClr val="accent4">
                        <a:lumMod val="50000"/>
                      </a:schemeClr>
                    </a:solidFill>
                  </a:rPr>
                  <a:t>…</a:t>
                </a:r>
                <a:endParaRPr lang="zh-CN" altLang="en-US" b="1" dirty="0">
                  <a:solidFill>
                    <a:schemeClr val="accent4">
                      <a:lumMod val="50000"/>
                    </a:schemeClr>
                  </a:solidFill>
                </a:endParaRPr>
              </a:p>
            </p:txBody>
          </p:sp>
          <p:grpSp>
            <p:nvGrpSpPr>
              <p:cNvPr id="104" name="组合 103">
                <a:extLst>
                  <a:ext uri="{FF2B5EF4-FFF2-40B4-BE49-F238E27FC236}">
                    <a16:creationId xmlns:a16="http://schemas.microsoft.com/office/drawing/2014/main" id="{7B69CBDC-2B97-4BC6-8F7F-4AFF5B205496}"/>
                  </a:ext>
                </a:extLst>
              </p:cNvPr>
              <p:cNvGrpSpPr/>
              <p:nvPr/>
            </p:nvGrpSpPr>
            <p:grpSpPr>
              <a:xfrm>
                <a:off x="8863792" y="4334152"/>
                <a:ext cx="1336623" cy="1409028"/>
                <a:chOff x="2111666" y="4025046"/>
                <a:chExt cx="1336623" cy="1409028"/>
              </a:xfrm>
            </p:grpSpPr>
            <p:grpSp>
              <p:nvGrpSpPr>
                <p:cNvPr id="105" name="组合 104">
                  <a:extLst>
                    <a:ext uri="{FF2B5EF4-FFF2-40B4-BE49-F238E27FC236}">
                      <a16:creationId xmlns:a16="http://schemas.microsoft.com/office/drawing/2014/main" id="{F542926F-FEBB-484A-8168-EEF19AB4D358}"/>
                    </a:ext>
                  </a:extLst>
                </p:cNvPr>
                <p:cNvGrpSpPr/>
                <p:nvPr/>
              </p:nvGrpSpPr>
              <p:grpSpPr>
                <a:xfrm>
                  <a:off x="2111666" y="4025046"/>
                  <a:ext cx="349848" cy="1409028"/>
                  <a:chOff x="2111666" y="4025046"/>
                  <a:chExt cx="349848" cy="1409028"/>
                </a:xfrm>
              </p:grpSpPr>
              <p:cxnSp>
                <p:nvCxnSpPr>
                  <p:cNvPr id="127" name="直接箭头连接符 126">
                    <a:extLst>
                      <a:ext uri="{FF2B5EF4-FFF2-40B4-BE49-F238E27FC236}">
                        <a16:creationId xmlns:a16="http://schemas.microsoft.com/office/drawing/2014/main" id="{1953A59A-75D0-4D87-A624-B7550269B2B8}"/>
                      </a:ext>
                    </a:extLst>
                  </p:cNvPr>
                  <p:cNvCxnSpPr>
                    <a:cxnSpLocks/>
                  </p:cNvCxnSpPr>
                  <p:nvPr/>
                </p:nvCxnSpPr>
                <p:spPr>
                  <a:xfrm flipV="1">
                    <a:off x="2111666" y="5308032"/>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接箭头连接符 127">
                    <a:extLst>
                      <a:ext uri="{FF2B5EF4-FFF2-40B4-BE49-F238E27FC236}">
                        <a16:creationId xmlns:a16="http://schemas.microsoft.com/office/drawing/2014/main" id="{0FB58594-162C-4B57-9C64-F295692737BA}"/>
                      </a:ext>
                    </a:extLst>
                  </p:cNvPr>
                  <p:cNvCxnSpPr>
                    <a:cxnSpLocks/>
                  </p:cNvCxnSpPr>
                  <p:nvPr/>
                </p:nvCxnSpPr>
                <p:spPr>
                  <a:xfrm flipH="1" flipV="1">
                    <a:off x="2111666" y="4025046"/>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接箭头连接符 128">
                    <a:extLst>
                      <a:ext uri="{FF2B5EF4-FFF2-40B4-BE49-F238E27FC236}">
                        <a16:creationId xmlns:a16="http://schemas.microsoft.com/office/drawing/2014/main" id="{60C6DA6F-2CE7-43F3-9F16-57EBA55A33C1}"/>
                      </a:ext>
                    </a:extLst>
                  </p:cNvPr>
                  <p:cNvCxnSpPr>
                    <a:cxnSpLocks/>
                  </p:cNvCxnSpPr>
                  <p:nvPr/>
                </p:nvCxnSpPr>
                <p:spPr>
                  <a:xfrm>
                    <a:off x="2246331" y="4862726"/>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组合 105">
                  <a:extLst>
                    <a:ext uri="{FF2B5EF4-FFF2-40B4-BE49-F238E27FC236}">
                      <a16:creationId xmlns:a16="http://schemas.microsoft.com/office/drawing/2014/main" id="{D715A847-98FF-49B0-A174-44A9A60EFE15}"/>
                    </a:ext>
                  </a:extLst>
                </p:cNvPr>
                <p:cNvGrpSpPr/>
                <p:nvPr/>
              </p:nvGrpSpPr>
              <p:grpSpPr>
                <a:xfrm>
                  <a:off x="2602303" y="4025046"/>
                  <a:ext cx="349848" cy="1409028"/>
                  <a:chOff x="2111666" y="4025046"/>
                  <a:chExt cx="349848" cy="1409028"/>
                </a:xfrm>
              </p:grpSpPr>
              <p:cxnSp>
                <p:nvCxnSpPr>
                  <p:cNvPr id="123" name="直接箭头连接符 122">
                    <a:extLst>
                      <a:ext uri="{FF2B5EF4-FFF2-40B4-BE49-F238E27FC236}">
                        <a16:creationId xmlns:a16="http://schemas.microsoft.com/office/drawing/2014/main" id="{AD3BEFE7-D97B-493C-B6CF-B180D8939A61}"/>
                      </a:ext>
                    </a:extLst>
                  </p:cNvPr>
                  <p:cNvCxnSpPr>
                    <a:cxnSpLocks/>
                  </p:cNvCxnSpPr>
                  <p:nvPr/>
                </p:nvCxnSpPr>
                <p:spPr>
                  <a:xfrm flipV="1">
                    <a:off x="2111666" y="5308032"/>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接箭头连接符 123">
                    <a:extLst>
                      <a:ext uri="{FF2B5EF4-FFF2-40B4-BE49-F238E27FC236}">
                        <a16:creationId xmlns:a16="http://schemas.microsoft.com/office/drawing/2014/main" id="{36572D05-FF6A-4716-A0B8-490EA6541324}"/>
                      </a:ext>
                    </a:extLst>
                  </p:cNvPr>
                  <p:cNvCxnSpPr>
                    <a:cxnSpLocks/>
                  </p:cNvCxnSpPr>
                  <p:nvPr/>
                </p:nvCxnSpPr>
                <p:spPr>
                  <a:xfrm flipH="1" flipV="1">
                    <a:off x="2111666" y="4025046"/>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接箭头连接符 124">
                    <a:extLst>
                      <a:ext uri="{FF2B5EF4-FFF2-40B4-BE49-F238E27FC236}">
                        <a16:creationId xmlns:a16="http://schemas.microsoft.com/office/drawing/2014/main" id="{E193D513-7B30-4CD4-9BB1-A4CFBB6A9AB4}"/>
                      </a:ext>
                    </a:extLst>
                  </p:cNvPr>
                  <p:cNvCxnSpPr>
                    <a:cxnSpLocks/>
                  </p:cNvCxnSpPr>
                  <p:nvPr/>
                </p:nvCxnSpPr>
                <p:spPr>
                  <a:xfrm>
                    <a:off x="2246331" y="4862726"/>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组合 106">
                  <a:extLst>
                    <a:ext uri="{FF2B5EF4-FFF2-40B4-BE49-F238E27FC236}">
                      <a16:creationId xmlns:a16="http://schemas.microsoft.com/office/drawing/2014/main" id="{7B76322D-C13A-43AA-B183-9DCD2DC7CA26}"/>
                    </a:ext>
                  </a:extLst>
                </p:cNvPr>
                <p:cNvGrpSpPr/>
                <p:nvPr/>
              </p:nvGrpSpPr>
              <p:grpSpPr>
                <a:xfrm>
                  <a:off x="3098441" y="4025046"/>
                  <a:ext cx="349848" cy="1409028"/>
                  <a:chOff x="2111666" y="4025046"/>
                  <a:chExt cx="349848" cy="1409028"/>
                </a:xfrm>
              </p:grpSpPr>
              <p:cxnSp>
                <p:nvCxnSpPr>
                  <p:cNvPr id="119" name="直接箭头连接符 118">
                    <a:extLst>
                      <a:ext uri="{FF2B5EF4-FFF2-40B4-BE49-F238E27FC236}">
                        <a16:creationId xmlns:a16="http://schemas.microsoft.com/office/drawing/2014/main" id="{B47D2FFE-D3F4-49BA-9CEB-DA75C585E97B}"/>
                      </a:ext>
                    </a:extLst>
                  </p:cNvPr>
                  <p:cNvCxnSpPr>
                    <a:cxnSpLocks/>
                  </p:cNvCxnSpPr>
                  <p:nvPr/>
                </p:nvCxnSpPr>
                <p:spPr>
                  <a:xfrm flipV="1">
                    <a:off x="2111666" y="5308032"/>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接箭头连接符 119">
                    <a:extLst>
                      <a:ext uri="{FF2B5EF4-FFF2-40B4-BE49-F238E27FC236}">
                        <a16:creationId xmlns:a16="http://schemas.microsoft.com/office/drawing/2014/main" id="{37C0C84F-4822-4ABE-B386-D24BE56F2EF5}"/>
                      </a:ext>
                    </a:extLst>
                  </p:cNvPr>
                  <p:cNvCxnSpPr>
                    <a:cxnSpLocks/>
                  </p:cNvCxnSpPr>
                  <p:nvPr/>
                </p:nvCxnSpPr>
                <p:spPr>
                  <a:xfrm flipH="1" flipV="1">
                    <a:off x="2111666" y="4025046"/>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接箭头连接符 120">
                    <a:extLst>
                      <a:ext uri="{FF2B5EF4-FFF2-40B4-BE49-F238E27FC236}">
                        <a16:creationId xmlns:a16="http://schemas.microsoft.com/office/drawing/2014/main" id="{70950954-4CAE-4CD3-A9E5-533EA4C9A2A5}"/>
                      </a:ext>
                    </a:extLst>
                  </p:cNvPr>
                  <p:cNvCxnSpPr>
                    <a:cxnSpLocks/>
                  </p:cNvCxnSpPr>
                  <p:nvPr/>
                </p:nvCxnSpPr>
                <p:spPr>
                  <a:xfrm>
                    <a:off x="2246331" y="4862726"/>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6" name="组合 135">
                <a:extLst>
                  <a:ext uri="{FF2B5EF4-FFF2-40B4-BE49-F238E27FC236}">
                    <a16:creationId xmlns:a16="http://schemas.microsoft.com/office/drawing/2014/main" id="{E12DC877-51F3-45D9-B8EA-0F98C4AFA726}"/>
                  </a:ext>
                </a:extLst>
              </p:cNvPr>
              <p:cNvGrpSpPr/>
              <p:nvPr/>
            </p:nvGrpSpPr>
            <p:grpSpPr>
              <a:xfrm>
                <a:off x="8771650" y="4747578"/>
                <a:ext cx="191655" cy="836029"/>
                <a:chOff x="4435596" y="4715940"/>
                <a:chExt cx="191655" cy="836029"/>
              </a:xfrm>
            </p:grpSpPr>
            <p:sp>
              <p:nvSpPr>
                <p:cNvPr id="130" name="矩形: 圆角 129">
                  <a:extLst>
                    <a:ext uri="{FF2B5EF4-FFF2-40B4-BE49-F238E27FC236}">
                      <a16:creationId xmlns:a16="http://schemas.microsoft.com/office/drawing/2014/main" id="{7A882CDF-4738-4DB8-BEC5-D1AC83F9F357}"/>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B15A8307-1723-472F-88DA-FD498139110C}"/>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2" name="椭圆 131">
                  <a:extLst>
                    <a:ext uri="{FF2B5EF4-FFF2-40B4-BE49-F238E27FC236}">
                      <a16:creationId xmlns:a16="http://schemas.microsoft.com/office/drawing/2014/main" id="{CC30044B-8AB7-4103-8C79-ECE7CE25A422}"/>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3" name="椭圆 132">
                  <a:extLst>
                    <a:ext uri="{FF2B5EF4-FFF2-40B4-BE49-F238E27FC236}">
                      <a16:creationId xmlns:a16="http://schemas.microsoft.com/office/drawing/2014/main" id="{BD2DE0DE-7358-402B-95ED-428337BC5A5A}"/>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4" name="椭圆 133">
                  <a:extLst>
                    <a:ext uri="{FF2B5EF4-FFF2-40B4-BE49-F238E27FC236}">
                      <a16:creationId xmlns:a16="http://schemas.microsoft.com/office/drawing/2014/main" id="{60EEAB55-C84C-4AD3-A439-BF9B9386024B}"/>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5" name="椭圆 134">
                  <a:extLst>
                    <a:ext uri="{FF2B5EF4-FFF2-40B4-BE49-F238E27FC236}">
                      <a16:creationId xmlns:a16="http://schemas.microsoft.com/office/drawing/2014/main" id="{2FC28067-C7BC-45D1-A0C2-F9C067EAD618}"/>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grpSp>
            <p:nvGrpSpPr>
              <p:cNvPr id="137" name="组合 136">
                <a:extLst>
                  <a:ext uri="{FF2B5EF4-FFF2-40B4-BE49-F238E27FC236}">
                    <a16:creationId xmlns:a16="http://schemas.microsoft.com/office/drawing/2014/main" id="{E831F61D-B5CF-4A82-8216-DFCEE89EE0FF}"/>
                  </a:ext>
                </a:extLst>
              </p:cNvPr>
              <p:cNvGrpSpPr/>
              <p:nvPr/>
            </p:nvGrpSpPr>
            <p:grpSpPr>
              <a:xfrm>
                <a:off x="9262287" y="4755804"/>
                <a:ext cx="191655" cy="836029"/>
                <a:chOff x="4435596" y="4715940"/>
                <a:chExt cx="191655" cy="836029"/>
              </a:xfrm>
            </p:grpSpPr>
            <p:sp>
              <p:nvSpPr>
                <p:cNvPr id="138" name="矩形: 圆角 137">
                  <a:extLst>
                    <a:ext uri="{FF2B5EF4-FFF2-40B4-BE49-F238E27FC236}">
                      <a16:creationId xmlns:a16="http://schemas.microsoft.com/office/drawing/2014/main" id="{F5FA0BBE-8B8C-4083-A92C-CDDCC0753444}"/>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a:extLst>
                    <a:ext uri="{FF2B5EF4-FFF2-40B4-BE49-F238E27FC236}">
                      <a16:creationId xmlns:a16="http://schemas.microsoft.com/office/drawing/2014/main" id="{1F84A6AA-8135-41AA-84C2-82199EDA5247}"/>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0" name="椭圆 139">
                  <a:extLst>
                    <a:ext uri="{FF2B5EF4-FFF2-40B4-BE49-F238E27FC236}">
                      <a16:creationId xmlns:a16="http://schemas.microsoft.com/office/drawing/2014/main" id="{E5F503C3-0BFD-48C3-B5A2-FC484326413F}"/>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1" name="椭圆 140">
                  <a:extLst>
                    <a:ext uri="{FF2B5EF4-FFF2-40B4-BE49-F238E27FC236}">
                      <a16:creationId xmlns:a16="http://schemas.microsoft.com/office/drawing/2014/main" id="{7686731D-63D4-4E9E-B97E-F9816170EDDD}"/>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2" name="椭圆 141">
                  <a:extLst>
                    <a:ext uri="{FF2B5EF4-FFF2-40B4-BE49-F238E27FC236}">
                      <a16:creationId xmlns:a16="http://schemas.microsoft.com/office/drawing/2014/main" id="{40815CA5-514E-4702-A81F-E8AC28A48DBB}"/>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3" name="椭圆 142">
                  <a:extLst>
                    <a:ext uri="{FF2B5EF4-FFF2-40B4-BE49-F238E27FC236}">
                      <a16:creationId xmlns:a16="http://schemas.microsoft.com/office/drawing/2014/main" id="{CFB9503D-7BC4-4DFC-A8BB-883039FC3B65}"/>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grpSp>
            <p:nvGrpSpPr>
              <p:cNvPr id="144" name="组合 143">
                <a:extLst>
                  <a:ext uri="{FF2B5EF4-FFF2-40B4-BE49-F238E27FC236}">
                    <a16:creationId xmlns:a16="http://schemas.microsoft.com/office/drawing/2014/main" id="{0B25872C-4F7E-48A8-A656-9D9BEECE2A67}"/>
                  </a:ext>
                </a:extLst>
              </p:cNvPr>
              <p:cNvGrpSpPr/>
              <p:nvPr/>
            </p:nvGrpSpPr>
            <p:grpSpPr>
              <a:xfrm>
                <a:off x="9757632" y="4756788"/>
                <a:ext cx="191655" cy="836029"/>
                <a:chOff x="4435596" y="4715940"/>
                <a:chExt cx="191655" cy="836029"/>
              </a:xfrm>
            </p:grpSpPr>
            <p:sp>
              <p:nvSpPr>
                <p:cNvPr id="145" name="矩形: 圆角 144">
                  <a:extLst>
                    <a:ext uri="{FF2B5EF4-FFF2-40B4-BE49-F238E27FC236}">
                      <a16:creationId xmlns:a16="http://schemas.microsoft.com/office/drawing/2014/main" id="{CC9AD46B-528C-4A25-9598-8BC311ACFD82}"/>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a:extLst>
                    <a:ext uri="{FF2B5EF4-FFF2-40B4-BE49-F238E27FC236}">
                      <a16:creationId xmlns:a16="http://schemas.microsoft.com/office/drawing/2014/main" id="{0DD42626-52BD-4288-8D9A-CDBB825C0846}"/>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7" name="椭圆 146">
                  <a:extLst>
                    <a:ext uri="{FF2B5EF4-FFF2-40B4-BE49-F238E27FC236}">
                      <a16:creationId xmlns:a16="http://schemas.microsoft.com/office/drawing/2014/main" id="{24BAE449-08BA-4670-B05F-86E7EE85995A}"/>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8" name="椭圆 147">
                  <a:extLst>
                    <a:ext uri="{FF2B5EF4-FFF2-40B4-BE49-F238E27FC236}">
                      <a16:creationId xmlns:a16="http://schemas.microsoft.com/office/drawing/2014/main" id="{407606FB-7E37-4812-A51B-B0D9A7C07C16}"/>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9" name="椭圆 148">
                  <a:extLst>
                    <a:ext uri="{FF2B5EF4-FFF2-40B4-BE49-F238E27FC236}">
                      <a16:creationId xmlns:a16="http://schemas.microsoft.com/office/drawing/2014/main" id="{6B790FF8-CFE4-48D8-A563-1439EFD6F171}"/>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0B10AEF9-9702-4FF2-BF1F-B09E2254C409}"/>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sp>
            <p:nvSpPr>
              <p:cNvPr id="154" name="文本框 153">
                <a:extLst>
                  <a:ext uri="{FF2B5EF4-FFF2-40B4-BE49-F238E27FC236}">
                    <a16:creationId xmlns:a16="http://schemas.microsoft.com/office/drawing/2014/main" id="{95ADDE78-9B64-4D67-B902-75E19061E7ED}"/>
                  </a:ext>
                </a:extLst>
              </p:cNvPr>
              <p:cNvSpPr txBox="1"/>
              <p:nvPr/>
            </p:nvSpPr>
            <p:spPr>
              <a:xfrm>
                <a:off x="8603585" y="5734649"/>
                <a:ext cx="2442719" cy="276999"/>
              </a:xfrm>
              <a:prstGeom prst="rect">
                <a:avLst/>
              </a:prstGeom>
              <a:noFill/>
            </p:spPr>
            <p:txBody>
              <a:bodyPr wrap="square">
                <a:spAutoFit/>
              </a:bodyPr>
              <a:lstStyle/>
              <a:p>
                <a:r>
                  <a:rPr lang="en-US" altLang="zh-CN" sz="1200" b="1" dirty="0"/>
                  <a:t>&lt;</a:t>
                </a:r>
                <a:r>
                  <a:rPr lang="en-US" altLang="zh-CN" sz="1200" b="1" dirty="0" err="1"/>
                  <a:t>bos</a:t>
                </a:r>
                <a:r>
                  <a:rPr lang="en-US" altLang="zh-CN" sz="1200" b="1" dirty="0"/>
                  <a:t>&gt;    He</a:t>
                </a:r>
                <a:r>
                  <a:rPr lang="zh-CN" altLang="en-US" sz="1200" b="1" dirty="0"/>
                  <a:t>     </a:t>
                </a:r>
                <a:r>
                  <a:rPr lang="en-US" altLang="zh-CN" sz="1200" b="1" dirty="0"/>
                  <a:t>has       a       …</a:t>
                </a:r>
                <a:endParaRPr lang="zh-CN" altLang="en-US" sz="1200" b="1" dirty="0"/>
              </a:p>
            </p:txBody>
          </p:sp>
          <p:sp>
            <p:nvSpPr>
              <p:cNvPr id="227" name="文本框 226">
                <a:extLst>
                  <a:ext uri="{FF2B5EF4-FFF2-40B4-BE49-F238E27FC236}">
                    <a16:creationId xmlns:a16="http://schemas.microsoft.com/office/drawing/2014/main" id="{34A88867-93F0-4537-BBF9-2706E6462B57}"/>
                  </a:ext>
                </a:extLst>
              </p:cNvPr>
              <p:cNvSpPr txBox="1"/>
              <p:nvPr/>
            </p:nvSpPr>
            <p:spPr>
              <a:xfrm>
                <a:off x="8686247" y="3087599"/>
                <a:ext cx="2360055" cy="276999"/>
              </a:xfrm>
              <a:prstGeom prst="rect">
                <a:avLst/>
              </a:prstGeom>
              <a:noFill/>
            </p:spPr>
            <p:txBody>
              <a:bodyPr wrap="square">
                <a:spAutoFit/>
              </a:bodyPr>
              <a:lstStyle/>
              <a:p>
                <a:r>
                  <a:rPr lang="en-US" altLang="zh-CN" sz="1200" b="1" dirty="0"/>
                  <a:t>He</a:t>
                </a:r>
                <a:r>
                  <a:rPr lang="zh-CN" altLang="en-US" sz="1200" b="1" dirty="0"/>
                  <a:t>     </a:t>
                </a:r>
                <a:r>
                  <a:rPr lang="en-US" altLang="zh-CN" sz="1200" b="1" dirty="0"/>
                  <a:t>has        a      Huawei   </a:t>
                </a:r>
                <a:endParaRPr lang="zh-CN" altLang="en-US" sz="1200" b="1" dirty="0"/>
              </a:p>
            </p:txBody>
          </p:sp>
          <p:grpSp>
            <p:nvGrpSpPr>
              <p:cNvPr id="228" name="组合 227">
                <a:extLst>
                  <a:ext uri="{FF2B5EF4-FFF2-40B4-BE49-F238E27FC236}">
                    <a16:creationId xmlns:a16="http://schemas.microsoft.com/office/drawing/2014/main" id="{F1A7C60F-F8DD-4920-8997-F1A078F4A025}"/>
                  </a:ext>
                </a:extLst>
              </p:cNvPr>
              <p:cNvGrpSpPr/>
              <p:nvPr/>
            </p:nvGrpSpPr>
            <p:grpSpPr>
              <a:xfrm>
                <a:off x="8870696" y="3430965"/>
                <a:ext cx="986776" cy="730657"/>
                <a:chOff x="1332485" y="3782391"/>
                <a:chExt cx="986776" cy="411664"/>
              </a:xfrm>
            </p:grpSpPr>
            <p:cxnSp>
              <p:nvCxnSpPr>
                <p:cNvPr id="229" name="直接箭头连接符 228">
                  <a:extLst>
                    <a:ext uri="{FF2B5EF4-FFF2-40B4-BE49-F238E27FC236}">
                      <a16:creationId xmlns:a16="http://schemas.microsoft.com/office/drawing/2014/main" id="{2CC512AC-5E77-4D50-90CC-BA52FAD15779}"/>
                    </a:ext>
                  </a:extLst>
                </p:cNvPr>
                <p:cNvCxnSpPr>
                  <a:cxnSpLocks/>
                </p:cNvCxnSpPr>
                <p:nvPr/>
              </p:nvCxnSpPr>
              <p:spPr>
                <a:xfrm flipH="1" flipV="1">
                  <a:off x="1332485" y="3782391"/>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直接箭头连接符 229">
                  <a:extLst>
                    <a:ext uri="{FF2B5EF4-FFF2-40B4-BE49-F238E27FC236}">
                      <a16:creationId xmlns:a16="http://schemas.microsoft.com/office/drawing/2014/main" id="{A3A5103A-EDE0-4A15-A826-4DAE3DC26B69}"/>
                    </a:ext>
                  </a:extLst>
                </p:cNvPr>
                <p:cNvCxnSpPr>
                  <a:cxnSpLocks/>
                </p:cNvCxnSpPr>
                <p:nvPr/>
              </p:nvCxnSpPr>
              <p:spPr>
                <a:xfrm flipH="1" flipV="1">
                  <a:off x="1823122" y="3782391"/>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直接箭头连接符 230">
                  <a:extLst>
                    <a:ext uri="{FF2B5EF4-FFF2-40B4-BE49-F238E27FC236}">
                      <a16:creationId xmlns:a16="http://schemas.microsoft.com/office/drawing/2014/main" id="{17805528-6856-4949-A2E2-89D7BA75F06E}"/>
                    </a:ext>
                  </a:extLst>
                </p:cNvPr>
                <p:cNvCxnSpPr>
                  <a:cxnSpLocks/>
                </p:cNvCxnSpPr>
                <p:nvPr/>
              </p:nvCxnSpPr>
              <p:spPr>
                <a:xfrm flipH="1" flipV="1">
                  <a:off x="2319260" y="3782391"/>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36" name="文本框 235">
                    <a:extLst>
                      <a:ext uri="{FF2B5EF4-FFF2-40B4-BE49-F238E27FC236}">
                        <a16:creationId xmlns:a16="http://schemas.microsoft.com/office/drawing/2014/main" id="{3AF3DAD8-2704-4ECA-B360-5DA8AE23C162}"/>
                      </a:ext>
                    </a:extLst>
                  </p:cNvPr>
                  <p:cNvSpPr txBox="1"/>
                  <p:nvPr/>
                </p:nvSpPr>
                <p:spPr>
                  <a:xfrm>
                    <a:off x="8646209" y="4118011"/>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(1)</m:t>
                              </m:r>
                            </m:sup>
                          </m:sSup>
                        </m:oMath>
                      </m:oMathPara>
                    </a14:m>
                    <a:endParaRPr lang="zh-CN" altLang="en-US" sz="1400" dirty="0"/>
                  </a:p>
                </p:txBody>
              </p:sp>
            </mc:Choice>
            <mc:Fallback xmlns="">
              <p:sp>
                <p:nvSpPr>
                  <p:cNvPr id="236" name="文本框 235">
                    <a:extLst>
                      <a:ext uri="{FF2B5EF4-FFF2-40B4-BE49-F238E27FC236}">
                        <a16:creationId xmlns:a16="http://schemas.microsoft.com/office/drawing/2014/main" id="{3AF3DAD8-2704-4ECA-B360-5DA8AE23C162}"/>
                      </a:ext>
                    </a:extLst>
                  </p:cNvPr>
                  <p:cNvSpPr txBox="1">
                    <a:spLocks noRot="1" noChangeAspect="1" noMove="1" noResize="1" noEditPoints="1" noAdjustHandles="1" noChangeArrowheads="1" noChangeShapeType="1" noTextEdit="1"/>
                  </p:cNvSpPr>
                  <p:nvPr/>
                </p:nvSpPr>
                <p:spPr>
                  <a:xfrm>
                    <a:off x="8646209" y="4118011"/>
                    <a:ext cx="458527" cy="316690"/>
                  </a:xfrm>
                  <a:prstGeom prst="rect">
                    <a:avLst/>
                  </a:prstGeom>
                  <a:blipFill>
                    <a:blip r:embed="rId4"/>
                    <a:stretch>
                      <a:fillRect b="-38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7" name="文本框 236">
                    <a:extLst>
                      <a:ext uri="{FF2B5EF4-FFF2-40B4-BE49-F238E27FC236}">
                        <a16:creationId xmlns:a16="http://schemas.microsoft.com/office/drawing/2014/main" id="{CCB0E474-F9FF-462A-BBDF-EABD1656F5DF}"/>
                      </a:ext>
                    </a:extLst>
                  </p:cNvPr>
                  <p:cNvSpPr txBox="1"/>
                  <p:nvPr/>
                </p:nvSpPr>
                <p:spPr>
                  <a:xfrm>
                    <a:off x="9110197" y="4106443"/>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(2)</m:t>
                              </m:r>
                            </m:sup>
                          </m:sSup>
                        </m:oMath>
                      </m:oMathPara>
                    </a14:m>
                    <a:endParaRPr lang="zh-CN" altLang="en-US" sz="1400" dirty="0"/>
                  </a:p>
                </p:txBody>
              </p:sp>
            </mc:Choice>
            <mc:Fallback xmlns="">
              <p:sp>
                <p:nvSpPr>
                  <p:cNvPr id="237" name="文本框 236">
                    <a:extLst>
                      <a:ext uri="{FF2B5EF4-FFF2-40B4-BE49-F238E27FC236}">
                        <a16:creationId xmlns:a16="http://schemas.microsoft.com/office/drawing/2014/main" id="{CCB0E474-F9FF-462A-BBDF-EABD1656F5DF}"/>
                      </a:ext>
                    </a:extLst>
                  </p:cNvPr>
                  <p:cNvSpPr txBox="1">
                    <a:spLocks noRot="1" noChangeAspect="1" noMove="1" noResize="1" noEditPoints="1" noAdjustHandles="1" noChangeArrowheads="1" noChangeShapeType="1" noTextEdit="1"/>
                  </p:cNvSpPr>
                  <p:nvPr/>
                </p:nvSpPr>
                <p:spPr>
                  <a:xfrm>
                    <a:off x="9110197" y="4106443"/>
                    <a:ext cx="458527" cy="316690"/>
                  </a:xfrm>
                  <a:prstGeom prst="rect">
                    <a:avLst/>
                  </a:prstGeom>
                  <a:blipFill>
                    <a:blip r:embed="rId5"/>
                    <a:stretch>
                      <a:fillRect b="-38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8" name="文本框 237">
                    <a:extLst>
                      <a:ext uri="{FF2B5EF4-FFF2-40B4-BE49-F238E27FC236}">
                        <a16:creationId xmlns:a16="http://schemas.microsoft.com/office/drawing/2014/main" id="{4A781511-D8AD-4C8A-BA51-77DD36E53E2C}"/>
                      </a:ext>
                    </a:extLst>
                  </p:cNvPr>
                  <p:cNvSpPr txBox="1"/>
                  <p:nvPr/>
                </p:nvSpPr>
                <p:spPr>
                  <a:xfrm>
                    <a:off x="9608256" y="4121119"/>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(3)</m:t>
                              </m:r>
                            </m:sup>
                          </m:sSup>
                        </m:oMath>
                      </m:oMathPara>
                    </a14:m>
                    <a:endParaRPr lang="zh-CN" altLang="en-US" sz="1400" dirty="0"/>
                  </a:p>
                </p:txBody>
              </p:sp>
            </mc:Choice>
            <mc:Fallback xmlns="">
              <p:sp>
                <p:nvSpPr>
                  <p:cNvPr id="238" name="文本框 237">
                    <a:extLst>
                      <a:ext uri="{FF2B5EF4-FFF2-40B4-BE49-F238E27FC236}">
                        <a16:creationId xmlns:a16="http://schemas.microsoft.com/office/drawing/2014/main" id="{4A781511-D8AD-4C8A-BA51-77DD36E53E2C}"/>
                      </a:ext>
                    </a:extLst>
                  </p:cNvPr>
                  <p:cNvSpPr txBox="1">
                    <a:spLocks noRot="1" noChangeAspect="1" noMove="1" noResize="1" noEditPoints="1" noAdjustHandles="1" noChangeArrowheads="1" noChangeShapeType="1" noTextEdit="1"/>
                  </p:cNvSpPr>
                  <p:nvPr/>
                </p:nvSpPr>
                <p:spPr>
                  <a:xfrm>
                    <a:off x="9608256" y="4121119"/>
                    <a:ext cx="458527" cy="316690"/>
                  </a:xfrm>
                  <a:prstGeom prst="rect">
                    <a:avLst/>
                  </a:prstGeom>
                  <a:blipFill>
                    <a:blip r:embed="rId6"/>
                    <a:stretch>
                      <a:fillRect b="-3846"/>
                    </a:stretch>
                  </a:blipFill>
                </p:spPr>
                <p:txBody>
                  <a:bodyPr/>
                  <a:lstStyle/>
                  <a:p>
                    <a:r>
                      <a:rPr lang="zh-CN" altLang="en-US">
                        <a:noFill/>
                      </a:rPr>
                      <a:t> </a:t>
                    </a:r>
                  </a:p>
                </p:txBody>
              </p:sp>
            </mc:Fallback>
          </mc:AlternateContent>
          <p:grpSp>
            <p:nvGrpSpPr>
              <p:cNvPr id="159" name="组合 158">
                <a:extLst>
                  <a:ext uri="{FF2B5EF4-FFF2-40B4-BE49-F238E27FC236}">
                    <a16:creationId xmlns:a16="http://schemas.microsoft.com/office/drawing/2014/main" id="{3DB8BD6A-02CE-47B1-8EA4-77BCBE618595}"/>
                  </a:ext>
                </a:extLst>
              </p:cNvPr>
              <p:cNvGrpSpPr/>
              <p:nvPr/>
            </p:nvGrpSpPr>
            <p:grpSpPr>
              <a:xfrm>
                <a:off x="10213776" y="4755804"/>
                <a:ext cx="191655" cy="836029"/>
                <a:chOff x="4435596" y="4715940"/>
                <a:chExt cx="191655" cy="836029"/>
              </a:xfrm>
            </p:grpSpPr>
            <p:sp>
              <p:nvSpPr>
                <p:cNvPr id="169" name="矩形: 圆角 168">
                  <a:extLst>
                    <a:ext uri="{FF2B5EF4-FFF2-40B4-BE49-F238E27FC236}">
                      <a16:creationId xmlns:a16="http://schemas.microsoft.com/office/drawing/2014/main" id="{CD1D7E9F-BE82-453E-A89F-E9888DB94EF1}"/>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椭圆 169">
                  <a:extLst>
                    <a:ext uri="{FF2B5EF4-FFF2-40B4-BE49-F238E27FC236}">
                      <a16:creationId xmlns:a16="http://schemas.microsoft.com/office/drawing/2014/main" id="{1A3FB4B0-D3AC-47F4-A2D8-FD27D2A4C31E}"/>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71" name="椭圆 170">
                  <a:extLst>
                    <a:ext uri="{FF2B5EF4-FFF2-40B4-BE49-F238E27FC236}">
                      <a16:creationId xmlns:a16="http://schemas.microsoft.com/office/drawing/2014/main" id="{B8235CD4-46EA-4614-9E82-603BB4365A61}"/>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72" name="椭圆 171">
                  <a:extLst>
                    <a:ext uri="{FF2B5EF4-FFF2-40B4-BE49-F238E27FC236}">
                      <a16:creationId xmlns:a16="http://schemas.microsoft.com/office/drawing/2014/main" id="{C95DD1F8-474C-4E30-B447-98DA7424E16C}"/>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74" name="椭圆 173">
                  <a:extLst>
                    <a:ext uri="{FF2B5EF4-FFF2-40B4-BE49-F238E27FC236}">
                      <a16:creationId xmlns:a16="http://schemas.microsoft.com/office/drawing/2014/main" id="{4CC2F8AD-51E1-4960-8582-26E29F715C97}"/>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82" name="椭圆 181">
                  <a:extLst>
                    <a:ext uri="{FF2B5EF4-FFF2-40B4-BE49-F238E27FC236}">
                      <a16:creationId xmlns:a16="http://schemas.microsoft.com/office/drawing/2014/main" id="{6A6B38A0-D824-42FD-8E08-65B863B4A99C}"/>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cxnSp>
            <p:nvCxnSpPr>
              <p:cNvPr id="185" name="直接箭头连接符 184">
                <a:extLst>
                  <a:ext uri="{FF2B5EF4-FFF2-40B4-BE49-F238E27FC236}">
                    <a16:creationId xmlns:a16="http://schemas.microsoft.com/office/drawing/2014/main" id="{16CCA5B0-59FC-4EFA-87FC-60C5E43DA4D8}"/>
                  </a:ext>
                </a:extLst>
              </p:cNvPr>
              <p:cNvCxnSpPr>
                <a:cxnSpLocks/>
              </p:cNvCxnSpPr>
              <p:nvPr/>
            </p:nvCxnSpPr>
            <p:spPr>
              <a:xfrm>
                <a:off x="10440706" y="5170314"/>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直接箭头连接符 185">
                <a:extLst>
                  <a:ext uri="{FF2B5EF4-FFF2-40B4-BE49-F238E27FC236}">
                    <a16:creationId xmlns:a16="http://schemas.microsoft.com/office/drawing/2014/main" id="{0A5CE145-FF62-4B00-BEFE-E6C673192628}"/>
                  </a:ext>
                </a:extLst>
              </p:cNvPr>
              <p:cNvCxnSpPr>
                <a:cxnSpLocks/>
              </p:cNvCxnSpPr>
              <p:nvPr/>
            </p:nvCxnSpPr>
            <p:spPr>
              <a:xfrm flipH="1" flipV="1">
                <a:off x="10305912" y="4344140"/>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直接箭头连接符 187">
                <a:extLst>
                  <a:ext uri="{FF2B5EF4-FFF2-40B4-BE49-F238E27FC236}">
                    <a16:creationId xmlns:a16="http://schemas.microsoft.com/office/drawing/2014/main" id="{8C418368-D802-4F78-B0FF-06C5BBB1DFB9}"/>
                  </a:ext>
                </a:extLst>
              </p:cNvPr>
              <p:cNvCxnSpPr>
                <a:cxnSpLocks/>
              </p:cNvCxnSpPr>
              <p:nvPr/>
            </p:nvCxnSpPr>
            <p:spPr>
              <a:xfrm flipV="1">
                <a:off x="10305912" y="5617138"/>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9" name="文本框 188">
                    <a:extLst>
                      <a:ext uri="{FF2B5EF4-FFF2-40B4-BE49-F238E27FC236}">
                        <a16:creationId xmlns:a16="http://schemas.microsoft.com/office/drawing/2014/main" id="{68AE7950-0CA7-497C-A285-D990006138B7}"/>
                      </a:ext>
                    </a:extLst>
                  </p:cNvPr>
                  <p:cNvSpPr txBox="1"/>
                  <p:nvPr/>
                </p:nvSpPr>
                <p:spPr>
                  <a:xfrm>
                    <a:off x="10095432" y="4103635"/>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(4)</m:t>
                              </m:r>
                            </m:sup>
                          </m:sSup>
                        </m:oMath>
                      </m:oMathPara>
                    </a14:m>
                    <a:endParaRPr lang="zh-CN" altLang="en-US" sz="1400" dirty="0"/>
                  </a:p>
                </p:txBody>
              </p:sp>
            </mc:Choice>
            <mc:Fallback xmlns="">
              <p:sp>
                <p:nvSpPr>
                  <p:cNvPr id="189" name="文本框 188">
                    <a:extLst>
                      <a:ext uri="{FF2B5EF4-FFF2-40B4-BE49-F238E27FC236}">
                        <a16:creationId xmlns:a16="http://schemas.microsoft.com/office/drawing/2014/main" id="{68AE7950-0CA7-497C-A285-D990006138B7}"/>
                      </a:ext>
                    </a:extLst>
                  </p:cNvPr>
                  <p:cNvSpPr txBox="1">
                    <a:spLocks noRot="1" noChangeAspect="1" noMove="1" noResize="1" noEditPoints="1" noAdjustHandles="1" noChangeArrowheads="1" noChangeShapeType="1" noTextEdit="1"/>
                  </p:cNvSpPr>
                  <p:nvPr/>
                </p:nvSpPr>
                <p:spPr>
                  <a:xfrm>
                    <a:off x="10095432" y="4103635"/>
                    <a:ext cx="458527" cy="316690"/>
                  </a:xfrm>
                  <a:prstGeom prst="rect">
                    <a:avLst/>
                  </a:prstGeom>
                  <a:blipFill>
                    <a:blip r:embed="rId7"/>
                    <a:stretch>
                      <a:fillRect b="-3846"/>
                    </a:stretch>
                  </a:blipFill>
                </p:spPr>
                <p:txBody>
                  <a:bodyPr/>
                  <a:lstStyle/>
                  <a:p>
                    <a:r>
                      <a:rPr lang="zh-CN" altLang="en-US">
                        <a:noFill/>
                      </a:rPr>
                      <a:t> </a:t>
                    </a:r>
                  </a:p>
                </p:txBody>
              </p:sp>
            </mc:Fallback>
          </mc:AlternateContent>
          <p:cxnSp>
            <p:nvCxnSpPr>
              <p:cNvPr id="191" name="直接箭头连接符 190">
                <a:extLst>
                  <a:ext uri="{FF2B5EF4-FFF2-40B4-BE49-F238E27FC236}">
                    <a16:creationId xmlns:a16="http://schemas.microsoft.com/office/drawing/2014/main" id="{57DAA29E-9001-45B8-B226-C32ECBEDBDC9}"/>
                  </a:ext>
                </a:extLst>
              </p:cNvPr>
              <p:cNvCxnSpPr>
                <a:cxnSpLocks/>
              </p:cNvCxnSpPr>
              <p:nvPr/>
            </p:nvCxnSpPr>
            <p:spPr>
              <a:xfrm flipH="1" flipV="1">
                <a:off x="10283589" y="3443623"/>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1" name="Rectangle 1">
            <a:extLst>
              <a:ext uri="{FF2B5EF4-FFF2-40B4-BE49-F238E27FC236}">
                <a16:creationId xmlns:a16="http://schemas.microsoft.com/office/drawing/2014/main" id="{B19A4666-AA08-4304-9F5C-06DFA9A16951}"/>
              </a:ext>
            </a:extLst>
          </p:cNvPr>
          <p:cNvSpPr>
            <a:spLocks noChangeArrowheads="1"/>
          </p:cNvSpPr>
          <p:nvPr/>
        </p:nvSpPr>
        <p:spPr bwMode="auto">
          <a:xfrm>
            <a:off x="1097352" y="1200336"/>
            <a:ext cx="5143407" cy="615553"/>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400" b="0" i="0" u="none" strike="noStrike" cap="none" normalizeH="0" baseline="0" dirty="0">
                <a:ln>
                  <a:noFill/>
                </a:ln>
                <a:solidFill>
                  <a:srgbClr val="000000"/>
                </a:solidFill>
                <a:effectLst/>
                <a:latin typeface="Verdana" panose="020B0604030504040204" pitchFamily="34" charset="0"/>
              </a:rPr>
              <a:t>输入序列</a:t>
            </a:r>
            <a:r>
              <a:rPr kumimoji="0" lang="zh-CN" altLang="en-US" sz="2400" b="0" i="0" u="none" strike="noStrike" cap="none" normalizeH="0" baseline="0" dirty="0">
                <a:ln>
                  <a:noFill/>
                </a:ln>
                <a:solidFill>
                  <a:srgbClr val="000000"/>
                </a:solidFill>
                <a:effectLst/>
                <a:latin typeface="Verdana" panose="020B0604030504040204" pitchFamily="34" charset="0"/>
              </a:rPr>
              <a:t>：他 有 一部 华为  手机</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600" b="0" i="0" u="none" strike="noStrike" cap="none" normalizeH="0" baseline="0" dirty="0">
              <a:ln>
                <a:noFill/>
              </a:ln>
              <a:solidFill>
                <a:schemeClr val="tx1"/>
              </a:solidFill>
              <a:effectLst/>
            </a:endParaRPr>
          </a:p>
        </p:txBody>
      </p:sp>
      <p:sp>
        <p:nvSpPr>
          <p:cNvPr id="153" name="Rectangle 1">
            <a:extLst>
              <a:ext uri="{FF2B5EF4-FFF2-40B4-BE49-F238E27FC236}">
                <a16:creationId xmlns:a16="http://schemas.microsoft.com/office/drawing/2014/main" id="{AA1C43FE-BF31-4A8E-8867-3312CD522C6B}"/>
              </a:ext>
            </a:extLst>
          </p:cNvPr>
          <p:cNvSpPr>
            <a:spLocks noChangeArrowheads="1"/>
          </p:cNvSpPr>
          <p:nvPr/>
        </p:nvSpPr>
        <p:spPr bwMode="auto">
          <a:xfrm>
            <a:off x="1097352" y="1716934"/>
            <a:ext cx="4132670" cy="369332"/>
          </a:xfrm>
          <a:prstGeom prst="rect">
            <a:avLst/>
          </a:prstGeom>
          <a:no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2400" dirty="0">
                <a:solidFill>
                  <a:srgbClr val="000000"/>
                </a:solidFill>
                <a:latin typeface="Verdana" panose="020B0604030504040204" pitchFamily="34" charset="0"/>
              </a:rPr>
              <a:t>输出序列：</a:t>
            </a:r>
            <a:r>
              <a:rPr kumimoji="0" lang="en-US" altLang="zh-CN" sz="2400" b="0" i="0" u="none" strike="noStrike" cap="none" normalizeH="0" baseline="0" dirty="0">
                <a:ln>
                  <a:noFill/>
                </a:ln>
                <a:solidFill>
                  <a:srgbClr val="000000"/>
                </a:solidFill>
                <a:effectLst/>
                <a:latin typeface="Verdana" panose="020B0604030504040204" pitchFamily="34" charset="0"/>
              </a:rPr>
              <a:t>He has a Huawei</a:t>
            </a:r>
            <a:endParaRPr kumimoji="0" lang="zh-CN" altLang="zh-CN" sz="1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578684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5.3.2 </a:t>
            </a:r>
            <a:r>
              <a:rPr lang="zh-CN" altLang="en-US" sz="3200" dirty="0">
                <a:solidFill>
                  <a:srgbClr val="0070C0"/>
                </a:solidFill>
                <a:latin typeface="微软雅黑" panose="020B0503020204020204" charset="-122"/>
                <a:ea typeface="微软雅黑" panose="020B0503020204020204" charset="-122"/>
              </a:rPr>
              <a:t>引入注意力机制的编码器</a:t>
            </a:r>
            <a:r>
              <a:rPr lang="en-US" altLang="zh-CN" sz="3200" dirty="0">
                <a:solidFill>
                  <a:srgbClr val="0070C0"/>
                </a:solidFill>
                <a:latin typeface="微软雅黑" panose="020B0503020204020204" charset="-122"/>
                <a:ea typeface="微软雅黑" panose="020B0503020204020204" charset="-122"/>
              </a:rPr>
              <a:t>-</a:t>
            </a:r>
            <a:r>
              <a:rPr lang="zh-CN" altLang="en-US" sz="3200" dirty="0">
                <a:solidFill>
                  <a:srgbClr val="0070C0"/>
                </a:solidFill>
                <a:latin typeface="微软雅黑" panose="020B0503020204020204" charset="-122"/>
                <a:ea typeface="微软雅黑" panose="020B0503020204020204" charset="-122"/>
              </a:rPr>
              <a:t>解码器模型</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1" name="文本框 10">
            <a:extLst>
              <a:ext uri="{FF2B5EF4-FFF2-40B4-BE49-F238E27FC236}">
                <a16:creationId xmlns:a16="http://schemas.microsoft.com/office/drawing/2014/main" id="{F6FA663A-4586-46B8-AB54-F6B581A0C8F7}"/>
              </a:ext>
            </a:extLst>
          </p:cNvPr>
          <p:cNvSpPr txBox="1"/>
          <p:nvPr/>
        </p:nvSpPr>
        <p:spPr>
          <a:xfrm>
            <a:off x="3321393" y="6448315"/>
            <a:ext cx="2442722" cy="276999"/>
          </a:xfrm>
          <a:prstGeom prst="rect">
            <a:avLst/>
          </a:prstGeom>
          <a:noFill/>
        </p:spPr>
        <p:txBody>
          <a:bodyPr wrap="square">
            <a:spAutoFit/>
          </a:bodyPr>
          <a:lstStyle/>
          <a:p>
            <a:r>
              <a:rPr lang="zh-CN" altLang="en-US" sz="1200" b="1" dirty="0"/>
              <a:t>他        有      一部     华为    手机</a:t>
            </a:r>
          </a:p>
        </p:txBody>
      </p:sp>
      <p:grpSp>
        <p:nvGrpSpPr>
          <p:cNvPr id="37" name="组合 36">
            <a:extLst>
              <a:ext uri="{FF2B5EF4-FFF2-40B4-BE49-F238E27FC236}">
                <a16:creationId xmlns:a16="http://schemas.microsoft.com/office/drawing/2014/main" id="{8F2DA14B-9DAA-445B-9E60-A850BCFC5B63}"/>
              </a:ext>
            </a:extLst>
          </p:cNvPr>
          <p:cNvGrpSpPr/>
          <p:nvPr/>
        </p:nvGrpSpPr>
        <p:grpSpPr>
          <a:xfrm>
            <a:off x="3357682" y="5046581"/>
            <a:ext cx="484515" cy="1409028"/>
            <a:chOff x="1976999" y="4025046"/>
            <a:chExt cx="484515" cy="1409028"/>
          </a:xfrm>
        </p:grpSpPr>
        <p:pic>
          <p:nvPicPr>
            <p:cNvPr id="22" name="图片 21">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16" name="直接箭头连接符 15">
              <a:extLst>
                <a:ext uri="{FF2B5EF4-FFF2-40B4-BE49-F238E27FC236}">
                  <a16:creationId xmlns:a16="http://schemas.microsoft.com/office/drawing/2014/main" id="{EDED1064-A9B7-4D91-A3DE-C736A5643C20}"/>
                </a:ext>
              </a:extLst>
            </p:cNvPr>
            <p:cNvCxnSpPr>
              <a:cxnSpLocks/>
              <a:endCxn id="22"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DC39E9D9-0C8C-4FA6-B7C4-59D03D65EC20}"/>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59" name="组合 58">
            <a:extLst>
              <a:ext uri="{FF2B5EF4-FFF2-40B4-BE49-F238E27FC236}">
                <a16:creationId xmlns:a16="http://schemas.microsoft.com/office/drawing/2014/main" id="{288C68CA-C37F-45EB-9E05-B52229A7CA0E}"/>
              </a:ext>
            </a:extLst>
          </p:cNvPr>
          <p:cNvGrpSpPr/>
          <p:nvPr/>
        </p:nvGrpSpPr>
        <p:grpSpPr>
          <a:xfrm>
            <a:off x="3848319" y="5046581"/>
            <a:ext cx="484515" cy="1409028"/>
            <a:chOff x="1976999" y="4025046"/>
            <a:chExt cx="484515" cy="1409028"/>
          </a:xfrm>
        </p:grpSpPr>
        <p:pic>
          <p:nvPicPr>
            <p:cNvPr id="60" name="图片 59">
              <a:extLst>
                <a:ext uri="{FF2B5EF4-FFF2-40B4-BE49-F238E27FC236}">
                  <a16:creationId xmlns:a16="http://schemas.microsoft.com/office/drawing/2014/main" id="{A3924715-79A6-40ED-908C-F3DBD54D66AA}"/>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61" name="直接箭头连接符 60">
              <a:extLst>
                <a:ext uri="{FF2B5EF4-FFF2-40B4-BE49-F238E27FC236}">
                  <a16:creationId xmlns:a16="http://schemas.microsoft.com/office/drawing/2014/main" id="{8DD7BFE8-4845-489F-A5EF-79B508F24F3C}"/>
                </a:ext>
              </a:extLst>
            </p:cNvPr>
            <p:cNvCxnSpPr>
              <a:cxnSpLocks/>
              <a:endCxn id="60"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981028C0-D629-4DF8-9BDC-5A5902B5CFFD}"/>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C54AD194-6B68-4E54-9A91-94AE0FF7753C}"/>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64" name="组合 63">
            <a:extLst>
              <a:ext uri="{FF2B5EF4-FFF2-40B4-BE49-F238E27FC236}">
                <a16:creationId xmlns:a16="http://schemas.microsoft.com/office/drawing/2014/main" id="{3BD6091A-0532-4B7A-8E0C-4153043D590B}"/>
              </a:ext>
            </a:extLst>
          </p:cNvPr>
          <p:cNvGrpSpPr/>
          <p:nvPr/>
        </p:nvGrpSpPr>
        <p:grpSpPr>
          <a:xfrm>
            <a:off x="4344457" y="5046581"/>
            <a:ext cx="484515" cy="1409028"/>
            <a:chOff x="1976999" y="4025046"/>
            <a:chExt cx="484515" cy="1409028"/>
          </a:xfrm>
        </p:grpSpPr>
        <p:pic>
          <p:nvPicPr>
            <p:cNvPr id="65" name="图片 64">
              <a:extLst>
                <a:ext uri="{FF2B5EF4-FFF2-40B4-BE49-F238E27FC236}">
                  <a16:creationId xmlns:a16="http://schemas.microsoft.com/office/drawing/2014/main" id="{62F43A99-55D1-4C3D-A6E0-942CC686C2E1}"/>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66" name="直接箭头连接符 65">
              <a:extLst>
                <a:ext uri="{FF2B5EF4-FFF2-40B4-BE49-F238E27FC236}">
                  <a16:creationId xmlns:a16="http://schemas.microsoft.com/office/drawing/2014/main" id="{028D49FA-6CC0-4DEA-876E-646A8B4FDFFD}"/>
                </a:ext>
              </a:extLst>
            </p:cNvPr>
            <p:cNvCxnSpPr>
              <a:cxnSpLocks/>
              <a:endCxn id="65"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id="{6B529F52-EE10-4AB0-92DB-332998567EC5}"/>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D32C390D-C8AA-4A87-AC39-A1D4598C2DB6}"/>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id="{8F2DA14B-9DAA-445B-9E60-A850BCFC5B63}"/>
              </a:ext>
            </a:extLst>
          </p:cNvPr>
          <p:cNvGrpSpPr/>
          <p:nvPr/>
        </p:nvGrpSpPr>
        <p:grpSpPr>
          <a:xfrm>
            <a:off x="4835093" y="5046581"/>
            <a:ext cx="484515" cy="1409028"/>
            <a:chOff x="1976999" y="4025046"/>
            <a:chExt cx="484515" cy="1409028"/>
          </a:xfrm>
        </p:grpSpPr>
        <p:pic>
          <p:nvPicPr>
            <p:cNvPr id="70" name="图片 69">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71" name="直接箭头连接符 70">
              <a:extLst>
                <a:ext uri="{FF2B5EF4-FFF2-40B4-BE49-F238E27FC236}">
                  <a16:creationId xmlns:a16="http://schemas.microsoft.com/office/drawing/2014/main" id="{EDED1064-A9B7-4D91-A3DE-C736A5643C20}"/>
                </a:ext>
              </a:extLst>
            </p:cNvPr>
            <p:cNvCxnSpPr>
              <a:cxnSpLocks/>
              <a:endCxn id="70"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DC39E9D9-0C8C-4FA6-B7C4-59D03D65EC20}"/>
                </a:ext>
              </a:extLst>
            </p:cNvPr>
            <p:cNvCxnSpPr>
              <a:cxnSpLocks/>
            </p:cNvCxnSpPr>
            <p:nvPr/>
          </p:nvCxnSpPr>
          <p:spPr>
            <a:xfrm>
              <a:off x="2246331" y="4862726"/>
              <a:ext cx="2151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74" name="组合 73">
            <a:extLst>
              <a:ext uri="{FF2B5EF4-FFF2-40B4-BE49-F238E27FC236}">
                <a16:creationId xmlns:a16="http://schemas.microsoft.com/office/drawing/2014/main" id="{8F2DA14B-9DAA-445B-9E60-A850BCFC5B63}"/>
              </a:ext>
            </a:extLst>
          </p:cNvPr>
          <p:cNvGrpSpPr/>
          <p:nvPr/>
        </p:nvGrpSpPr>
        <p:grpSpPr>
          <a:xfrm>
            <a:off x="5315826" y="5046581"/>
            <a:ext cx="705389" cy="1409028"/>
            <a:chOff x="1976999" y="4025046"/>
            <a:chExt cx="705389" cy="1409028"/>
          </a:xfrm>
        </p:grpSpPr>
        <p:pic>
          <p:nvPicPr>
            <p:cNvPr id="75" name="图片 74">
              <a:extLst>
                <a:ext uri="{FF2B5EF4-FFF2-40B4-BE49-F238E27FC236}">
                  <a16:creationId xmlns:a16="http://schemas.microsoft.com/office/drawing/2014/main" id="{A308DCB5-9853-4D08-A1EF-5A87F950DB89}"/>
                </a:ext>
              </a:extLst>
            </p:cNvPr>
            <p:cNvPicPr>
              <a:picLocks noChangeAspect="1"/>
            </p:cNvPicPr>
            <p:nvPr/>
          </p:nvPicPr>
          <p:blipFill>
            <a:blip r:embed="rId3"/>
            <a:stretch>
              <a:fillRect/>
            </a:stretch>
          </p:blipFill>
          <p:spPr>
            <a:xfrm>
              <a:off x="1976999" y="4426582"/>
              <a:ext cx="269332" cy="881450"/>
            </a:xfrm>
            <a:prstGeom prst="rect">
              <a:avLst/>
            </a:prstGeom>
          </p:spPr>
        </p:pic>
        <p:cxnSp>
          <p:nvCxnSpPr>
            <p:cNvPr id="76" name="直接箭头连接符 75">
              <a:extLst>
                <a:ext uri="{FF2B5EF4-FFF2-40B4-BE49-F238E27FC236}">
                  <a16:creationId xmlns:a16="http://schemas.microsoft.com/office/drawing/2014/main" id="{EDED1064-A9B7-4D91-A3DE-C736A5643C20}"/>
                </a:ext>
              </a:extLst>
            </p:cNvPr>
            <p:cNvCxnSpPr>
              <a:cxnSpLocks/>
              <a:endCxn id="75" idx="2"/>
            </p:cNvCxnSpPr>
            <p:nvPr/>
          </p:nvCxnSpPr>
          <p:spPr>
            <a:xfrm flipV="1">
              <a:off x="2111666" y="5308032"/>
              <a:ext cx="0" cy="1260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76">
              <a:extLst>
                <a:ext uri="{FF2B5EF4-FFF2-40B4-BE49-F238E27FC236}">
                  <a16:creationId xmlns:a16="http://schemas.microsoft.com/office/drawing/2014/main" id="{A7A1CCC2-3503-4145-AB26-B2B2A155D721}"/>
                </a:ext>
              </a:extLst>
            </p:cNvPr>
            <p:cNvCxnSpPr>
              <a:cxnSpLocks/>
            </p:cNvCxnSpPr>
            <p:nvPr/>
          </p:nvCxnSpPr>
          <p:spPr>
            <a:xfrm flipH="1" flipV="1">
              <a:off x="2111666" y="4025046"/>
              <a:ext cx="1" cy="4116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a:extLst>
                <a:ext uri="{FF2B5EF4-FFF2-40B4-BE49-F238E27FC236}">
                  <a16:creationId xmlns:a16="http://schemas.microsoft.com/office/drawing/2014/main" id="{DC39E9D9-0C8C-4FA6-B7C4-59D03D65EC20}"/>
                </a:ext>
              </a:extLst>
            </p:cNvPr>
            <p:cNvCxnSpPr>
              <a:cxnSpLocks/>
            </p:cNvCxnSpPr>
            <p:nvPr/>
          </p:nvCxnSpPr>
          <p:spPr>
            <a:xfrm>
              <a:off x="2246331" y="4862726"/>
              <a:ext cx="43605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0" name="椭圆 79">
            <a:extLst>
              <a:ext uri="{FF2B5EF4-FFF2-40B4-BE49-F238E27FC236}">
                <a16:creationId xmlns:a16="http://schemas.microsoft.com/office/drawing/2014/main" id="{36D0AB54-08B6-4F80-A3BE-224C07219B90}"/>
              </a:ext>
            </a:extLst>
          </p:cNvPr>
          <p:cNvSpPr/>
          <p:nvPr/>
        </p:nvSpPr>
        <p:spPr>
          <a:xfrm>
            <a:off x="3428717" y="4919110"/>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1" name="椭圆 80">
            <a:extLst>
              <a:ext uri="{FF2B5EF4-FFF2-40B4-BE49-F238E27FC236}">
                <a16:creationId xmlns:a16="http://schemas.microsoft.com/office/drawing/2014/main" id="{5429A9C6-B1E3-4F67-AE9F-5321458E962E}"/>
              </a:ext>
            </a:extLst>
          </p:cNvPr>
          <p:cNvSpPr/>
          <p:nvPr/>
        </p:nvSpPr>
        <p:spPr>
          <a:xfrm>
            <a:off x="3919354" y="4906326"/>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2" name="椭圆 81">
            <a:extLst>
              <a:ext uri="{FF2B5EF4-FFF2-40B4-BE49-F238E27FC236}">
                <a16:creationId xmlns:a16="http://schemas.microsoft.com/office/drawing/2014/main" id="{519F08CF-00B7-4536-BC45-D10E803D8155}"/>
              </a:ext>
            </a:extLst>
          </p:cNvPr>
          <p:cNvSpPr/>
          <p:nvPr/>
        </p:nvSpPr>
        <p:spPr>
          <a:xfrm>
            <a:off x="4415492" y="4906326"/>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3" name="椭圆 82">
            <a:extLst>
              <a:ext uri="{FF2B5EF4-FFF2-40B4-BE49-F238E27FC236}">
                <a16:creationId xmlns:a16="http://schemas.microsoft.com/office/drawing/2014/main" id="{02771191-6B9C-4A58-BC55-E88DCCF0D30E}"/>
              </a:ext>
            </a:extLst>
          </p:cNvPr>
          <p:cNvSpPr/>
          <p:nvPr/>
        </p:nvSpPr>
        <p:spPr>
          <a:xfrm>
            <a:off x="4899253" y="4919110"/>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4" name="椭圆 83">
            <a:extLst>
              <a:ext uri="{FF2B5EF4-FFF2-40B4-BE49-F238E27FC236}">
                <a16:creationId xmlns:a16="http://schemas.microsoft.com/office/drawing/2014/main" id="{36D0AB54-08B6-4F80-A3BE-224C07219B90}"/>
              </a:ext>
            </a:extLst>
          </p:cNvPr>
          <p:cNvSpPr/>
          <p:nvPr/>
        </p:nvSpPr>
        <p:spPr>
          <a:xfrm>
            <a:off x="5391604" y="4919110"/>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85" name="直接箭头连接符 84">
            <a:extLst>
              <a:ext uri="{FF2B5EF4-FFF2-40B4-BE49-F238E27FC236}">
                <a16:creationId xmlns:a16="http://schemas.microsoft.com/office/drawing/2014/main" id="{723B610F-2558-4860-B64F-17FE9E9C7D65}"/>
              </a:ext>
            </a:extLst>
          </p:cNvPr>
          <p:cNvCxnSpPr>
            <a:cxnSpLocks/>
          </p:cNvCxnSpPr>
          <p:nvPr/>
        </p:nvCxnSpPr>
        <p:spPr>
          <a:xfrm flipH="1" flipV="1">
            <a:off x="3492348"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54E6075F-AE0B-406F-987F-971D9E371DFF}"/>
              </a:ext>
            </a:extLst>
          </p:cNvPr>
          <p:cNvCxnSpPr>
            <a:cxnSpLocks/>
          </p:cNvCxnSpPr>
          <p:nvPr/>
        </p:nvCxnSpPr>
        <p:spPr>
          <a:xfrm flipH="1" flipV="1">
            <a:off x="3982985"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接箭头连接符 86">
            <a:extLst>
              <a:ext uri="{FF2B5EF4-FFF2-40B4-BE49-F238E27FC236}">
                <a16:creationId xmlns:a16="http://schemas.microsoft.com/office/drawing/2014/main" id="{9D831723-C984-4FFC-90FA-4C0A3CEBE26D}"/>
              </a:ext>
            </a:extLst>
          </p:cNvPr>
          <p:cNvCxnSpPr>
            <a:cxnSpLocks/>
          </p:cNvCxnSpPr>
          <p:nvPr/>
        </p:nvCxnSpPr>
        <p:spPr>
          <a:xfrm flipH="1" flipV="1">
            <a:off x="4479123"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接箭头连接符 87">
            <a:extLst>
              <a:ext uri="{FF2B5EF4-FFF2-40B4-BE49-F238E27FC236}">
                <a16:creationId xmlns:a16="http://schemas.microsoft.com/office/drawing/2014/main" id="{AD60CA59-336C-446F-BE44-2D805FDE643A}"/>
              </a:ext>
            </a:extLst>
          </p:cNvPr>
          <p:cNvCxnSpPr>
            <a:cxnSpLocks/>
          </p:cNvCxnSpPr>
          <p:nvPr/>
        </p:nvCxnSpPr>
        <p:spPr>
          <a:xfrm flipH="1" flipV="1">
            <a:off x="4969759"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a:extLst>
              <a:ext uri="{FF2B5EF4-FFF2-40B4-BE49-F238E27FC236}">
                <a16:creationId xmlns:a16="http://schemas.microsoft.com/office/drawing/2014/main" id="{6557AF0E-B959-40B4-88DA-7C52A4D345FF}"/>
              </a:ext>
            </a:extLst>
          </p:cNvPr>
          <p:cNvCxnSpPr>
            <a:cxnSpLocks/>
          </p:cNvCxnSpPr>
          <p:nvPr/>
        </p:nvCxnSpPr>
        <p:spPr>
          <a:xfrm flipH="1" flipV="1">
            <a:off x="5450492" y="4160328"/>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C0A66814-4FF3-4EAC-9639-BF95F695797E}"/>
              </a:ext>
            </a:extLst>
          </p:cNvPr>
          <p:cNvCxnSpPr/>
          <p:nvPr/>
        </p:nvCxnSpPr>
        <p:spPr>
          <a:xfrm>
            <a:off x="3432718" y="4145051"/>
            <a:ext cx="2092810" cy="0"/>
          </a:xfrm>
          <a:prstGeom prst="line">
            <a:avLst/>
          </a:prstGeom>
          <a:ln w="9525"/>
        </p:spPr>
        <p:style>
          <a:lnRef idx="1">
            <a:schemeClr val="accent3"/>
          </a:lnRef>
          <a:fillRef idx="0">
            <a:schemeClr val="accent3"/>
          </a:fillRef>
          <a:effectRef idx="0">
            <a:schemeClr val="accent3"/>
          </a:effectRef>
          <a:fontRef idx="minor">
            <a:schemeClr val="tx1"/>
          </a:fontRef>
        </p:style>
      </p:cxnSp>
      <p:sp>
        <p:nvSpPr>
          <p:cNvPr id="97" name="矩形 96">
            <a:extLst>
              <a:ext uri="{FF2B5EF4-FFF2-40B4-BE49-F238E27FC236}">
                <a16:creationId xmlns:a16="http://schemas.microsoft.com/office/drawing/2014/main" id="{3EF1F467-1963-4BD4-AD91-ABC12F460006}"/>
              </a:ext>
            </a:extLst>
          </p:cNvPr>
          <p:cNvSpPr/>
          <p:nvPr/>
        </p:nvSpPr>
        <p:spPr>
          <a:xfrm>
            <a:off x="3437431" y="4058163"/>
            <a:ext cx="127262" cy="84625"/>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8" name="矩形 97">
            <a:extLst>
              <a:ext uri="{FF2B5EF4-FFF2-40B4-BE49-F238E27FC236}">
                <a16:creationId xmlns:a16="http://schemas.microsoft.com/office/drawing/2014/main" id="{EBEF7282-3AB5-4DCC-861F-717F531D93CC}"/>
              </a:ext>
            </a:extLst>
          </p:cNvPr>
          <p:cNvSpPr/>
          <p:nvPr/>
        </p:nvSpPr>
        <p:spPr>
          <a:xfrm>
            <a:off x="4423530" y="3956494"/>
            <a:ext cx="127262" cy="191993"/>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9" name="矩形 98">
            <a:extLst>
              <a:ext uri="{FF2B5EF4-FFF2-40B4-BE49-F238E27FC236}">
                <a16:creationId xmlns:a16="http://schemas.microsoft.com/office/drawing/2014/main" id="{1383CEE9-F6E3-405D-BD53-C96664C9DDD1}"/>
              </a:ext>
            </a:extLst>
          </p:cNvPr>
          <p:cNvSpPr/>
          <p:nvPr/>
        </p:nvSpPr>
        <p:spPr>
          <a:xfrm>
            <a:off x="5338252" y="3488793"/>
            <a:ext cx="156525" cy="658776"/>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100" name="矩形 99">
            <a:extLst>
              <a:ext uri="{FF2B5EF4-FFF2-40B4-BE49-F238E27FC236}">
                <a16:creationId xmlns:a16="http://schemas.microsoft.com/office/drawing/2014/main" id="{0FA79DE8-9825-45FA-8037-2113C807A1FA}"/>
              </a:ext>
            </a:extLst>
          </p:cNvPr>
          <p:cNvSpPr/>
          <p:nvPr/>
        </p:nvSpPr>
        <p:spPr>
          <a:xfrm>
            <a:off x="3919354" y="4059708"/>
            <a:ext cx="127262" cy="84625"/>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F89DD49E-180F-4024-B852-515E6A8D0FFC}"/>
              </a:ext>
            </a:extLst>
          </p:cNvPr>
          <p:cNvSpPr/>
          <p:nvPr/>
        </p:nvSpPr>
        <p:spPr>
          <a:xfrm>
            <a:off x="4894796" y="3793179"/>
            <a:ext cx="146260" cy="353960"/>
          </a:xfrm>
          <a:prstGeom prst="rect">
            <a:avLst/>
          </a:prstGeom>
          <a:solidFill>
            <a:schemeClr val="accent3">
              <a:lumMod val="20000"/>
              <a:lumOff val="80000"/>
            </a:schemeClr>
          </a:solidFill>
          <a:ln w="9525">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2" name="矩形 151">
            <a:extLst>
              <a:ext uri="{FF2B5EF4-FFF2-40B4-BE49-F238E27FC236}">
                <a16:creationId xmlns:a16="http://schemas.microsoft.com/office/drawing/2014/main" id="{9AEC7F56-A759-4329-BC6A-A8211EE0A7EF}"/>
              </a:ext>
            </a:extLst>
          </p:cNvPr>
          <p:cNvSpPr/>
          <p:nvPr/>
        </p:nvSpPr>
        <p:spPr>
          <a:xfrm>
            <a:off x="3375211" y="4358353"/>
            <a:ext cx="2252055" cy="292559"/>
          </a:xfrm>
          <a:prstGeom prst="rect">
            <a:avLst/>
          </a:prstGeom>
          <a:solidFill>
            <a:schemeClr val="bg1">
              <a:lumMod val="95000"/>
              <a:alpha val="54000"/>
            </a:schemeClr>
          </a:solidFill>
          <a:ln w="3175">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err="1">
                <a:solidFill>
                  <a:schemeClr val="tx1"/>
                </a:solidFill>
                <a:latin typeface="Calibri Light" panose="020F0302020204030204" pitchFamily="34" charset="0"/>
                <a:cs typeface="Calibri Light" panose="020F0302020204030204" pitchFamily="34" charset="0"/>
              </a:rPr>
              <a:t>softmax</a:t>
            </a:r>
            <a:endParaRPr lang="zh-CN" altLang="en-US" sz="1400" b="1" dirty="0">
              <a:solidFill>
                <a:schemeClr val="tx1"/>
              </a:solidFill>
              <a:latin typeface="Calibri Light" panose="020F0302020204030204" pitchFamily="34" charset="0"/>
              <a:cs typeface="Calibri Light" panose="020F0302020204030204" pitchFamily="34" charset="0"/>
            </a:endParaRPr>
          </a:p>
        </p:txBody>
      </p:sp>
      <p:cxnSp>
        <p:nvCxnSpPr>
          <p:cNvPr id="192" name="直接箭头连接符 191">
            <a:extLst>
              <a:ext uri="{FF2B5EF4-FFF2-40B4-BE49-F238E27FC236}">
                <a16:creationId xmlns:a16="http://schemas.microsoft.com/office/drawing/2014/main" id="{34F70665-BCB2-402A-96DF-9BD1AC23DBE4}"/>
              </a:ext>
            </a:extLst>
          </p:cNvPr>
          <p:cNvCxnSpPr>
            <a:cxnSpLocks/>
            <a:stCxn id="169" idx="0"/>
          </p:cNvCxnSpPr>
          <p:nvPr/>
        </p:nvCxnSpPr>
        <p:spPr>
          <a:xfrm flipH="1" flipV="1">
            <a:off x="3555979" y="5058005"/>
            <a:ext cx="4077424" cy="410228"/>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194" name="直接箭头连接符 193">
            <a:extLst>
              <a:ext uri="{FF2B5EF4-FFF2-40B4-BE49-F238E27FC236}">
                <a16:creationId xmlns:a16="http://schemas.microsoft.com/office/drawing/2014/main" id="{5E45E3F7-5F09-4B6A-A0A5-C6CE5E27B82F}"/>
              </a:ext>
            </a:extLst>
          </p:cNvPr>
          <p:cNvCxnSpPr>
            <a:cxnSpLocks/>
            <a:stCxn id="169" idx="0"/>
            <a:endCxn id="82" idx="3"/>
          </p:cNvCxnSpPr>
          <p:nvPr/>
        </p:nvCxnSpPr>
        <p:spPr>
          <a:xfrm flipH="1" flipV="1">
            <a:off x="4434129" y="5014951"/>
            <a:ext cx="3199274" cy="453282"/>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197" name="直接箭头连接符 196">
            <a:extLst>
              <a:ext uri="{FF2B5EF4-FFF2-40B4-BE49-F238E27FC236}">
                <a16:creationId xmlns:a16="http://schemas.microsoft.com/office/drawing/2014/main" id="{1726D2CE-307A-4DCE-A18A-BFA56AB52ACB}"/>
              </a:ext>
            </a:extLst>
          </p:cNvPr>
          <p:cNvCxnSpPr>
            <a:cxnSpLocks/>
            <a:stCxn id="169" idx="0"/>
            <a:endCxn id="81" idx="4"/>
          </p:cNvCxnSpPr>
          <p:nvPr/>
        </p:nvCxnSpPr>
        <p:spPr>
          <a:xfrm flipH="1" flipV="1">
            <a:off x="3982985" y="5033588"/>
            <a:ext cx="3650418" cy="434645"/>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4" name="直接箭头连接符 203">
            <a:extLst>
              <a:ext uri="{FF2B5EF4-FFF2-40B4-BE49-F238E27FC236}">
                <a16:creationId xmlns:a16="http://schemas.microsoft.com/office/drawing/2014/main" id="{34F70665-BCB2-402A-96DF-9BD1AC23DBE4}"/>
              </a:ext>
            </a:extLst>
          </p:cNvPr>
          <p:cNvCxnSpPr>
            <a:cxnSpLocks/>
            <a:stCxn id="169" idx="0"/>
          </p:cNvCxnSpPr>
          <p:nvPr/>
        </p:nvCxnSpPr>
        <p:spPr>
          <a:xfrm flipH="1" flipV="1">
            <a:off x="4992461" y="5044957"/>
            <a:ext cx="2640942" cy="423276"/>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6" name="直接箭头连接符 205">
            <a:extLst>
              <a:ext uri="{FF2B5EF4-FFF2-40B4-BE49-F238E27FC236}">
                <a16:creationId xmlns:a16="http://schemas.microsoft.com/office/drawing/2014/main" id="{34F70665-BCB2-402A-96DF-9BD1AC23DBE4}"/>
              </a:ext>
            </a:extLst>
          </p:cNvPr>
          <p:cNvCxnSpPr>
            <a:cxnSpLocks/>
            <a:stCxn id="169" idx="0"/>
          </p:cNvCxnSpPr>
          <p:nvPr/>
        </p:nvCxnSpPr>
        <p:spPr>
          <a:xfrm flipH="1" flipV="1">
            <a:off x="5430249" y="5059489"/>
            <a:ext cx="2203154" cy="408744"/>
          </a:xfrm>
          <a:prstGeom prst="straightConnector1">
            <a:avLst/>
          </a:prstGeom>
          <a:ln>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08" name="直接箭头连接符 207">
            <a:extLst>
              <a:ext uri="{FF2B5EF4-FFF2-40B4-BE49-F238E27FC236}">
                <a16:creationId xmlns:a16="http://schemas.microsoft.com/office/drawing/2014/main" id="{F2BE3702-77CA-4557-BFCA-F1C946981D84}"/>
              </a:ext>
            </a:extLst>
          </p:cNvPr>
          <p:cNvCxnSpPr>
            <a:cxnSpLocks/>
            <a:stCxn id="97" idx="0"/>
          </p:cNvCxnSpPr>
          <p:nvPr/>
        </p:nvCxnSpPr>
        <p:spPr>
          <a:xfrm flipV="1">
            <a:off x="3501062" y="3106335"/>
            <a:ext cx="972765" cy="951828"/>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2" name="直接箭头连接符 211">
            <a:extLst>
              <a:ext uri="{FF2B5EF4-FFF2-40B4-BE49-F238E27FC236}">
                <a16:creationId xmlns:a16="http://schemas.microsoft.com/office/drawing/2014/main" id="{C68DA44C-5F56-4F7F-87D2-B2082D42A04E}"/>
              </a:ext>
            </a:extLst>
          </p:cNvPr>
          <p:cNvCxnSpPr>
            <a:cxnSpLocks/>
            <a:stCxn id="98" idx="0"/>
            <a:endCxn id="224" idx="2"/>
          </p:cNvCxnSpPr>
          <p:nvPr/>
        </p:nvCxnSpPr>
        <p:spPr>
          <a:xfrm flipV="1">
            <a:off x="4487161" y="3099970"/>
            <a:ext cx="1687" cy="856524"/>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5" name="直接箭头连接符 214">
            <a:extLst>
              <a:ext uri="{FF2B5EF4-FFF2-40B4-BE49-F238E27FC236}">
                <a16:creationId xmlns:a16="http://schemas.microsoft.com/office/drawing/2014/main" id="{86C61F5A-2897-4535-8E82-5477DC54A0F8}"/>
              </a:ext>
            </a:extLst>
          </p:cNvPr>
          <p:cNvCxnSpPr>
            <a:cxnSpLocks/>
            <a:stCxn id="99" idx="0"/>
            <a:endCxn id="224" idx="2"/>
          </p:cNvCxnSpPr>
          <p:nvPr/>
        </p:nvCxnSpPr>
        <p:spPr>
          <a:xfrm flipH="1" flipV="1">
            <a:off x="4488848" y="3099970"/>
            <a:ext cx="927667" cy="388823"/>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18" name="直接箭头连接符 217">
            <a:extLst>
              <a:ext uri="{FF2B5EF4-FFF2-40B4-BE49-F238E27FC236}">
                <a16:creationId xmlns:a16="http://schemas.microsoft.com/office/drawing/2014/main" id="{2E9490CE-E095-435C-A0D8-27570E168567}"/>
              </a:ext>
            </a:extLst>
          </p:cNvPr>
          <p:cNvCxnSpPr>
            <a:cxnSpLocks/>
            <a:stCxn id="100" idx="0"/>
            <a:endCxn id="224" idx="2"/>
          </p:cNvCxnSpPr>
          <p:nvPr/>
        </p:nvCxnSpPr>
        <p:spPr>
          <a:xfrm flipV="1">
            <a:off x="3982985" y="3099970"/>
            <a:ext cx="505863" cy="959738"/>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cxnSp>
        <p:nvCxnSpPr>
          <p:cNvPr id="221" name="直接箭头连接符 220">
            <a:extLst>
              <a:ext uri="{FF2B5EF4-FFF2-40B4-BE49-F238E27FC236}">
                <a16:creationId xmlns:a16="http://schemas.microsoft.com/office/drawing/2014/main" id="{92826230-3B8F-4A64-AAC2-4509F65D4218}"/>
              </a:ext>
            </a:extLst>
          </p:cNvPr>
          <p:cNvCxnSpPr>
            <a:cxnSpLocks/>
            <a:stCxn id="101" idx="0"/>
            <a:endCxn id="224" idx="2"/>
          </p:cNvCxnSpPr>
          <p:nvPr/>
        </p:nvCxnSpPr>
        <p:spPr>
          <a:xfrm flipH="1" flipV="1">
            <a:off x="4488848" y="3099970"/>
            <a:ext cx="479078" cy="693209"/>
          </a:xfrm>
          <a:prstGeom prst="straightConnector1">
            <a:avLst/>
          </a:prstGeom>
          <a:ln>
            <a:solidFill>
              <a:schemeClr val="tx1">
                <a:lumMod val="75000"/>
                <a:lumOff val="25000"/>
              </a:schemeClr>
            </a:solidFill>
            <a:prstDash val="dash"/>
            <a:tailEnd type="triangle"/>
          </a:ln>
        </p:spPr>
        <p:style>
          <a:lnRef idx="1">
            <a:schemeClr val="accent4"/>
          </a:lnRef>
          <a:fillRef idx="0">
            <a:schemeClr val="accent4"/>
          </a:fillRef>
          <a:effectRef idx="0">
            <a:schemeClr val="accent4"/>
          </a:effectRef>
          <a:fontRef idx="minor">
            <a:schemeClr val="tx1"/>
          </a:fontRef>
        </p:style>
      </p:cxnSp>
      <p:pic>
        <p:nvPicPr>
          <p:cNvPr id="224" name="图片 223">
            <a:extLst>
              <a:ext uri="{FF2B5EF4-FFF2-40B4-BE49-F238E27FC236}">
                <a16:creationId xmlns:a16="http://schemas.microsoft.com/office/drawing/2014/main" id="{745EA4DF-521A-421B-9AFC-8A25FB5E4544}"/>
              </a:ext>
            </a:extLst>
          </p:cNvPr>
          <p:cNvPicPr>
            <a:picLocks noChangeAspect="1"/>
          </p:cNvPicPr>
          <p:nvPr/>
        </p:nvPicPr>
        <p:blipFill>
          <a:blip r:embed="rId3"/>
          <a:stretch>
            <a:fillRect/>
          </a:stretch>
        </p:blipFill>
        <p:spPr>
          <a:xfrm>
            <a:off x="4354182" y="2218520"/>
            <a:ext cx="269332" cy="881450"/>
          </a:xfrm>
          <a:prstGeom prst="rect">
            <a:avLst/>
          </a:prstGeom>
        </p:spPr>
      </p:pic>
      <p:cxnSp>
        <p:nvCxnSpPr>
          <p:cNvPr id="225" name="直接箭头连接符 224">
            <a:extLst>
              <a:ext uri="{FF2B5EF4-FFF2-40B4-BE49-F238E27FC236}">
                <a16:creationId xmlns:a16="http://schemas.microsoft.com/office/drawing/2014/main" id="{018E28C9-A0A0-4B1B-9C22-C27712118C83}"/>
              </a:ext>
            </a:extLst>
          </p:cNvPr>
          <p:cNvCxnSpPr>
            <a:cxnSpLocks/>
            <a:stCxn id="224" idx="3"/>
            <a:endCxn id="126" idx="0"/>
          </p:cNvCxnSpPr>
          <p:nvPr/>
        </p:nvCxnSpPr>
        <p:spPr>
          <a:xfrm>
            <a:off x="4623514" y="2659245"/>
            <a:ext cx="3462065" cy="280076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0DA13E90-8772-4C8A-89B1-1DEA7D92A7A9}"/>
              </a:ext>
            </a:extLst>
          </p:cNvPr>
          <p:cNvSpPr txBox="1"/>
          <p:nvPr/>
        </p:nvSpPr>
        <p:spPr>
          <a:xfrm>
            <a:off x="8419732" y="5698077"/>
            <a:ext cx="522300" cy="369332"/>
          </a:xfrm>
          <a:prstGeom prst="rect">
            <a:avLst/>
          </a:prstGeom>
          <a:noFill/>
        </p:spPr>
        <p:txBody>
          <a:bodyPr wrap="square">
            <a:spAutoFit/>
          </a:bodyPr>
          <a:lstStyle/>
          <a:p>
            <a:r>
              <a:rPr lang="en-US" altLang="zh-CN" b="1" dirty="0">
                <a:solidFill>
                  <a:schemeClr val="accent4">
                    <a:lumMod val="50000"/>
                  </a:schemeClr>
                </a:solidFill>
              </a:rPr>
              <a:t>…</a:t>
            </a:r>
            <a:endParaRPr lang="zh-CN" altLang="en-US" b="1" dirty="0">
              <a:solidFill>
                <a:schemeClr val="accent4">
                  <a:lumMod val="50000"/>
                </a:schemeClr>
              </a:solidFill>
            </a:endParaRPr>
          </a:p>
        </p:txBody>
      </p:sp>
      <p:grpSp>
        <p:nvGrpSpPr>
          <p:cNvPr id="105" name="组合 104">
            <a:extLst>
              <a:ext uri="{FF2B5EF4-FFF2-40B4-BE49-F238E27FC236}">
                <a16:creationId xmlns:a16="http://schemas.microsoft.com/office/drawing/2014/main" id="{F542926F-FEBB-484A-8168-EEF19AB4D358}"/>
              </a:ext>
            </a:extLst>
          </p:cNvPr>
          <p:cNvGrpSpPr/>
          <p:nvPr/>
        </p:nvGrpSpPr>
        <p:grpSpPr>
          <a:xfrm>
            <a:off x="6187591" y="5046581"/>
            <a:ext cx="349848" cy="1409028"/>
            <a:chOff x="2111666" y="4025046"/>
            <a:chExt cx="349848" cy="1409028"/>
          </a:xfrm>
        </p:grpSpPr>
        <p:cxnSp>
          <p:nvCxnSpPr>
            <p:cNvPr id="127" name="直接箭头连接符 126">
              <a:extLst>
                <a:ext uri="{FF2B5EF4-FFF2-40B4-BE49-F238E27FC236}">
                  <a16:creationId xmlns:a16="http://schemas.microsoft.com/office/drawing/2014/main" id="{1953A59A-75D0-4D87-A624-B7550269B2B8}"/>
                </a:ext>
              </a:extLst>
            </p:cNvPr>
            <p:cNvCxnSpPr>
              <a:cxnSpLocks/>
            </p:cNvCxnSpPr>
            <p:nvPr/>
          </p:nvCxnSpPr>
          <p:spPr>
            <a:xfrm flipV="1">
              <a:off x="2111666" y="5308032"/>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接箭头连接符 127">
              <a:extLst>
                <a:ext uri="{FF2B5EF4-FFF2-40B4-BE49-F238E27FC236}">
                  <a16:creationId xmlns:a16="http://schemas.microsoft.com/office/drawing/2014/main" id="{0FB58594-162C-4B57-9C64-F295692737BA}"/>
                </a:ext>
              </a:extLst>
            </p:cNvPr>
            <p:cNvCxnSpPr>
              <a:cxnSpLocks/>
            </p:cNvCxnSpPr>
            <p:nvPr/>
          </p:nvCxnSpPr>
          <p:spPr>
            <a:xfrm flipH="1" flipV="1">
              <a:off x="2111666" y="4025046"/>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接箭头连接符 128">
              <a:extLst>
                <a:ext uri="{FF2B5EF4-FFF2-40B4-BE49-F238E27FC236}">
                  <a16:creationId xmlns:a16="http://schemas.microsoft.com/office/drawing/2014/main" id="{60C6DA6F-2CE7-43F3-9F16-57EBA55A33C1}"/>
                </a:ext>
              </a:extLst>
            </p:cNvPr>
            <p:cNvCxnSpPr>
              <a:cxnSpLocks/>
            </p:cNvCxnSpPr>
            <p:nvPr/>
          </p:nvCxnSpPr>
          <p:spPr>
            <a:xfrm>
              <a:off x="2246331" y="4862726"/>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组合 105">
            <a:extLst>
              <a:ext uri="{FF2B5EF4-FFF2-40B4-BE49-F238E27FC236}">
                <a16:creationId xmlns:a16="http://schemas.microsoft.com/office/drawing/2014/main" id="{D715A847-98FF-49B0-A174-44A9A60EFE15}"/>
              </a:ext>
            </a:extLst>
          </p:cNvPr>
          <p:cNvGrpSpPr/>
          <p:nvPr/>
        </p:nvGrpSpPr>
        <p:grpSpPr>
          <a:xfrm>
            <a:off x="6678228" y="5046581"/>
            <a:ext cx="349848" cy="1409028"/>
            <a:chOff x="2111666" y="4025046"/>
            <a:chExt cx="349848" cy="1409028"/>
          </a:xfrm>
        </p:grpSpPr>
        <p:cxnSp>
          <p:nvCxnSpPr>
            <p:cNvPr id="123" name="直接箭头连接符 122">
              <a:extLst>
                <a:ext uri="{FF2B5EF4-FFF2-40B4-BE49-F238E27FC236}">
                  <a16:creationId xmlns:a16="http://schemas.microsoft.com/office/drawing/2014/main" id="{AD3BEFE7-D97B-493C-B6CF-B180D8939A61}"/>
                </a:ext>
              </a:extLst>
            </p:cNvPr>
            <p:cNvCxnSpPr>
              <a:cxnSpLocks/>
            </p:cNvCxnSpPr>
            <p:nvPr/>
          </p:nvCxnSpPr>
          <p:spPr>
            <a:xfrm flipV="1">
              <a:off x="2111666" y="5308032"/>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接箭头连接符 123">
              <a:extLst>
                <a:ext uri="{FF2B5EF4-FFF2-40B4-BE49-F238E27FC236}">
                  <a16:creationId xmlns:a16="http://schemas.microsoft.com/office/drawing/2014/main" id="{36572D05-FF6A-4716-A0B8-490EA6541324}"/>
                </a:ext>
              </a:extLst>
            </p:cNvPr>
            <p:cNvCxnSpPr>
              <a:cxnSpLocks/>
            </p:cNvCxnSpPr>
            <p:nvPr/>
          </p:nvCxnSpPr>
          <p:spPr>
            <a:xfrm flipH="1" flipV="1">
              <a:off x="2111666" y="4025046"/>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接箭头连接符 124">
              <a:extLst>
                <a:ext uri="{FF2B5EF4-FFF2-40B4-BE49-F238E27FC236}">
                  <a16:creationId xmlns:a16="http://schemas.microsoft.com/office/drawing/2014/main" id="{E193D513-7B30-4CD4-9BB1-A4CFBB6A9AB4}"/>
                </a:ext>
              </a:extLst>
            </p:cNvPr>
            <p:cNvCxnSpPr>
              <a:cxnSpLocks/>
            </p:cNvCxnSpPr>
            <p:nvPr/>
          </p:nvCxnSpPr>
          <p:spPr>
            <a:xfrm>
              <a:off x="2246331" y="4862726"/>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组合 106">
            <a:extLst>
              <a:ext uri="{FF2B5EF4-FFF2-40B4-BE49-F238E27FC236}">
                <a16:creationId xmlns:a16="http://schemas.microsoft.com/office/drawing/2014/main" id="{7B76322D-C13A-43AA-B183-9DCD2DC7CA26}"/>
              </a:ext>
            </a:extLst>
          </p:cNvPr>
          <p:cNvGrpSpPr/>
          <p:nvPr/>
        </p:nvGrpSpPr>
        <p:grpSpPr>
          <a:xfrm>
            <a:off x="7174366" y="5046581"/>
            <a:ext cx="349848" cy="1409028"/>
            <a:chOff x="2111666" y="4025046"/>
            <a:chExt cx="349848" cy="1409028"/>
          </a:xfrm>
        </p:grpSpPr>
        <p:cxnSp>
          <p:nvCxnSpPr>
            <p:cNvPr id="119" name="直接箭头连接符 118">
              <a:extLst>
                <a:ext uri="{FF2B5EF4-FFF2-40B4-BE49-F238E27FC236}">
                  <a16:creationId xmlns:a16="http://schemas.microsoft.com/office/drawing/2014/main" id="{B47D2FFE-D3F4-49BA-9CEB-DA75C585E97B}"/>
                </a:ext>
              </a:extLst>
            </p:cNvPr>
            <p:cNvCxnSpPr>
              <a:cxnSpLocks/>
            </p:cNvCxnSpPr>
            <p:nvPr/>
          </p:nvCxnSpPr>
          <p:spPr>
            <a:xfrm flipV="1">
              <a:off x="2111666" y="5308032"/>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接箭头连接符 119">
              <a:extLst>
                <a:ext uri="{FF2B5EF4-FFF2-40B4-BE49-F238E27FC236}">
                  <a16:creationId xmlns:a16="http://schemas.microsoft.com/office/drawing/2014/main" id="{37C0C84F-4822-4ABE-B386-D24BE56F2EF5}"/>
                </a:ext>
              </a:extLst>
            </p:cNvPr>
            <p:cNvCxnSpPr>
              <a:cxnSpLocks/>
            </p:cNvCxnSpPr>
            <p:nvPr/>
          </p:nvCxnSpPr>
          <p:spPr>
            <a:xfrm flipH="1" flipV="1">
              <a:off x="2111666" y="4025046"/>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接箭头连接符 120">
              <a:extLst>
                <a:ext uri="{FF2B5EF4-FFF2-40B4-BE49-F238E27FC236}">
                  <a16:creationId xmlns:a16="http://schemas.microsoft.com/office/drawing/2014/main" id="{70950954-4CAE-4CD3-A9E5-533EA4C9A2A5}"/>
                </a:ext>
              </a:extLst>
            </p:cNvPr>
            <p:cNvCxnSpPr>
              <a:cxnSpLocks/>
            </p:cNvCxnSpPr>
            <p:nvPr/>
          </p:nvCxnSpPr>
          <p:spPr>
            <a:xfrm>
              <a:off x="2246331" y="4862726"/>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组合 135">
            <a:extLst>
              <a:ext uri="{FF2B5EF4-FFF2-40B4-BE49-F238E27FC236}">
                <a16:creationId xmlns:a16="http://schemas.microsoft.com/office/drawing/2014/main" id="{E12DC877-51F3-45D9-B8EA-0F98C4AFA726}"/>
              </a:ext>
            </a:extLst>
          </p:cNvPr>
          <p:cNvGrpSpPr/>
          <p:nvPr/>
        </p:nvGrpSpPr>
        <p:grpSpPr>
          <a:xfrm>
            <a:off x="6095449" y="5460007"/>
            <a:ext cx="191655" cy="836029"/>
            <a:chOff x="4435596" y="4715940"/>
            <a:chExt cx="191655" cy="836029"/>
          </a:xfrm>
        </p:grpSpPr>
        <p:sp>
          <p:nvSpPr>
            <p:cNvPr id="130" name="矩形: 圆角 129">
              <a:extLst>
                <a:ext uri="{FF2B5EF4-FFF2-40B4-BE49-F238E27FC236}">
                  <a16:creationId xmlns:a16="http://schemas.microsoft.com/office/drawing/2014/main" id="{7A882CDF-4738-4DB8-BEC5-D1AC83F9F357}"/>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B15A8307-1723-472F-88DA-FD498139110C}"/>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2" name="椭圆 131">
              <a:extLst>
                <a:ext uri="{FF2B5EF4-FFF2-40B4-BE49-F238E27FC236}">
                  <a16:creationId xmlns:a16="http://schemas.microsoft.com/office/drawing/2014/main" id="{CC30044B-8AB7-4103-8C79-ECE7CE25A422}"/>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3" name="椭圆 132">
              <a:extLst>
                <a:ext uri="{FF2B5EF4-FFF2-40B4-BE49-F238E27FC236}">
                  <a16:creationId xmlns:a16="http://schemas.microsoft.com/office/drawing/2014/main" id="{BD2DE0DE-7358-402B-95ED-428337BC5A5A}"/>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4" name="椭圆 133">
              <a:extLst>
                <a:ext uri="{FF2B5EF4-FFF2-40B4-BE49-F238E27FC236}">
                  <a16:creationId xmlns:a16="http://schemas.microsoft.com/office/drawing/2014/main" id="{60EEAB55-C84C-4AD3-A439-BF9B9386024B}"/>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5" name="椭圆 134">
              <a:extLst>
                <a:ext uri="{FF2B5EF4-FFF2-40B4-BE49-F238E27FC236}">
                  <a16:creationId xmlns:a16="http://schemas.microsoft.com/office/drawing/2014/main" id="{2FC28067-C7BC-45D1-A0C2-F9C067EAD618}"/>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grpSp>
        <p:nvGrpSpPr>
          <p:cNvPr id="137" name="组合 136">
            <a:extLst>
              <a:ext uri="{FF2B5EF4-FFF2-40B4-BE49-F238E27FC236}">
                <a16:creationId xmlns:a16="http://schemas.microsoft.com/office/drawing/2014/main" id="{E831F61D-B5CF-4A82-8216-DFCEE89EE0FF}"/>
              </a:ext>
            </a:extLst>
          </p:cNvPr>
          <p:cNvGrpSpPr/>
          <p:nvPr/>
        </p:nvGrpSpPr>
        <p:grpSpPr>
          <a:xfrm>
            <a:off x="6586086" y="5468233"/>
            <a:ext cx="191655" cy="836029"/>
            <a:chOff x="4435596" y="4715940"/>
            <a:chExt cx="191655" cy="836029"/>
          </a:xfrm>
        </p:grpSpPr>
        <p:sp>
          <p:nvSpPr>
            <p:cNvPr id="138" name="矩形: 圆角 137">
              <a:extLst>
                <a:ext uri="{FF2B5EF4-FFF2-40B4-BE49-F238E27FC236}">
                  <a16:creationId xmlns:a16="http://schemas.microsoft.com/office/drawing/2014/main" id="{F5FA0BBE-8B8C-4083-A92C-CDDCC0753444}"/>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a:extLst>
                <a:ext uri="{FF2B5EF4-FFF2-40B4-BE49-F238E27FC236}">
                  <a16:creationId xmlns:a16="http://schemas.microsoft.com/office/drawing/2014/main" id="{1F84A6AA-8135-41AA-84C2-82199EDA5247}"/>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0" name="椭圆 139">
              <a:extLst>
                <a:ext uri="{FF2B5EF4-FFF2-40B4-BE49-F238E27FC236}">
                  <a16:creationId xmlns:a16="http://schemas.microsoft.com/office/drawing/2014/main" id="{E5F503C3-0BFD-48C3-B5A2-FC484326413F}"/>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1" name="椭圆 140">
              <a:extLst>
                <a:ext uri="{FF2B5EF4-FFF2-40B4-BE49-F238E27FC236}">
                  <a16:creationId xmlns:a16="http://schemas.microsoft.com/office/drawing/2014/main" id="{7686731D-63D4-4E9E-B97E-F9816170EDDD}"/>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2" name="椭圆 141">
              <a:extLst>
                <a:ext uri="{FF2B5EF4-FFF2-40B4-BE49-F238E27FC236}">
                  <a16:creationId xmlns:a16="http://schemas.microsoft.com/office/drawing/2014/main" id="{40815CA5-514E-4702-A81F-E8AC28A48DBB}"/>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3" name="椭圆 142">
              <a:extLst>
                <a:ext uri="{FF2B5EF4-FFF2-40B4-BE49-F238E27FC236}">
                  <a16:creationId xmlns:a16="http://schemas.microsoft.com/office/drawing/2014/main" id="{CFB9503D-7BC4-4DFC-A8BB-883039FC3B65}"/>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grpSp>
        <p:nvGrpSpPr>
          <p:cNvPr id="144" name="组合 143">
            <a:extLst>
              <a:ext uri="{FF2B5EF4-FFF2-40B4-BE49-F238E27FC236}">
                <a16:creationId xmlns:a16="http://schemas.microsoft.com/office/drawing/2014/main" id="{0B25872C-4F7E-48A8-A656-9D9BEECE2A67}"/>
              </a:ext>
            </a:extLst>
          </p:cNvPr>
          <p:cNvGrpSpPr/>
          <p:nvPr/>
        </p:nvGrpSpPr>
        <p:grpSpPr>
          <a:xfrm>
            <a:off x="7081431" y="5469217"/>
            <a:ext cx="191655" cy="836029"/>
            <a:chOff x="4435596" y="4715940"/>
            <a:chExt cx="191655" cy="836029"/>
          </a:xfrm>
        </p:grpSpPr>
        <p:sp>
          <p:nvSpPr>
            <p:cNvPr id="145" name="矩形: 圆角 144">
              <a:extLst>
                <a:ext uri="{FF2B5EF4-FFF2-40B4-BE49-F238E27FC236}">
                  <a16:creationId xmlns:a16="http://schemas.microsoft.com/office/drawing/2014/main" id="{CC9AD46B-528C-4A25-9598-8BC311ACFD82}"/>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a:extLst>
                <a:ext uri="{FF2B5EF4-FFF2-40B4-BE49-F238E27FC236}">
                  <a16:creationId xmlns:a16="http://schemas.microsoft.com/office/drawing/2014/main" id="{0DD42626-52BD-4288-8D9A-CDBB825C0846}"/>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7" name="椭圆 146">
              <a:extLst>
                <a:ext uri="{FF2B5EF4-FFF2-40B4-BE49-F238E27FC236}">
                  <a16:creationId xmlns:a16="http://schemas.microsoft.com/office/drawing/2014/main" id="{24BAE449-08BA-4670-B05F-86E7EE85995A}"/>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8" name="椭圆 147">
              <a:extLst>
                <a:ext uri="{FF2B5EF4-FFF2-40B4-BE49-F238E27FC236}">
                  <a16:creationId xmlns:a16="http://schemas.microsoft.com/office/drawing/2014/main" id="{407606FB-7E37-4812-A51B-B0D9A7C07C16}"/>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9" name="椭圆 148">
              <a:extLst>
                <a:ext uri="{FF2B5EF4-FFF2-40B4-BE49-F238E27FC236}">
                  <a16:creationId xmlns:a16="http://schemas.microsoft.com/office/drawing/2014/main" id="{6B790FF8-CFE4-48D8-A563-1439EFD6F171}"/>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0B10AEF9-9702-4FF2-BF1F-B09E2254C409}"/>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sp>
        <p:nvSpPr>
          <p:cNvPr id="154" name="文本框 153">
            <a:extLst>
              <a:ext uri="{FF2B5EF4-FFF2-40B4-BE49-F238E27FC236}">
                <a16:creationId xmlns:a16="http://schemas.microsoft.com/office/drawing/2014/main" id="{95ADDE78-9B64-4D67-B902-75E19061E7ED}"/>
              </a:ext>
            </a:extLst>
          </p:cNvPr>
          <p:cNvSpPr txBox="1"/>
          <p:nvPr/>
        </p:nvSpPr>
        <p:spPr>
          <a:xfrm>
            <a:off x="5927384" y="6447078"/>
            <a:ext cx="3089479" cy="276999"/>
          </a:xfrm>
          <a:prstGeom prst="rect">
            <a:avLst/>
          </a:prstGeom>
          <a:noFill/>
        </p:spPr>
        <p:txBody>
          <a:bodyPr wrap="square">
            <a:spAutoFit/>
          </a:bodyPr>
          <a:lstStyle/>
          <a:p>
            <a:r>
              <a:rPr lang="en-US" altLang="zh-CN" sz="1200" b="1" dirty="0"/>
              <a:t>&lt;</a:t>
            </a:r>
            <a:r>
              <a:rPr lang="en-US" altLang="zh-CN" sz="1200" b="1" dirty="0" err="1"/>
              <a:t>bos</a:t>
            </a:r>
            <a:r>
              <a:rPr lang="en-US" altLang="zh-CN" sz="1200" b="1" dirty="0"/>
              <a:t>&gt;    He</a:t>
            </a:r>
            <a:r>
              <a:rPr lang="zh-CN" altLang="en-US" sz="1200" b="1" dirty="0"/>
              <a:t>     </a:t>
            </a:r>
            <a:r>
              <a:rPr lang="en-US" altLang="zh-CN" sz="1200" b="1" dirty="0"/>
              <a:t>has       a       Huawei</a:t>
            </a:r>
            <a:endParaRPr lang="zh-CN" altLang="en-US" sz="1200" b="1" dirty="0"/>
          </a:p>
        </p:txBody>
      </p:sp>
      <p:sp>
        <p:nvSpPr>
          <p:cNvPr id="227" name="文本框 226">
            <a:extLst>
              <a:ext uri="{FF2B5EF4-FFF2-40B4-BE49-F238E27FC236}">
                <a16:creationId xmlns:a16="http://schemas.microsoft.com/office/drawing/2014/main" id="{34A88867-93F0-4537-BBF9-2706E6462B57}"/>
              </a:ext>
            </a:extLst>
          </p:cNvPr>
          <p:cNvSpPr txBox="1"/>
          <p:nvPr/>
        </p:nvSpPr>
        <p:spPr>
          <a:xfrm>
            <a:off x="6010046" y="3800028"/>
            <a:ext cx="2713428" cy="276999"/>
          </a:xfrm>
          <a:prstGeom prst="rect">
            <a:avLst/>
          </a:prstGeom>
          <a:noFill/>
        </p:spPr>
        <p:txBody>
          <a:bodyPr wrap="square">
            <a:spAutoFit/>
          </a:bodyPr>
          <a:lstStyle/>
          <a:p>
            <a:r>
              <a:rPr lang="en-US" altLang="zh-CN" sz="1200" b="1" dirty="0"/>
              <a:t>He</a:t>
            </a:r>
            <a:r>
              <a:rPr lang="zh-CN" altLang="en-US" sz="1200" b="1" dirty="0"/>
              <a:t>     </a:t>
            </a:r>
            <a:r>
              <a:rPr lang="en-US" altLang="zh-CN" sz="1200" b="1" dirty="0"/>
              <a:t>has        a   Huawei  Phone   </a:t>
            </a:r>
            <a:endParaRPr lang="zh-CN" altLang="en-US" sz="1200" b="1" dirty="0"/>
          </a:p>
        </p:txBody>
      </p:sp>
      <p:cxnSp>
        <p:nvCxnSpPr>
          <p:cNvPr id="229" name="直接箭头连接符 228">
            <a:extLst>
              <a:ext uri="{FF2B5EF4-FFF2-40B4-BE49-F238E27FC236}">
                <a16:creationId xmlns:a16="http://schemas.microsoft.com/office/drawing/2014/main" id="{2CC512AC-5E77-4D50-90CC-BA52FAD15779}"/>
              </a:ext>
            </a:extLst>
          </p:cNvPr>
          <p:cNvCxnSpPr>
            <a:cxnSpLocks/>
          </p:cNvCxnSpPr>
          <p:nvPr/>
        </p:nvCxnSpPr>
        <p:spPr>
          <a:xfrm flipH="1" flipV="1">
            <a:off x="6194495" y="4143394"/>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直接箭头连接符 229">
            <a:extLst>
              <a:ext uri="{FF2B5EF4-FFF2-40B4-BE49-F238E27FC236}">
                <a16:creationId xmlns:a16="http://schemas.microsoft.com/office/drawing/2014/main" id="{A3A5103A-EDE0-4A15-A826-4DAE3DC26B69}"/>
              </a:ext>
            </a:extLst>
          </p:cNvPr>
          <p:cNvCxnSpPr>
            <a:cxnSpLocks/>
          </p:cNvCxnSpPr>
          <p:nvPr/>
        </p:nvCxnSpPr>
        <p:spPr>
          <a:xfrm flipH="1" flipV="1">
            <a:off x="6685132" y="4143394"/>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直接箭头连接符 230">
            <a:extLst>
              <a:ext uri="{FF2B5EF4-FFF2-40B4-BE49-F238E27FC236}">
                <a16:creationId xmlns:a16="http://schemas.microsoft.com/office/drawing/2014/main" id="{17805528-6856-4949-A2E2-89D7BA75F06E}"/>
              </a:ext>
            </a:extLst>
          </p:cNvPr>
          <p:cNvCxnSpPr>
            <a:cxnSpLocks/>
          </p:cNvCxnSpPr>
          <p:nvPr/>
        </p:nvCxnSpPr>
        <p:spPr>
          <a:xfrm flipH="1" flipV="1">
            <a:off x="7181270" y="4143394"/>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6" name="文本框 235">
                <a:extLst>
                  <a:ext uri="{FF2B5EF4-FFF2-40B4-BE49-F238E27FC236}">
                    <a16:creationId xmlns:a16="http://schemas.microsoft.com/office/drawing/2014/main" id="{3AF3DAD8-2704-4ECA-B360-5DA8AE23C162}"/>
                  </a:ext>
                </a:extLst>
              </p:cNvPr>
              <p:cNvSpPr txBox="1"/>
              <p:nvPr/>
            </p:nvSpPr>
            <p:spPr>
              <a:xfrm>
                <a:off x="5970008" y="4830440"/>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(1)</m:t>
                          </m:r>
                        </m:sup>
                      </m:sSup>
                    </m:oMath>
                  </m:oMathPara>
                </a14:m>
                <a:endParaRPr lang="zh-CN" altLang="en-US" sz="1400" dirty="0"/>
              </a:p>
            </p:txBody>
          </p:sp>
        </mc:Choice>
        <mc:Fallback xmlns="">
          <p:sp>
            <p:nvSpPr>
              <p:cNvPr id="236" name="文本框 235">
                <a:extLst>
                  <a:ext uri="{FF2B5EF4-FFF2-40B4-BE49-F238E27FC236}">
                    <a16:creationId xmlns:a16="http://schemas.microsoft.com/office/drawing/2014/main" id="{3AF3DAD8-2704-4ECA-B360-5DA8AE23C162}"/>
                  </a:ext>
                </a:extLst>
              </p:cNvPr>
              <p:cNvSpPr txBox="1">
                <a:spLocks noRot="1" noChangeAspect="1" noMove="1" noResize="1" noEditPoints="1" noAdjustHandles="1" noChangeArrowheads="1" noChangeShapeType="1" noTextEdit="1"/>
              </p:cNvSpPr>
              <p:nvPr/>
            </p:nvSpPr>
            <p:spPr>
              <a:xfrm>
                <a:off x="5970008" y="4830440"/>
                <a:ext cx="458527" cy="316690"/>
              </a:xfrm>
              <a:prstGeom prst="rect">
                <a:avLst/>
              </a:prstGeom>
              <a:blipFill>
                <a:blip r:embed="rId4"/>
                <a:stretch>
                  <a:fillRect b="-38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7" name="文本框 236">
                <a:extLst>
                  <a:ext uri="{FF2B5EF4-FFF2-40B4-BE49-F238E27FC236}">
                    <a16:creationId xmlns:a16="http://schemas.microsoft.com/office/drawing/2014/main" id="{CCB0E474-F9FF-462A-BBDF-EABD1656F5DF}"/>
                  </a:ext>
                </a:extLst>
              </p:cNvPr>
              <p:cNvSpPr txBox="1"/>
              <p:nvPr/>
            </p:nvSpPr>
            <p:spPr>
              <a:xfrm>
                <a:off x="6433996" y="4818872"/>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(2)</m:t>
                          </m:r>
                        </m:sup>
                      </m:sSup>
                    </m:oMath>
                  </m:oMathPara>
                </a14:m>
                <a:endParaRPr lang="zh-CN" altLang="en-US" sz="1400" dirty="0"/>
              </a:p>
            </p:txBody>
          </p:sp>
        </mc:Choice>
        <mc:Fallback xmlns="">
          <p:sp>
            <p:nvSpPr>
              <p:cNvPr id="237" name="文本框 236">
                <a:extLst>
                  <a:ext uri="{FF2B5EF4-FFF2-40B4-BE49-F238E27FC236}">
                    <a16:creationId xmlns:a16="http://schemas.microsoft.com/office/drawing/2014/main" id="{CCB0E474-F9FF-462A-BBDF-EABD1656F5DF}"/>
                  </a:ext>
                </a:extLst>
              </p:cNvPr>
              <p:cNvSpPr txBox="1">
                <a:spLocks noRot="1" noChangeAspect="1" noMove="1" noResize="1" noEditPoints="1" noAdjustHandles="1" noChangeArrowheads="1" noChangeShapeType="1" noTextEdit="1"/>
              </p:cNvSpPr>
              <p:nvPr/>
            </p:nvSpPr>
            <p:spPr>
              <a:xfrm>
                <a:off x="6433996" y="4818872"/>
                <a:ext cx="458527" cy="316690"/>
              </a:xfrm>
              <a:prstGeom prst="rect">
                <a:avLst/>
              </a:prstGeom>
              <a:blipFill>
                <a:blip r:embed="rId5"/>
                <a:stretch>
                  <a:fillRect b="-38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8" name="文本框 237">
                <a:extLst>
                  <a:ext uri="{FF2B5EF4-FFF2-40B4-BE49-F238E27FC236}">
                    <a16:creationId xmlns:a16="http://schemas.microsoft.com/office/drawing/2014/main" id="{4A781511-D8AD-4C8A-BA51-77DD36E53E2C}"/>
                  </a:ext>
                </a:extLst>
              </p:cNvPr>
              <p:cNvSpPr txBox="1"/>
              <p:nvPr/>
            </p:nvSpPr>
            <p:spPr>
              <a:xfrm>
                <a:off x="6932055" y="4833548"/>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(3)</m:t>
                          </m:r>
                        </m:sup>
                      </m:sSup>
                    </m:oMath>
                  </m:oMathPara>
                </a14:m>
                <a:endParaRPr lang="zh-CN" altLang="en-US" sz="1400" dirty="0"/>
              </a:p>
            </p:txBody>
          </p:sp>
        </mc:Choice>
        <mc:Fallback xmlns="">
          <p:sp>
            <p:nvSpPr>
              <p:cNvPr id="238" name="文本框 237">
                <a:extLst>
                  <a:ext uri="{FF2B5EF4-FFF2-40B4-BE49-F238E27FC236}">
                    <a16:creationId xmlns:a16="http://schemas.microsoft.com/office/drawing/2014/main" id="{4A781511-D8AD-4C8A-BA51-77DD36E53E2C}"/>
                  </a:ext>
                </a:extLst>
              </p:cNvPr>
              <p:cNvSpPr txBox="1">
                <a:spLocks noRot="1" noChangeAspect="1" noMove="1" noResize="1" noEditPoints="1" noAdjustHandles="1" noChangeArrowheads="1" noChangeShapeType="1" noTextEdit="1"/>
              </p:cNvSpPr>
              <p:nvPr/>
            </p:nvSpPr>
            <p:spPr>
              <a:xfrm>
                <a:off x="6932055" y="4833548"/>
                <a:ext cx="458527" cy="316690"/>
              </a:xfrm>
              <a:prstGeom prst="rect">
                <a:avLst/>
              </a:prstGeom>
              <a:blipFill>
                <a:blip r:embed="rId6"/>
                <a:stretch>
                  <a:fillRect b="-3846"/>
                </a:stretch>
              </a:blipFill>
            </p:spPr>
            <p:txBody>
              <a:bodyPr/>
              <a:lstStyle/>
              <a:p>
                <a:r>
                  <a:rPr lang="zh-CN" altLang="en-US">
                    <a:noFill/>
                  </a:rPr>
                  <a:t> </a:t>
                </a:r>
              </a:p>
            </p:txBody>
          </p:sp>
        </mc:Fallback>
      </mc:AlternateContent>
      <p:grpSp>
        <p:nvGrpSpPr>
          <p:cNvPr id="159" name="组合 158">
            <a:extLst>
              <a:ext uri="{FF2B5EF4-FFF2-40B4-BE49-F238E27FC236}">
                <a16:creationId xmlns:a16="http://schemas.microsoft.com/office/drawing/2014/main" id="{3DB8BD6A-02CE-47B1-8EA4-77BCBE618595}"/>
              </a:ext>
            </a:extLst>
          </p:cNvPr>
          <p:cNvGrpSpPr/>
          <p:nvPr/>
        </p:nvGrpSpPr>
        <p:grpSpPr>
          <a:xfrm>
            <a:off x="7537575" y="5468233"/>
            <a:ext cx="191655" cy="836029"/>
            <a:chOff x="4435596" y="4715940"/>
            <a:chExt cx="191655" cy="836029"/>
          </a:xfrm>
        </p:grpSpPr>
        <p:sp>
          <p:nvSpPr>
            <p:cNvPr id="169" name="矩形: 圆角 168">
              <a:extLst>
                <a:ext uri="{FF2B5EF4-FFF2-40B4-BE49-F238E27FC236}">
                  <a16:creationId xmlns:a16="http://schemas.microsoft.com/office/drawing/2014/main" id="{CD1D7E9F-BE82-453E-A89F-E9888DB94EF1}"/>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椭圆 169">
              <a:extLst>
                <a:ext uri="{FF2B5EF4-FFF2-40B4-BE49-F238E27FC236}">
                  <a16:creationId xmlns:a16="http://schemas.microsoft.com/office/drawing/2014/main" id="{1A3FB4B0-D3AC-47F4-A2D8-FD27D2A4C31E}"/>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71" name="椭圆 170">
              <a:extLst>
                <a:ext uri="{FF2B5EF4-FFF2-40B4-BE49-F238E27FC236}">
                  <a16:creationId xmlns:a16="http://schemas.microsoft.com/office/drawing/2014/main" id="{B8235CD4-46EA-4614-9E82-603BB4365A61}"/>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72" name="椭圆 171">
              <a:extLst>
                <a:ext uri="{FF2B5EF4-FFF2-40B4-BE49-F238E27FC236}">
                  <a16:creationId xmlns:a16="http://schemas.microsoft.com/office/drawing/2014/main" id="{C95DD1F8-474C-4E30-B447-98DA7424E16C}"/>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74" name="椭圆 173">
              <a:extLst>
                <a:ext uri="{FF2B5EF4-FFF2-40B4-BE49-F238E27FC236}">
                  <a16:creationId xmlns:a16="http://schemas.microsoft.com/office/drawing/2014/main" id="{4CC2F8AD-51E1-4960-8582-26E29F715C97}"/>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82" name="椭圆 181">
              <a:extLst>
                <a:ext uri="{FF2B5EF4-FFF2-40B4-BE49-F238E27FC236}">
                  <a16:creationId xmlns:a16="http://schemas.microsoft.com/office/drawing/2014/main" id="{6A6B38A0-D824-42FD-8E08-65B863B4A99C}"/>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cxnSp>
        <p:nvCxnSpPr>
          <p:cNvPr id="185" name="直接箭头连接符 184">
            <a:extLst>
              <a:ext uri="{FF2B5EF4-FFF2-40B4-BE49-F238E27FC236}">
                <a16:creationId xmlns:a16="http://schemas.microsoft.com/office/drawing/2014/main" id="{16CCA5B0-59FC-4EFA-87FC-60C5E43DA4D8}"/>
              </a:ext>
            </a:extLst>
          </p:cNvPr>
          <p:cNvCxnSpPr>
            <a:cxnSpLocks/>
          </p:cNvCxnSpPr>
          <p:nvPr/>
        </p:nvCxnSpPr>
        <p:spPr>
          <a:xfrm>
            <a:off x="7764505" y="5882743"/>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直接箭头连接符 185">
            <a:extLst>
              <a:ext uri="{FF2B5EF4-FFF2-40B4-BE49-F238E27FC236}">
                <a16:creationId xmlns:a16="http://schemas.microsoft.com/office/drawing/2014/main" id="{0A5CE145-FF62-4B00-BEFE-E6C673192628}"/>
              </a:ext>
            </a:extLst>
          </p:cNvPr>
          <p:cNvCxnSpPr>
            <a:cxnSpLocks/>
          </p:cNvCxnSpPr>
          <p:nvPr/>
        </p:nvCxnSpPr>
        <p:spPr>
          <a:xfrm flipH="1" flipV="1">
            <a:off x="7629711" y="5056569"/>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直接箭头连接符 187">
            <a:extLst>
              <a:ext uri="{FF2B5EF4-FFF2-40B4-BE49-F238E27FC236}">
                <a16:creationId xmlns:a16="http://schemas.microsoft.com/office/drawing/2014/main" id="{8C418368-D802-4F78-B0FF-06C5BBB1DFB9}"/>
              </a:ext>
            </a:extLst>
          </p:cNvPr>
          <p:cNvCxnSpPr>
            <a:cxnSpLocks/>
          </p:cNvCxnSpPr>
          <p:nvPr/>
        </p:nvCxnSpPr>
        <p:spPr>
          <a:xfrm flipV="1">
            <a:off x="7629711" y="6329567"/>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9" name="文本框 188">
                <a:extLst>
                  <a:ext uri="{FF2B5EF4-FFF2-40B4-BE49-F238E27FC236}">
                    <a16:creationId xmlns:a16="http://schemas.microsoft.com/office/drawing/2014/main" id="{68AE7950-0CA7-497C-A285-D990006138B7}"/>
                  </a:ext>
                </a:extLst>
              </p:cNvPr>
              <p:cNvSpPr txBox="1"/>
              <p:nvPr/>
            </p:nvSpPr>
            <p:spPr>
              <a:xfrm>
                <a:off x="7419231" y="4816064"/>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(4)</m:t>
                          </m:r>
                        </m:sup>
                      </m:sSup>
                    </m:oMath>
                  </m:oMathPara>
                </a14:m>
                <a:endParaRPr lang="zh-CN" altLang="en-US" sz="1400" dirty="0"/>
              </a:p>
            </p:txBody>
          </p:sp>
        </mc:Choice>
        <mc:Fallback xmlns="">
          <p:sp>
            <p:nvSpPr>
              <p:cNvPr id="189" name="文本框 188">
                <a:extLst>
                  <a:ext uri="{FF2B5EF4-FFF2-40B4-BE49-F238E27FC236}">
                    <a16:creationId xmlns:a16="http://schemas.microsoft.com/office/drawing/2014/main" id="{68AE7950-0CA7-497C-A285-D990006138B7}"/>
                  </a:ext>
                </a:extLst>
              </p:cNvPr>
              <p:cNvSpPr txBox="1">
                <a:spLocks noRot="1" noChangeAspect="1" noMove="1" noResize="1" noEditPoints="1" noAdjustHandles="1" noChangeArrowheads="1" noChangeShapeType="1" noTextEdit="1"/>
              </p:cNvSpPr>
              <p:nvPr/>
            </p:nvSpPr>
            <p:spPr>
              <a:xfrm>
                <a:off x="7419231" y="4816064"/>
                <a:ext cx="458527" cy="316690"/>
              </a:xfrm>
              <a:prstGeom prst="rect">
                <a:avLst/>
              </a:prstGeom>
              <a:blipFill>
                <a:blip r:embed="rId7"/>
                <a:stretch>
                  <a:fillRect b="-3846"/>
                </a:stretch>
              </a:blipFill>
            </p:spPr>
            <p:txBody>
              <a:bodyPr/>
              <a:lstStyle/>
              <a:p>
                <a:r>
                  <a:rPr lang="zh-CN" altLang="en-US">
                    <a:noFill/>
                  </a:rPr>
                  <a:t> </a:t>
                </a:r>
              </a:p>
            </p:txBody>
          </p:sp>
        </mc:Fallback>
      </mc:AlternateContent>
      <p:cxnSp>
        <p:nvCxnSpPr>
          <p:cNvPr id="191" name="直接箭头连接符 190">
            <a:extLst>
              <a:ext uri="{FF2B5EF4-FFF2-40B4-BE49-F238E27FC236}">
                <a16:creationId xmlns:a16="http://schemas.microsoft.com/office/drawing/2014/main" id="{57DAA29E-9001-45B8-B226-C32ECBEDBDC9}"/>
              </a:ext>
            </a:extLst>
          </p:cNvPr>
          <p:cNvCxnSpPr>
            <a:cxnSpLocks/>
          </p:cNvCxnSpPr>
          <p:nvPr/>
        </p:nvCxnSpPr>
        <p:spPr>
          <a:xfrm flipH="1" flipV="1">
            <a:off x="7607388" y="4156052"/>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1" name="Rectangle 1">
            <a:extLst>
              <a:ext uri="{FF2B5EF4-FFF2-40B4-BE49-F238E27FC236}">
                <a16:creationId xmlns:a16="http://schemas.microsoft.com/office/drawing/2014/main" id="{B19A4666-AA08-4304-9F5C-06DFA9A16951}"/>
              </a:ext>
            </a:extLst>
          </p:cNvPr>
          <p:cNvSpPr>
            <a:spLocks noChangeArrowheads="1"/>
          </p:cNvSpPr>
          <p:nvPr/>
        </p:nvSpPr>
        <p:spPr bwMode="auto">
          <a:xfrm>
            <a:off x="1097352" y="1200336"/>
            <a:ext cx="5143407" cy="615553"/>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400" b="0" i="0" u="none" strike="noStrike" cap="none" normalizeH="0" baseline="0" dirty="0">
                <a:ln>
                  <a:noFill/>
                </a:ln>
                <a:solidFill>
                  <a:srgbClr val="000000"/>
                </a:solidFill>
                <a:effectLst/>
                <a:latin typeface="Verdana" panose="020B0604030504040204" pitchFamily="34" charset="0"/>
              </a:rPr>
              <a:t>输入序列</a:t>
            </a:r>
            <a:r>
              <a:rPr lang="zh-CN" altLang="en-US" sz="2400" dirty="0">
                <a:solidFill>
                  <a:srgbClr val="000000"/>
                </a:solidFill>
                <a:latin typeface="Verdana" panose="020B0604030504040204" pitchFamily="34" charset="0"/>
              </a:rPr>
              <a:t>：</a:t>
            </a:r>
            <a:r>
              <a:rPr kumimoji="0" lang="zh-CN" altLang="en-US" sz="2400" b="0" i="0" u="none" strike="noStrike" cap="none" normalizeH="0" baseline="0" dirty="0">
                <a:ln>
                  <a:noFill/>
                </a:ln>
                <a:solidFill>
                  <a:srgbClr val="000000"/>
                </a:solidFill>
                <a:effectLst/>
                <a:latin typeface="Verdana" panose="020B0604030504040204" pitchFamily="34" charset="0"/>
              </a:rPr>
              <a:t>他 有 一部 华为  手机</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600" b="0" i="0" u="none" strike="noStrike" cap="none" normalizeH="0" baseline="0" dirty="0">
              <a:ln>
                <a:noFill/>
              </a:ln>
              <a:solidFill>
                <a:schemeClr val="tx1"/>
              </a:solidFill>
              <a:effectLst/>
            </a:endParaRPr>
          </a:p>
        </p:txBody>
      </p:sp>
      <p:sp>
        <p:nvSpPr>
          <p:cNvPr id="153" name="Rectangle 1">
            <a:extLst>
              <a:ext uri="{FF2B5EF4-FFF2-40B4-BE49-F238E27FC236}">
                <a16:creationId xmlns:a16="http://schemas.microsoft.com/office/drawing/2014/main" id="{AA1C43FE-BF31-4A8E-8867-3312CD522C6B}"/>
              </a:ext>
            </a:extLst>
          </p:cNvPr>
          <p:cNvSpPr>
            <a:spLocks noChangeArrowheads="1"/>
          </p:cNvSpPr>
          <p:nvPr/>
        </p:nvSpPr>
        <p:spPr bwMode="auto">
          <a:xfrm>
            <a:off x="1097352" y="1716934"/>
            <a:ext cx="5129738" cy="369332"/>
          </a:xfrm>
          <a:prstGeom prst="rect">
            <a:avLst/>
          </a:prstGeom>
          <a:no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2400" dirty="0">
                <a:solidFill>
                  <a:srgbClr val="000000"/>
                </a:solidFill>
                <a:latin typeface="Verdana" panose="020B0604030504040204" pitchFamily="34" charset="0"/>
              </a:rPr>
              <a:t>输出序列</a:t>
            </a:r>
            <a:r>
              <a:rPr kumimoji="0" lang="zh-CN" altLang="zh-CN" sz="2400" b="0" i="0" u="none" strike="noStrike" cap="none" normalizeH="0" baseline="0" dirty="0">
                <a:ln>
                  <a:noFill/>
                </a:ln>
                <a:solidFill>
                  <a:srgbClr val="000000"/>
                </a:solidFill>
                <a:effectLst/>
                <a:latin typeface="Verdana" panose="020B0604030504040204" pitchFamily="34" charset="0"/>
              </a:rPr>
              <a:t>:</a:t>
            </a:r>
            <a:r>
              <a:rPr kumimoji="0" lang="en-US" altLang="zh-CN" sz="2400" b="0" i="0" u="none" strike="noStrike" cap="none" normalizeH="0" baseline="0" dirty="0">
                <a:ln>
                  <a:noFill/>
                </a:ln>
                <a:solidFill>
                  <a:srgbClr val="000000"/>
                </a:solidFill>
                <a:effectLst/>
                <a:latin typeface="Verdana" panose="020B0604030504040204" pitchFamily="34" charset="0"/>
              </a:rPr>
              <a:t> He has a Huawei Phone</a:t>
            </a:r>
            <a:endParaRPr kumimoji="0" lang="zh-CN" altLang="zh-CN" sz="1600" b="0" i="0" u="none" strike="noStrike" cap="none" normalizeH="0" baseline="0" dirty="0">
              <a:ln>
                <a:noFill/>
              </a:ln>
              <a:solidFill>
                <a:schemeClr val="tx1"/>
              </a:solidFill>
              <a:effectLst/>
            </a:endParaRPr>
          </a:p>
        </p:txBody>
      </p:sp>
      <p:grpSp>
        <p:nvGrpSpPr>
          <p:cNvPr id="122" name="组合 121">
            <a:extLst>
              <a:ext uri="{FF2B5EF4-FFF2-40B4-BE49-F238E27FC236}">
                <a16:creationId xmlns:a16="http://schemas.microsoft.com/office/drawing/2014/main" id="{37625683-D7B3-4588-AFEA-5DBB221445F2}"/>
              </a:ext>
            </a:extLst>
          </p:cNvPr>
          <p:cNvGrpSpPr/>
          <p:nvPr/>
        </p:nvGrpSpPr>
        <p:grpSpPr>
          <a:xfrm>
            <a:off x="7989751" y="5460007"/>
            <a:ext cx="191655" cy="836029"/>
            <a:chOff x="4435596" y="4715940"/>
            <a:chExt cx="191655" cy="836029"/>
          </a:xfrm>
        </p:grpSpPr>
        <p:sp>
          <p:nvSpPr>
            <p:cNvPr id="126" name="矩形: 圆角 125">
              <a:extLst>
                <a:ext uri="{FF2B5EF4-FFF2-40B4-BE49-F238E27FC236}">
                  <a16:creationId xmlns:a16="http://schemas.microsoft.com/office/drawing/2014/main" id="{F25F4E6B-74FA-4D62-AE9F-CF3A686D730F}"/>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a:extLst>
                <a:ext uri="{FF2B5EF4-FFF2-40B4-BE49-F238E27FC236}">
                  <a16:creationId xmlns:a16="http://schemas.microsoft.com/office/drawing/2014/main" id="{419027EF-FDD2-4B0E-A427-A569C721B45D}"/>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56" name="椭圆 155">
              <a:extLst>
                <a:ext uri="{FF2B5EF4-FFF2-40B4-BE49-F238E27FC236}">
                  <a16:creationId xmlns:a16="http://schemas.microsoft.com/office/drawing/2014/main" id="{2A5FF0CB-0F68-416D-94AD-57AD52184282}"/>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57" name="椭圆 156">
              <a:extLst>
                <a:ext uri="{FF2B5EF4-FFF2-40B4-BE49-F238E27FC236}">
                  <a16:creationId xmlns:a16="http://schemas.microsoft.com/office/drawing/2014/main" id="{8557705E-5B22-4DDE-8D6E-0787F6CB1B71}"/>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58" name="椭圆 157">
              <a:extLst>
                <a:ext uri="{FF2B5EF4-FFF2-40B4-BE49-F238E27FC236}">
                  <a16:creationId xmlns:a16="http://schemas.microsoft.com/office/drawing/2014/main" id="{33F86A03-C944-4D74-B29C-489C97FE468C}"/>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60" name="椭圆 159">
              <a:extLst>
                <a:ext uri="{FF2B5EF4-FFF2-40B4-BE49-F238E27FC236}">
                  <a16:creationId xmlns:a16="http://schemas.microsoft.com/office/drawing/2014/main" id="{2F5A7034-44B3-4247-8354-AF59AAAE531C}"/>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cxnSp>
        <p:nvCxnSpPr>
          <p:cNvPr id="161" name="直接箭头连接符 160">
            <a:extLst>
              <a:ext uri="{FF2B5EF4-FFF2-40B4-BE49-F238E27FC236}">
                <a16:creationId xmlns:a16="http://schemas.microsoft.com/office/drawing/2014/main" id="{96B0669A-70F6-42FF-9ACD-3CD072D4F1CC}"/>
              </a:ext>
            </a:extLst>
          </p:cNvPr>
          <p:cNvCxnSpPr>
            <a:cxnSpLocks/>
          </p:cNvCxnSpPr>
          <p:nvPr/>
        </p:nvCxnSpPr>
        <p:spPr>
          <a:xfrm>
            <a:off x="8216681" y="5874517"/>
            <a:ext cx="21518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接箭头连接符 161">
            <a:extLst>
              <a:ext uri="{FF2B5EF4-FFF2-40B4-BE49-F238E27FC236}">
                <a16:creationId xmlns:a16="http://schemas.microsoft.com/office/drawing/2014/main" id="{B7F8AC2D-1FF1-4D09-95F2-17C7A6B6311B}"/>
              </a:ext>
            </a:extLst>
          </p:cNvPr>
          <p:cNvCxnSpPr>
            <a:cxnSpLocks/>
          </p:cNvCxnSpPr>
          <p:nvPr/>
        </p:nvCxnSpPr>
        <p:spPr>
          <a:xfrm flipH="1" flipV="1">
            <a:off x="8081887" y="5048343"/>
            <a:ext cx="1" cy="41166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接箭头连接符 162">
            <a:extLst>
              <a:ext uri="{FF2B5EF4-FFF2-40B4-BE49-F238E27FC236}">
                <a16:creationId xmlns:a16="http://schemas.microsoft.com/office/drawing/2014/main" id="{FCE13389-4635-4FDA-8377-20F67331874E}"/>
              </a:ext>
            </a:extLst>
          </p:cNvPr>
          <p:cNvCxnSpPr>
            <a:cxnSpLocks/>
          </p:cNvCxnSpPr>
          <p:nvPr/>
        </p:nvCxnSpPr>
        <p:spPr>
          <a:xfrm flipV="1">
            <a:off x="8081887" y="6321341"/>
            <a:ext cx="0" cy="12604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4" name="文本框 163">
                <a:extLst>
                  <a:ext uri="{FF2B5EF4-FFF2-40B4-BE49-F238E27FC236}">
                    <a16:creationId xmlns:a16="http://schemas.microsoft.com/office/drawing/2014/main" id="{BCE2A108-9180-40CD-B311-EFB021FB026B}"/>
                  </a:ext>
                </a:extLst>
              </p:cNvPr>
              <p:cNvSpPr txBox="1"/>
              <p:nvPr/>
            </p:nvSpPr>
            <p:spPr>
              <a:xfrm>
                <a:off x="7871407" y="4807838"/>
                <a:ext cx="458527" cy="3166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smtClean="0">
                              <a:latin typeface="Cambria Math" panose="02040503050406030204" pitchFamily="18" charset="0"/>
                            </a:rPr>
                          </m:ctrlPr>
                        </m:sSupPr>
                        <m:e>
                          <m:r>
                            <a:rPr lang="en-US" altLang="zh-CN" sz="1400" b="0" i="1" dirty="0" smtClean="0">
                              <a:latin typeface="Cambria Math" panose="02040503050406030204" pitchFamily="18" charset="0"/>
                            </a:rPr>
                            <m:t>𝑝</m:t>
                          </m:r>
                        </m:e>
                        <m:sup>
                          <m:r>
                            <a:rPr lang="en-US" altLang="zh-CN" sz="1400" b="0" i="1" dirty="0" smtClean="0">
                              <a:latin typeface="Cambria Math" panose="02040503050406030204" pitchFamily="18" charset="0"/>
                            </a:rPr>
                            <m:t>(5)</m:t>
                          </m:r>
                        </m:sup>
                      </m:sSup>
                    </m:oMath>
                  </m:oMathPara>
                </a14:m>
                <a:endParaRPr lang="zh-CN" altLang="en-US" sz="1400" dirty="0"/>
              </a:p>
            </p:txBody>
          </p:sp>
        </mc:Choice>
        <mc:Fallback xmlns="">
          <p:sp>
            <p:nvSpPr>
              <p:cNvPr id="164" name="文本框 163">
                <a:extLst>
                  <a:ext uri="{FF2B5EF4-FFF2-40B4-BE49-F238E27FC236}">
                    <a16:creationId xmlns:a16="http://schemas.microsoft.com/office/drawing/2014/main" id="{BCE2A108-9180-40CD-B311-EFB021FB026B}"/>
                  </a:ext>
                </a:extLst>
              </p:cNvPr>
              <p:cNvSpPr txBox="1">
                <a:spLocks noRot="1" noChangeAspect="1" noMove="1" noResize="1" noEditPoints="1" noAdjustHandles="1" noChangeArrowheads="1" noChangeShapeType="1" noTextEdit="1"/>
              </p:cNvSpPr>
              <p:nvPr/>
            </p:nvSpPr>
            <p:spPr>
              <a:xfrm>
                <a:off x="7871407" y="4807838"/>
                <a:ext cx="458527" cy="316690"/>
              </a:xfrm>
              <a:prstGeom prst="rect">
                <a:avLst/>
              </a:prstGeom>
              <a:blipFill>
                <a:blip r:embed="rId8"/>
                <a:stretch>
                  <a:fillRect b="-3846"/>
                </a:stretch>
              </a:blipFill>
            </p:spPr>
            <p:txBody>
              <a:bodyPr/>
              <a:lstStyle/>
              <a:p>
                <a:r>
                  <a:rPr lang="zh-CN" altLang="en-US">
                    <a:noFill/>
                  </a:rPr>
                  <a:t> </a:t>
                </a:r>
              </a:p>
            </p:txBody>
          </p:sp>
        </mc:Fallback>
      </mc:AlternateContent>
      <p:cxnSp>
        <p:nvCxnSpPr>
          <p:cNvPr id="165" name="直接箭头连接符 164">
            <a:extLst>
              <a:ext uri="{FF2B5EF4-FFF2-40B4-BE49-F238E27FC236}">
                <a16:creationId xmlns:a16="http://schemas.microsoft.com/office/drawing/2014/main" id="{B1DC9369-65BB-4ADD-930D-2D748942765F}"/>
              </a:ext>
            </a:extLst>
          </p:cNvPr>
          <p:cNvCxnSpPr>
            <a:cxnSpLocks/>
          </p:cNvCxnSpPr>
          <p:nvPr/>
        </p:nvCxnSpPr>
        <p:spPr>
          <a:xfrm flipH="1" flipV="1">
            <a:off x="8059564" y="4147826"/>
            <a:ext cx="1" cy="73065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994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5.3.3 </a:t>
            </a:r>
            <a:r>
              <a:rPr lang="zh-CN" altLang="en-US" sz="3200" dirty="0">
                <a:solidFill>
                  <a:srgbClr val="0070C0"/>
                </a:solidFill>
                <a:latin typeface="微软雅黑" panose="020B0503020204020204" charset="-122"/>
                <a:ea typeface="微软雅黑" panose="020B0503020204020204" charset="-122"/>
              </a:rPr>
              <a:t>查询、键和值（</a:t>
            </a:r>
            <a:r>
              <a:rPr lang="en-US" altLang="zh-CN" sz="3200" dirty="0">
                <a:solidFill>
                  <a:srgbClr val="0070C0"/>
                </a:solidFill>
                <a:latin typeface="微软雅黑" panose="020B0503020204020204" charset="-122"/>
                <a:ea typeface="微软雅黑" panose="020B0503020204020204" charset="-122"/>
              </a:rPr>
              <a:t>Q</a:t>
            </a:r>
            <a:r>
              <a:rPr lang="zh-CN" altLang="en-US" sz="3200" dirty="0">
                <a:solidFill>
                  <a:srgbClr val="0070C0"/>
                </a:solidFill>
                <a:latin typeface="微软雅黑" panose="020B0503020204020204" charset="-122"/>
                <a:ea typeface="微软雅黑" panose="020B0503020204020204" charset="-122"/>
              </a:rPr>
              <a:t>、</a:t>
            </a:r>
            <a:r>
              <a:rPr lang="en-US" altLang="zh-CN" sz="3200" dirty="0">
                <a:solidFill>
                  <a:srgbClr val="0070C0"/>
                </a:solidFill>
                <a:latin typeface="微软雅黑" panose="020B0503020204020204" charset="-122"/>
                <a:ea typeface="微软雅黑" panose="020B0503020204020204" charset="-122"/>
              </a:rPr>
              <a:t>K</a:t>
            </a:r>
            <a:r>
              <a:rPr lang="zh-CN" altLang="en-US" sz="3200" dirty="0">
                <a:solidFill>
                  <a:srgbClr val="0070C0"/>
                </a:solidFill>
                <a:latin typeface="微软雅黑" panose="020B0503020204020204" charset="-122"/>
                <a:ea typeface="微软雅黑" panose="020B0503020204020204" charset="-122"/>
              </a:rPr>
              <a:t>和</a:t>
            </a:r>
            <a:r>
              <a:rPr lang="en-US" altLang="zh-CN" sz="3200" dirty="0">
                <a:solidFill>
                  <a:srgbClr val="0070C0"/>
                </a:solidFill>
                <a:latin typeface="微软雅黑" panose="020B0503020204020204" charset="-122"/>
                <a:ea typeface="微软雅黑" panose="020B0503020204020204" charset="-122"/>
              </a:rPr>
              <a:t>V</a:t>
            </a:r>
            <a:r>
              <a:rPr lang="zh-CN" altLang="en-US" sz="3200" dirty="0">
                <a:solidFill>
                  <a:srgbClr val="0070C0"/>
                </a:solidFill>
                <a:latin typeface="微软雅黑" panose="020B0503020204020204" charset="-122"/>
                <a:ea typeface="微软雅黑" panose="020B0503020204020204" charset="-122"/>
              </a:rPr>
              <a:t>）</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mc:AlternateContent xmlns:mc="http://schemas.openxmlformats.org/markup-compatibility/2006" xmlns:a14="http://schemas.microsoft.com/office/drawing/2010/main">
        <mc:Choice Requires="a14">
          <p:sp>
            <p:nvSpPr>
              <p:cNvPr id="276" name="文本框 275">
                <a:extLst>
                  <a:ext uri="{FF2B5EF4-FFF2-40B4-BE49-F238E27FC236}">
                    <a16:creationId xmlns:a16="http://schemas.microsoft.com/office/drawing/2014/main" id="{72DA6756-1780-41E2-945F-0C975CD79306}"/>
                  </a:ext>
                </a:extLst>
              </p:cNvPr>
              <p:cNvSpPr txBox="1"/>
              <p:nvPr/>
            </p:nvSpPr>
            <p:spPr>
              <a:xfrm>
                <a:off x="346710" y="4840786"/>
                <a:ext cx="914400" cy="646331"/>
              </a:xfrm>
              <a:prstGeom prst="rect">
                <a:avLst/>
              </a:prstGeom>
              <a:solidFill>
                <a:schemeClr val="accent1">
                  <a:lumMod val="20000"/>
                  <a:lumOff val="80000"/>
                </a:schemeClr>
              </a:solidFill>
            </p:spPr>
            <p:txBody>
              <a:bodyPr wrap="square">
                <a:spAutoFit/>
              </a:bodyPr>
              <a:lstStyle/>
              <a:p>
                <a:pPr algn="ctr"/>
                <a:r>
                  <a:rPr lang="zh-CN" altLang="en-US" b="1" dirty="0">
                    <a:solidFill>
                      <a:srgbClr val="C00000"/>
                    </a:solidFill>
                  </a:rPr>
                  <a:t>键</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𝑘</m:t>
                        </m:r>
                      </m:e>
                      <m:sub>
                        <m:r>
                          <a:rPr lang="en-US" altLang="zh-CN" i="1" dirty="0">
                            <a:latin typeface="Cambria Math" panose="02040503050406030204" pitchFamily="18" charset="0"/>
                          </a:rPr>
                          <m:t>𝑖</m:t>
                        </m:r>
                      </m:sub>
                    </m:sSub>
                    <m:r>
                      <a:rPr lang="en-US" altLang="zh-CN" i="1" dirty="0">
                        <a:latin typeface="Cambria Math" panose="02040503050406030204" pitchFamily="18" charset="0"/>
                      </a:rPr>
                      <m:t>​</m:t>
                    </m:r>
                  </m:oMath>
                </a14:m>
                <a:r>
                  <a:rPr lang="zh-CN" altLang="en-US" dirty="0"/>
                  <a:t>（</a:t>
                </a:r>
                <a:r>
                  <a:rPr lang="en-US" altLang="zh-CN" dirty="0"/>
                  <a:t>Key</a:t>
                </a:r>
                <a:r>
                  <a:rPr lang="zh-CN" altLang="en-US" dirty="0"/>
                  <a:t>）</a:t>
                </a:r>
              </a:p>
            </p:txBody>
          </p:sp>
        </mc:Choice>
        <mc:Fallback xmlns="">
          <p:sp>
            <p:nvSpPr>
              <p:cNvPr id="276" name="文本框 275">
                <a:extLst>
                  <a:ext uri="{FF2B5EF4-FFF2-40B4-BE49-F238E27FC236}">
                    <a16:creationId xmlns:a16="http://schemas.microsoft.com/office/drawing/2014/main" id="{72DA6756-1780-41E2-945F-0C975CD79306}"/>
                  </a:ext>
                </a:extLst>
              </p:cNvPr>
              <p:cNvSpPr txBox="1">
                <a:spLocks noRot="1" noChangeAspect="1" noMove="1" noResize="1" noEditPoints="1" noAdjustHandles="1" noChangeArrowheads="1" noChangeShapeType="1" noTextEdit="1"/>
              </p:cNvSpPr>
              <p:nvPr/>
            </p:nvSpPr>
            <p:spPr>
              <a:xfrm>
                <a:off x="346710" y="4840786"/>
                <a:ext cx="914400" cy="646331"/>
              </a:xfrm>
              <a:prstGeom prst="rect">
                <a:avLst/>
              </a:prstGeom>
              <a:blipFill>
                <a:blip r:embed="rId3"/>
                <a:stretch>
                  <a:fillRect l="-12329" t="-3846" r="-12329"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7" name="文本框 276">
                <a:extLst>
                  <a:ext uri="{FF2B5EF4-FFF2-40B4-BE49-F238E27FC236}">
                    <a16:creationId xmlns:a16="http://schemas.microsoft.com/office/drawing/2014/main" id="{42641F7F-D163-4A01-A531-11DDA61B21E3}"/>
                  </a:ext>
                </a:extLst>
              </p:cNvPr>
              <p:cNvSpPr txBox="1"/>
              <p:nvPr/>
            </p:nvSpPr>
            <p:spPr>
              <a:xfrm>
                <a:off x="5094355" y="4743974"/>
                <a:ext cx="1452131" cy="646331"/>
              </a:xfrm>
              <a:prstGeom prst="rect">
                <a:avLst/>
              </a:prstGeom>
              <a:solidFill>
                <a:schemeClr val="accent4">
                  <a:lumMod val="20000"/>
                  <a:lumOff val="80000"/>
                </a:schemeClr>
              </a:solidFill>
            </p:spPr>
            <p:txBody>
              <a:bodyPr wrap="square">
                <a:spAutoFit/>
              </a:bodyPr>
              <a:lstStyle/>
              <a:p>
                <a:pPr algn="ctr"/>
                <a:r>
                  <a:rPr lang="zh-CN" altLang="en-US" b="1" dirty="0">
                    <a:solidFill>
                      <a:srgbClr val="C00000"/>
                    </a:solidFill>
                  </a:rPr>
                  <a:t>查询</a:t>
                </a:r>
                <a14:m>
                  <m:oMath xmlns:m="http://schemas.openxmlformats.org/officeDocument/2006/math">
                    <m:r>
                      <a:rPr lang="en-US" altLang="zh-CN" i="1" dirty="0">
                        <a:latin typeface="Cambria Math" panose="02040503050406030204" pitchFamily="18" charset="0"/>
                      </a:rPr>
                      <m:t>𝑞</m:t>
                    </m:r>
                    <m:r>
                      <a:rPr lang="en-US" altLang="zh-CN" i="1" dirty="0">
                        <a:latin typeface="Cambria Math" panose="02040503050406030204" pitchFamily="18" charset="0"/>
                      </a:rPr>
                      <m:t> </m:t>
                    </m:r>
                  </m:oMath>
                </a14:m>
                <a:r>
                  <a:rPr lang="zh-CN" altLang="en-US" dirty="0"/>
                  <a:t>（</a:t>
                </a:r>
                <a:r>
                  <a:rPr lang="en-US" altLang="zh-CN" dirty="0"/>
                  <a:t> Query </a:t>
                </a:r>
                <a14:m>
                  <m:oMath xmlns:m="http://schemas.openxmlformats.org/officeDocument/2006/math">
                    <m:r>
                      <a:rPr lang="zh-CN" altLang="en-US" i="1">
                        <a:latin typeface="Cambria Math" panose="02040503050406030204" pitchFamily="18" charset="0"/>
                      </a:rPr>
                      <m:t>）</m:t>
                    </m:r>
                  </m:oMath>
                </a14:m>
                <a:endParaRPr lang="zh-CN" altLang="en-US" dirty="0"/>
              </a:p>
            </p:txBody>
          </p:sp>
        </mc:Choice>
        <mc:Fallback xmlns="">
          <p:sp>
            <p:nvSpPr>
              <p:cNvPr id="277" name="文本框 276">
                <a:extLst>
                  <a:ext uri="{FF2B5EF4-FFF2-40B4-BE49-F238E27FC236}">
                    <a16:creationId xmlns:a16="http://schemas.microsoft.com/office/drawing/2014/main" id="{42641F7F-D163-4A01-A531-11DDA61B21E3}"/>
                  </a:ext>
                </a:extLst>
              </p:cNvPr>
              <p:cNvSpPr txBox="1">
                <a:spLocks noRot="1" noChangeAspect="1" noMove="1" noResize="1" noEditPoints="1" noAdjustHandles="1" noChangeArrowheads="1" noChangeShapeType="1" noTextEdit="1"/>
              </p:cNvSpPr>
              <p:nvPr/>
            </p:nvSpPr>
            <p:spPr>
              <a:xfrm>
                <a:off x="5094355" y="4743974"/>
                <a:ext cx="1452131" cy="646331"/>
              </a:xfrm>
              <a:prstGeom prst="rect">
                <a:avLst/>
              </a:prstGeom>
              <a:blipFill>
                <a:blip r:embed="rId4"/>
                <a:stretch>
                  <a:fillRect l="-1739" t="-3846" b="-13462"/>
                </a:stretch>
              </a:blipFill>
            </p:spPr>
            <p:txBody>
              <a:bodyPr/>
              <a:lstStyle/>
              <a:p>
                <a:r>
                  <a:rPr lang="en-US">
                    <a:noFill/>
                  </a:rPr>
                  <a:t> </a:t>
                </a:r>
              </a:p>
            </p:txBody>
          </p:sp>
        </mc:Fallback>
      </mc:AlternateContent>
      <p:grpSp>
        <p:nvGrpSpPr>
          <p:cNvPr id="280" name="组合 279">
            <a:extLst>
              <a:ext uri="{FF2B5EF4-FFF2-40B4-BE49-F238E27FC236}">
                <a16:creationId xmlns:a16="http://schemas.microsoft.com/office/drawing/2014/main" id="{E5A567A5-41D4-4F07-8D51-2ACABEFF16F0}"/>
              </a:ext>
            </a:extLst>
          </p:cNvPr>
          <p:cNvGrpSpPr/>
          <p:nvPr/>
        </p:nvGrpSpPr>
        <p:grpSpPr>
          <a:xfrm>
            <a:off x="1843874" y="2609069"/>
            <a:ext cx="3087310" cy="2904346"/>
            <a:chOff x="973725" y="2456623"/>
            <a:chExt cx="3087310" cy="2904346"/>
          </a:xfrm>
        </p:grpSpPr>
        <p:grpSp>
          <p:nvGrpSpPr>
            <p:cNvPr id="251" name="组合 250">
              <a:extLst>
                <a:ext uri="{FF2B5EF4-FFF2-40B4-BE49-F238E27FC236}">
                  <a16:creationId xmlns:a16="http://schemas.microsoft.com/office/drawing/2014/main" id="{1105E6CC-AD2C-4E1B-A64B-A0F98C245032}"/>
                </a:ext>
              </a:extLst>
            </p:cNvPr>
            <p:cNvGrpSpPr/>
            <p:nvPr/>
          </p:nvGrpSpPr>
          <p:grpSpPr>
            <a:xfrm>
              <a:off x="1256419" y="2456623"/>
              <a:ext cx="1866364" cy="2097039"/>
              <a:chOff x="1578031" y="2681904"/>
              <a:chExt cx="1866364" cy="2097039"/>
            </a:xfrm>
          </p:grpSpPr>
          <p:sp>
            <p:nvSpPr>
              <p:cNvPr id="252" name="矩形: 圆角 251">
                <a:extLst>
                  <a:ext uri="{FF2B5EF4-FFF2-40B4-BE49-F238E27FC236}">
                    <a16:creationId xmlns:a16="http://schemas.microsoft.com/office/drawing/2014/main" id="{C2E56C7C-08C9-41E0-9B42-EAAE6D5C7447}"/>
                  </a:ext>
                </a:extLst>
              </p:cNvPr>
              <p:cNvSpPr/>
              <p:nvPr/>
            </p:nvSpPr>
            <p:spPr>
              <a:xfrm>
                <a:off x="1888435" y="3553055"/>
                <a:ext cx="1266512" cy="391020"/>
              </a:xfrm>
              <a:prstGeom prst="round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Attention </a:t>
                </a:r>
                <a:r>
                  <a:rPr lang="zh-CN" altLang="en-US" sz="1200" dirty="0">
                    <a:solidFill>
                      <a:schemeClr val="tx1"/>
                    </a:solidFill>
                  </a:rPr>
                  <a:t>函数</a:t>
                </a:r>
              </a:p>
            </p:txBody>
          </p:sp>
          <p:pic>
            <p:nvPicPr>
              <p:cNvPr id="253" name="图片 252">
                <a:extLst>
                  <a:ext uri="{FF2B5EF4-FFF2-40B4-BE49-F238E27FC236}">
                    <a16:creationId xmlns:a16="http://schemas.microsoft.com/office/drawing/2014/main" id="{D4735096-F073-4350-B4C7-43906972E35B}"/>
                  </a:ext>
                </a:extLst>
              </p:cNvPr>
              <p:cNvPicPr>
                <a:picLocks noChangeAspect="1"/>
              </p:cNvPicPr>
              <p:nvPr/>
            </p:nvPicPr>
            <p:blipFill>
              <a:blip r:embed="rId5"/>
              <a:stretch>
                <a:fillRect/>
              </a:stretch>
            </p:blipFill>
            <p:spPr>
              <a:xfrm>
                <a:off x="1858537" y="4095284"/>
                <a:ext cx="208896" cy="683659"/>
              </a:xfrm>
              <a:prstGeom prst="rect">
                <a:avLst/>
              </a:prstGeom>
            </p:spPr>
          </p:pic>
          <p:cxnSp>
            <p:nvCxnSpPr>
              <p:cNvPr id="254" name="直接箭头连接符 253">
                <a:extLst>
                  <a:ext uri="{FF2B5EF4-FFF2-40B4-BE49-F238E27FC236}">
                    <a16:creationId xmlns:a16="http://schemas.microsoft.com/office/drawing/2014/main" id="{84EA199E-DBD1-4704-83EE-B4F544F85E91}"/>
                  </a:ext>
                </a:extLst>
              </p:cNvPr>
              <p:cNvCxnSpPr>
                <a:cxnSpLocks/>
                <a:stCxn id="253" idx="0"/>
              </p:cNvCxnSpPr>
              <p:nvPr/>
            </p:nvCxnSpPr>
            <p:spPr>
              <a:xfrm flipV="1">
                <a:off x="1962985" y="3937630"/>
                <a:ext cx="194729" cy="15765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255" name="组合 254">
                <a:extLst>
                  <a:ext uri="{FF2B5EF4-FFF2-40B4-BE49-F238E27FC236}">
                    <a16:creationId xmlns:a16="http://schemas.microsoft.com/office/drawing/2014/main" id="{763FCDC1-09EB-4442-B3A5-3D5966C0E13B}"/>
                  </a:ext>
                </a:extLst>
              </p:cNvPr>
              <p:cNvGrpSpPr/>
              <p:nvPr/>
            </p:nvGrpSpPr>
            <p:grpSpPr>
              <a:xfrm>
                <a:off x="3125682" y="4126143"/>
                <a:ext cx="145814" cy="636063"/>
                <a:chOff x="4435596" y="4715940"/>
                <a:chExt cx="191655" cy="836029"/>
              </a:xfrm>
            </p:grpSpPr>
            <p:sp>
              <p:nvSpPr>
                <p:cNvPr id="262" name="矩形: 圆角 261">
                  <a:extLst>
                    <a:ext uri="{FF2B5EF4-FFF2-40B4-BE49-F238E27FC236}">
                      <a16:creationId xmlns:a16="http://schemas.microsoft.com/office/drawing/2014/main" id="{D04DA21D-5049-44ED-9C6E-1FCC8F818C5F}"/>
                    </a:ext>
                  </a:extLst>
                </p:cNvPr>
                <p:cNvSpPr/>
                <p:nvPr/>
              </p:nvSpPr>
              <p:spPr>
                <a:xfrm>
                  <a:off x="4435596" y="4715940"/>
                  <a:ext cx="191655" cy="836029"/>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椭圆 262">
                  <a:extLst>
                    <a:ext uri="{FF2B5EF4-FFF2-40B4-BE49-F238E27FC236}">
                      <a16:creationId xmlns:a16="http://schemas.microsoft.com/office/drawing/2014/main" id="{A5D3AB62-6A8E-4A72-9FD4-6D9A5C502591}"/>
                    </a:ext>
                  </a:extLst>
                </p:cNvPr>
                <p:cNvSpPr/>
                <p:nvPr/>
              </p:nvSpPr>
              <p:spPr>
                <a:xfrm>
                  <a:off x="4467492" y="4761315"/>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64" name="椭圆 263">
                  <a:extLst>
                    <a:ext uri="{FF2B5EF4-FFF2-40B4-BE49-F238E27FC236}">
                      <a16:creationId xmlns:a16="http://schemas.microsoft.com/office/drawing/2014/main" id="{F5B668A8-CD0C-4D93-990F-F00DF7D956F9}"/>
                    </a:ext>
                  </a:extLst>
                </p:cNvPr>
                <p:cNvSpPr/>
                <p:nvPr/>
              </p:nvSpPr>
              <p:spPr>
                <a:xfrm>
                  <a:off x="4467492" y="491953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65" name="椭圆 264">
                  <a:extLst>
                    <a:ext uri="{FF2B5EF4-FFF2-40B4-BE49-F238E27FC236}">
                      <a16:creationId xmlns:a16="http://schemas.microsoft.com/office/drawing/2014/main" id="{633DE975-729A-471D-B020-98699617252C}"/>
                    </a:ext>
                  </a:extLst>
                </p:cNvPr>
                <p:cNvSpPr/>
                <p:nvPr/>
              </p:nvSpPr>
              <p:spPr>
                <a:xfrm>
                  <a:off x="4467496" y="5070209"/>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66" name="椭圆 265">
                  <a:extLst>
                    <a:ext uri="{FF2B5EF4-FFF2-40B4-BE49-F238E27FC236}">
                      <a16:creationId xmlns:a16="http://schemas.microsoft.com/office/drawing/2014/main" id="{CCF32ADC-68B9-46A5-AC0F-484C59AEC290}"/>
                    </a:ext>
                  </a:extLst>
                </p:cNvPr>
                <p:cNvSpPr/>
                <p:nvPr/>
              </p:nvSpPr>
              <p:spPr>
                <a:xfrm>
                  <a:off x="4467492" y="5221418"/>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67" name="椭圆 266">
                  <a:extLst>
                    <a:ext uri="{FF2B5EF4-FFF2-40B4-BE49-F238E27FC236}">
                      <a16:creationId xmlns:a16="http://schemas.microsoft.com/office/drawing/2014/main" id="{2C2056C0-1477-4929-8A5C-BD21A844BDBF}"/>
                    </a:ext>
                  </a:extLst>
                </p:cNvPr>
                <p:cNvSpPr/>
                <p:nvPr/>
              </p:nvSpPr>
              <p:spPr>
                <a:xfrm>
                  <a:off x="4468445" y="5373062"/>
                  <a:ext cx="120483" cy="120483"/>
                </a:xfrm>
                <a:prstGeom prst="ellips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cxnSp>
            <p:nvCxnSpPr>
              <p:cNvPr id="256" name="直接箭头连接符 255">
                <a:extLst>
                  <a:ext uri="{FF2B5EF4-FFF2-40B4-BE49-F238E27FC236}">
                    <a16:creationId xmlns:a16="http://schemas.microsoft.com/office/drawing/2014/main" id="{8CC7DD5C-F5AD-455A-8AA2-07DB0B87B77A}"/>
                  </a:ext>
                </a:extLst>
              </p:cNvPr>
              <p:cNvCxnSpPr>
                <a:cxnSpLocks/>
                <a:stCxn id="262" idx="0"/>
              </p:cNvCxnSpPr>
              <p:nvPr/>
            </p:nvCxnSpPr>
            <p:spPr>
              <a:xfrm flipH="1" flipV="1">
                <a:off x="2991013" y="3942999"/>
                <a:ext cx="207576" cy="183144"/>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直接箭头连接符 258">
                <a:extLst>
                  <a:ext uri="{FF2B5EF4-FFF2-40B4-BE49-F238E27FC236}">
                    <a16:creationId xmlns:a16="http://schemas.microsoft.com/office/drawing/2014/main" id="{808D4898-E000-417B-9C52-E8B297C9F5DE}"/>
                  </a:ext>
                </a:extLst>
              </p:cNvPr>
              <p:cNvCxnSpPr>
                <a:cxnSpLocks/>
              </p:cNvCxnSpPr>
              <p:nvPr/>
            </p:nvCxnSpPr>
            <p:spPr>
              <a:xfrm flipH="1" flipV="1">
                <a:off x="2521691" y="3133225"/>
                <a:ext cx="1" cy="41166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0" name="椭圆 259">
                <a:extLst>
                  <a:ext uri="{FF2B5EF4-FFF2-40B4-BE49-F238E27FC236}">
                    <a16:creationId xmlns:a16="http://schemas.microsoft.com/office/drawing/2014/main" id="{7ACFD3BB-C2C9-492A-B35E-8312EA0029F2}"/>
                  </a:ext>
                </a:extLst>
              </p:cNvPr>
              <p:cNvSpPr/>
              <p:nvPr/>
            </p:nvSpPr>
            <p:spPr>
              <a:xfrm>
                <a:off x="2458060" y="3026036"/>
                <a:ext cx="127262" cy="1272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61" name="文本框 260">
                    <a:extLst>
                      <a:ext uri="{FF2B5EF4-FFF2-40B4-BE49-F238E27FC236}">
                        <a16:creationId xmlns:a16="http://schemas.microsoft.com/office/drawing/2014/main" id="{69807EFE-3353-4DEB-81F9-80269679A1DC}"/>
                      </a:ext>
                    </a:extLst>
                  </p:cNvPr>
                  <p:cNvSpPr txBox="1"/>
                  <p:nvPr/>
                </p:nvSpPr>
                <p:spPr>
                  <a:xfrm>
                    <a:off x="1578031" y="2681904"/>
                    <a:ext cx="186636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dirty="0" smtClean="0">
                                  <a:latin typeface="Cambria Math" panose="02040503050406030204" pitchFamily="18" charset="0"/>
                                </a:rPr>
                              </m:ctrlPr>
                            </m:sSubPr>
                            <m:e>
                              <m:r>
                                <a:rPr lang="en-US" altLang="zh-CN" i="1" dirty="0">
                                  <a:latin typeface="Cambria Math" panose="02040503050406030204" pitchFamily="18" charset="0"/>
                                </a:rPr>
                                <m:t>𝑒</m:t>
                              </m:r>
                            </m:e>
                            <m:sub>
                              <m:r>
                                <a:rPr lang="en-US" altLang="zh-CN" i="1" dirty="0">
                                  <a:latin typeface="Cambria Math" panose="02040503050406030204" pitchFamily="18" charset="0"/>
                                </a:rPr>
                                <m:t>𝑡𝑖</m:t>
                              </m:r>
                            </m:sub>
                          </m:sSub>
                        </m:oMath>
                      </m:oMathPara>
                    </a14:m>
                    <a:endParaRPr lang="zh-CN" altLang="en-US" dirty="0"/>
                  </a:p>
                </p:txBody>
              </p:sp>
            </mc:Choice>
            <mc:Fallback xmlns="">
              <p:sp>
                <p:nvSpPr>
                  <p:cNvPr id="261" name="文本框 260">
                    <a:extLst>
                      <a:ext uri="{FF2B5EF4-FFF2-40B4-BE49-F238E27FC236}">
                        <a16:creationId xmlns:a16="http://schemas.microsoft.com/office/drawing/2014/main" id="{69807EFE-3353-4DEB-81F9-80269679A1DC}"/>
                      </a:ext>
                    </a:extLst>
                  </p:cNvPr>
                  <p:cNvSpPr txBox="1">
                    <a:spLocks noRot="1" noChangeAspect="1" noMove="1" noResize="1" noEditPoints="1" noAdjustHandles="1" noChangeArrowheads="1" noChangeShapeType="1" noTextEdit="1"/>
                  </p:cNvSpPr>
                  <p:nvPr/>
                </p:nvSpPr>
                <p:spPr>
                  <a:xfrm>
                    <a:off x="1578031" y="2681904"/>
                    <a:ext cx="1866364" cy="369332"/>
                  </a:xfrm>
                  <a:prstGeom prst="rect">
                    <a:avLst/>
                  </a:prstGeom>
                  <a:blipFill>
                    <a:blip r:embed="rId6"/>
                    <a:stretch>
                      <a:fillRect b="-3333"/>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278" name="文本框 277">
                  <a:extLst>
                    <a:ext uri="{FF2B5EF4-FFF2-40B4-BE49-F238E27FC236}">
                      <a16:creationId xmlns:a16="http://schemas.microsoft.com/office/drawing/2014/main" id="{4B31CB2C-B771-483A-95E0-FEC891C51C77}"/>
                    </a:ext>
                  </a:extLst>
                </p:cNvPr>
                <p:cNvSpPr txBox="1"/>
                <p:nvPr/>
              </p:nvSpPr>
              <p:spPr>
                <a:xfrm>
                  <a:off x="973725" y="4591528"/>
                  <a:ext cx="1256389" cy="769441"/>
                </a:xfrm>
                <a:prstGeom prst="rect">
                  <a:avLst/>
                </a:prstGeom>
                <a:noFill/>
              </p:spPr>
              <p:txBody>
                <a:bodyPr wrap="square">
                  <a:spAutoFit/>
                </a:bodyPr>
                <a:lstStyle/>
                <a:p>
                  <a:r>
                    <a:rPr lang="zh-CN" altLang="en-US" sz="1400" dirty="0"/>
                    <a:t>编码器中输入序列</a:t>
                  </a:r>
                  <a:r>
                    <a:rPr lang="zh-CN" altLang="en-US" sz="1400" dirty="0">
                      <a:latin typeface="Times New Roman" panose="02020603050405020304" pitchFamily="18" charset="0"/>
                      <a:cs typeface="Times New Roman" panose="02020603050405020304" pitchFamily="18" charset="0"/>
                    </a:rPr>
                    <a:t>位置 </a:t>
                  </a:r>
                  <a:r>
                    <a:rPr lang="en-US" altLang="zh-CN" sz="1600" i="1" dirty="0" err="1">
                      <a:latin typeface="Times New Roman" panose="02020603050405020304" pitchFamily="18" charset="0"/>
                      <a:cs typeface="Times New Roman" panose="02020603050405020304" pitchFamily="18" charset="0"/>
                    </a:rPr>
                    <a:t>i</a:t>
                  </a:r>
                  <a:r>
                    <a:rPr lang="zh-CN" altLang="en-US" sz="1400" dirty="0">
                      <a:latin typeface="Times New Roman" panose="02020603050405020304" pitchFamily="18" charset="0"/>
                      <a:cs typeface="Times New Roman" panose="02020603050405020304" pitchFamily="18" charset="0"/>
                    </a:rPr>
                    <a:t>的</a:t>
                  </a:r>
                  <a:r>
                    <a:rPr lang="zh-CN" altLang="en-US" sz="1400" dirty="0"/>
                    <a:t>隐状态</a:t>
                  </a:r>
                  <a14:m>
                    <m:oMath xmlns:m="http://schemas.openxmlformats.org/officeDocument/2006/math">
                      <m:sSub>
                        <m:sSubPr>
                          <m:ctrlPr>
                            <a:rPr lang="en-US" altLang="zh-CN" sz="1400" i="1" dirty="0" smtClean="0">
                              <a:latin typeface="Cambria Math" panose="02040503050406030204" pitchFamily="18" charset="0"/>
                            </a:rPr>
                          </m:ctrlPr>
                        </m:sSubPr>
                        <m:e>
                          <m:r>
                            <a:rPr lang="en-US" altLang="zh-CN" sz="1400" i="1" dirty="0">
                              <a:latin typeface="Cambria Math" panose="02040503050406030204" pitchFamily="18" charset="0"/>
                            </a:rPr>
                            <m:t>h</m:t>
                          </m:r>
                        </m:e>
                        <m:sub>
                          <m:r>
                            <a:rPr lang="en-US" altLang="zh-CN" sz="1400" b="0" i="1" dirty="0" smtClean="0">
                              <a:latin typeface="Cambria Math" panose="02040503050406030204" pitchFamily="18" charset="0"/>
                            </a:rPr>
                            <m:t>𝑖</m:t>
                          </m:r>
                        </m:sub>
                      </m:sSub>
                    </m:oMath>
                  </a14:m>
                  <a:endParaRPr lang="zh-CN" altLang="en-US" sz="1400" i="1" dirty="0">
                    <a:latin typeface="Times New Roman" panose="02020603050405020304" pitchFamily="18" charset="0"/>
                    <a:cs typeface="Times New Roman" panose="02020603050405020304" pitchFamily="18" charset="0"/>
                  </a:endParaRPr>
                </a:p>
              </p:txBody>
            </p:sp>
          </mc:Choice>
          <mc:Fallback xmlns="">
            <p:sp>
              <p:nvSpPr>
                <p:cNvPr id="278" name="文本框 277">
                  <a:extLst>
                    <a:ext uri="{FF2B5EF4-FFF2-40B4-BE49-F238E27FC236}">
                      <a16:creationId xmlns:a16="http://schemas.microsoft.com/office/drawing/2014/main" id="{4B31CB2C-B771-483A-95E0-FEC891C51C77}"/>
                    </a:ext>
                  </a:extLst>
                </p:cNvPr>
                <p:cNvSpPr txBox="1">
                  <a:spLocks noRot="1" noChangeAspect="1" noMove="1" noResize="1" noEditPoints="1" noAdjustHandles="1" noChangeArrowheads="1" noChangeShapeType="1" noTextEdit="1"/>
                </p:cNvSpPr>
                <p:nvPr/>
              </p:nvSpPr>
              <p:spPr>
                <a:xfrm>
                  <a:off x="973725" y="4591528"/>
                  <a:ext cx="1256389" cy="769441"/>
                </a:xfrm>
                <a:prstGeom prst="rect">
                  <a:avLst/>
                </a:prstGeom>
                <a:blipFill>
                  <a:blip r:embed="rId7"/>
                  <a:stretch>
                    <a:fillRect l="-1456" t="-1587" r="-485" b="-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9" name="文本框 278">
                  <a:extLst>
                    <a:ext uri="{FF2B5EF4-FFF2-40B4-BE49-F238E27FC236}">
                      <a16:creationId xmlns:a16="http://schemas.microsoft.com/office/drawing/2014/main" id="{E6C71E22-3D01-45A9-88E5-FB1C0EF7FD61}"/>
                    </a:ext>
                  </a:extLst>
                </p:cNvPr>
                <p:cNvSpPr txBox="1"/>
                <p:nvPr/>
              </p:nvSpPr>
              <p:spPr>
                <a:xfrm>
                  <a:off x="2481242" y="4638915"/>
                  <a:ext cx="1579793" cy="523220"/>
                </a:xfrm>
                <a:prstGeom prst="rect">
                  <a:avLst/>
                </a:prstGeom>
                <a:noFill/>
              </p:spPr>
              <p:txBody>
                <a:bodyPr wrap="square">
                  <a:spAutoFit/>
                </a:bodyPr>
                <a:lstStyle>
                  <a:defPPr>
                    <a:defRPr lang="zh-CN"/>
                  </a:defPPr>
                  <a:lvl1pPr>
                    <a:defRPr sz="1200"/>
                  </a:lvl1pPr>
                </a:lstStyle>
                <a:p>
                  <a:r>
                    <a:rPr lang="zh-CN" altLang="en-US" sz="1400" b="0" i="0" dirty="0">
                      <a:solidFill>
                        <a:srgbClr val="111111"/>
                      </a:solidFill>
                      <a:effectLst/>
                      <a:latin typeface="Helvetica" panose="020B0604020202020204" pitchFamily="34" charset="0"/>
                    </a:rPr>
                    <a:t>解码器时</a:t>
                  </a:r>
                  <a:r>
                    <a:rPr lang="zh-CN" altLang="en-US" sz="1400" dirty="0"/>
                    <a:t>间步</a:t>
                  </a:r>
                  <a:r>
                    <a:rPr lang="en-US" altLang="zh-CN" sz="1400" dirty="0"/>
                    <a:t>t-1</a:t>
                  </a:r>
                  <a:r>
                    <a:rPr lang="zh-CN" altLang="en-US" sz="1400" dirty="0"/>
                    <a:t>的隐状态</a:t>
                  </a:r>
                  <a14:m>
                    <m:oMath xmlns:m="http://schemas.openxmlformats.org/officeDocument/2006/math">
                      <m:sSub>
                        <m:sSubPr>
                          <m:ctrlPr>
                            <a:rPr lang="en-US" altLang="zh-CN" sz="1400" i="1" dirty="0" smtClean="0">
                              <a:latin typeface="Cambria Math" panose="02040503050406030204" pitchFamily="18" charset="0"/>
                            </a:rPr>
                          </m:ctrlPr>
                        </m:sSubPr>
                        <m:e>
                          <m:r>
                            <a:rPr lang="en-US" altLang="zh-CN" sz="1400" i="1" dirty="0">
                              <a:latin typeface="Cambria Math" panose="02040503050406030204" pitchFamily="18" charset="0"/>
                            </a:rPr>
                            <m:t>h</m:t>
                          </m:r>
                          <m:r>
                            <a:rPr lang="en-US" altLang="zh-CN" sz="1400" i="1" dirty="0">
                              <a:latin typeface="Cambria Math" panose="02040503050406030204" pitchFamily="18" charset="0"/>
                            </a:rPr>
                            <m:t>′</m:t>
                          </m:r>
                        </m:e>
                        <m:sub>
                          <m:r>
                            <a:rPr lang="en-US" altLang="zh-CN" sz="1400" b="0" i="1" dirty="0" smtClean="0">
                              <a:latin typeface="Cambria Math" panose="02040503050406030204" pitchFamily="18" charset="0"/>
                            </a:rPr>
                            <m:t>𝑡</m:t>
                          </m:r>
                          <m:r>
                            <a:rPr lang="en-US" altLang="zh-CN" sz="1400" b="0" i="1" dirty="0" smtClean="0">
                              <a:latin typeface="Cambria Math" panose="02040503050406030204" pitchFamily="18" charset="0"/>
                            </a:rPr>
                            <m:t>−1</m:t>
                          </m:r>
                        </m:sub>
                      </m:sSub>
                    </m:oMath>
                  </a14:m>
                  <a:endParaRPr lang="zh-CN" altLang="en-US" sz="1400" dirty="0"/>
                </a:p>
              </p:txBody>
            </p:sp>
          </mc:Choice>
          <mc:Fallback xmlns="">
            <p:sp>
              <p:nvSpPr>
                <p:cNvPr id="279" name="文本框 278">
                  <a:extLst>
                    <a:ext uri="{FF2B5EF4-FFF2-40B4-BE49-F238E27FC236}">
                      <a16:creationId xmlns:a16="http://schemas.microsoft.com/office/drawing/2014/main" id="{E6C71E22-3D01-45A9-88E5-FB1C0EF7FD61}"/>
                    </a:ext>
                  </a:extLst>
                </p:cNvPr>
                <p:cNvSpPr txBox="1">
                  <a:spLocks noRot="1" noChangeAspect="1" noMove="1" noResize="1" noEditPoints="1" noAdjustHandles="1" noChangeArrowheads="1" noChangeShapeType="1" noTextEdit="1"/>
                </p:cNvSpPr>
                <p:nvPr/>
              </p:nvSpPr>
              <p:spPr>
                <a:xfrm>
                  <a:off x="2481242" y="4638915"/>
                  <a:ext cx="1579793" cy="523220"/>
                </a:xfrm>
                <a:prstGeom prst="rect">
                  <a:avLst/>
                </a:prstGeom>
                <a:blipFill>
                  <a:blip r:embed="rId8"/>
                  <a:stretch>
                    <a:fillRect l="-1158" t="-2353" b="-11765"/>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282" name="文本框 281">
                <a:extLst>
                  <a:ext uri="{FF2B5EF4-FFF2-40B4-BE49-F238E27FC236}">
                    <a16:creationId xmlns:a16="http://schemas.microsoft.com/office/drawing/2014/main" id="{52144CC4-9708-4934-BD35-1A971A0BB093}"/>
                  </a:ext>
                </a:extLst>
              </p:cNvPr>
              <p:cNvSpPr txBox="1"/>
              <p:nvPr/>
            </p:nvSpPr>
            <p:spPr>
              <a:xfrm>
                <a:off x="3921239" y="2662416"/>
                <a:ext cx="2663909" cy="369332"/>
              </a:xfrm>
              <a:prstGeom prst="rect">
                <a:avLst/>
              </a:prstGeom>
              <a:solidFill>
                <a:schemeClr val="accent3">
                  <a:lumMod val="20000"/>
                  <a:lumOff val="80000"/>
                </a:schemeClr>
              </a:solidFill>
            </p:spPr>
            <p:txBody>
              <a:bodyPr wrap="square">
                <a:spAutoFit/>
              </a:bodyPr>
              <a:lstStyle/>
              <a:p>
                <a:pPr algn="ctr"/>
                <a14:m>
                  <m:oMath xmlns:m="http://schemas.openxmlformats.org/officeDocument/2006/math">
                    <m:r>
                      <a:rPr lang="en-US" altLang="zh-CN" i="1" dirty="0" smtClean="0">
                        <a:latin typeface="Cambria Math" panose="02040503050406030204" pitchFamily="18" charset="0"/>
                      </a:rPr>
                      <m:t>𝑞</m:t>
                    </m:r>
                  </m:oMath>
                </a14:m>
                <a:r>
                  <a:rPr lang="en-US" altLang="zh-CN" dirty="0"/>
                  <a:t> </a:t>
                </a:r>
                <a:r>
                  <a:rPr lang="zh-CN" altLang="en-US" dirty="0"/>
                  <a:t>和每个</a:t>
                </a:r>
                <a14:m>
                  <m:oMath xmlns:m="http://schemas.openxmlformats.org/officeDocument/2006/math">
                    <m:sSub>
                      <m:sSubPr>
                        <m:ctrlPr>
                          <a:rPr lang="en-US" altLang="zh-CN" i="1" dirty="0" smtClean="0">
                            <a:latin typeface="Cambria Math" panose="02040503050406030204" pitchFamily="18" charset="0"/>
                          </a:rPr>
                        </m:ctrlPr>
                      </m:sSubPr>
                      <m:e>
                        <m:r>
                          <a:rPr lang="en-US" altLang="zh-CN" b="0" i="1" dirty="0" smtClean="0">
                            <a:latin typeface="Cambria Math" panose="02040503050406030204" pitchFamily="18" charset="0"/>
                          </a:rPr>
                          <m:t>𝑘</m:t>
                        </m:r>
                      </m:e>
                      <m:sub>
                        <m:r>
                          <a:rPr lang="en-US" altLang="zh-CN" i="1" dirty="0">
                            <a:latin typeface="Cambria Math" panose="02040503050406030204" pitchFamily="18" charset="0"/>
                          </a:rPr>
                          <m:t>𝑖</m:t>
                        </m:r>
                      </m:sub>
                    </m:sSub>
                    <m:r>
                      <a:rPr lang="en-US" altLang="zh-CN" b="0" i="1" dirty="0">
                        <a:effectLst/>
                        <a:latin typeface="Cambria Math" panose="02040503050406030204" pitchFamily="18" charset="0"/>
                      </a:rPr>
                      <m:t>​</m:t>
                    </m:r>
                  </m:oMath>
                </a14:m>
                <a:r>
                  <a:rPr lang="zh-CN" altLang="en-US" dirty="0"/>
                  <a:t>的匹配度</a:t>
                </a:r>
              </a:p>
            </p:txBody>
          </p:sp>
        </mc:Choice>
        <mc:Fallback xmlns="">
          <p:sp>
            <p:nvSpPr>
              <p:cNvPr id="282" name="文本框 281">
                <a:extLst>
                  <a:ext uri="{FF2B5EF4-FFF2-40B4-BE49-F238E27FC236}">
                    <a16:creationId xmlns:a16="http://schemas.microsoft.com/office/drawing/2014/main" id="{52144CC4-9708-4934-BD35-1A971A0BB093}"/>
                  </a:ext>
                </a:extLst>
              </p:cNvPr>
              <p:cNvSpPr txBox="1">
                <a:spLocks noRot="1" noChangeAspect="1" noMove="1" noResize="1" noEditPoints="1" noAdjustHandles="1" noChangeArrowheads="1" noChangeShapeType="1" noTextEdit="1"/>
              </p:cNvSpPr>
              <p:nvPr/>
            </p:nvSpPr>
            <p:spPr>
              <a:xfrm>
                <a:off x="3921239" y="2662416"/>
                <a:ext cx="2663909" cy="369332"/>
              </a:xfrm>
              <a:prstGeom prst="rect">
                <a:avLst/>
              </a:prstGeom>
              <a:blipFill>
                <a:blip r:embed="rId9"/>
                <a:stretch>
                  <a:fillRect t="-6667" b="-23333"/>
                </a:stretch>
              </a:blipFill>
            </p:spPr>
            <p:txBody>
              <a:bodyPr/>
              <a:lstStyle/>
              <a:p>
                <a:r>
                  <a:rPr lang="en-US">
                    <a:noFill/>
                  </a:rPr>
                  <a:t> </a:t>
                </a:r>
              </a:p>
            </p:txBody>
          </p:sp>
        </mc:Fallback>
      </mc:AlternateContent>
      <p:pic>
        <p:nvPicPr>
          <p:cNvPr id="284" name="图片 283">
            <a:extLst>
              <a:ext uri="{FF2B5EF4-FFF2-40B4-BE49-F238E27FC236}">
                <a16:creationId xmlns:a16="http://schemas.microsoft.com/office/drawing/2014/main" id="{EE9D3AD5-6F1C-4036-AA23-0CF8B392D63B}"/>
              </a:ext>
            </a:extLst>
          </p:cNvPr>
          <p:cNvPicPr>
            <a:picLocks noChangeAspect="1"/>
          </p:cNvPicPr>
          <p:nvPr/>
        </p:nvPicPr>
        <p:blipFill>
          <a:blip r:embed="rId10"/>
          <a:stretch>
            <a:fillRect/>
          </a:stretch>
        </p:blipFill>
        <p:spPr>
          <a:xfrm>
            <a:off x="3178392" y="1268282"/>
            <a:ext cx="5125966" cy="517300"/>
          </a:xfrm>
          <a:prstGeom prst="rect">
            <a:avLst/>
          </a:prstGeom>
        </p:spPr>
      </p:pic>
      <p:sp>
        <p:nvSpPr>
          <p:cNvPr id="286" name="文本框 285">
            <a:extLst>
              <a:ext uri="{FF2B5EF4-FFF2-40B4-BE49-F238E27FC236}">
                <a16:creationId xmlns:a16="http://schemas.microsoft.com/office/drawing/2014/main" id="{8924AB6D-D181-469E-88A9-F0CA4E95737B}"/>
              </a:ext>
            </a:extLst>
          </p:cNvPr>
          <p:cNvSpPr txBox="1"/>
          <p:nvPr/>
        </p:nvSpPr>
        <p:spPr>
          <a:xfrm>
            <a:off x="753159" y="1308032"/>
            <a:ext cx="2519362" cy="461665"/>
          </a:xfrm>
          <a:prstGeom prst="rect">
            <a:avLst/>
          </a:prstGeom>
          <a:noFill/>
        </p:spPr>
        <p:txBody>
          <a:bodyPr wrap="square">
            <a:spAutoFit/>
          </a:bodyPr>
          <a:lstStyle/>
          <a:p>
            <a:r>
              <a:rPr lang="zh-CN" altLang="en-US" sz="2400" dirty="0"/>
              <a:t>数据库的键值对</a:t>
            </a:r>
          </a:p>
        </p:txBody>
      </p:sp>
      <mc:AlternateContent xmlns:mc="http://schemas.openxmlformats.org/markup-compatibility/2006" xmlns:a14="http://schemas.microsoft.com/office/drawing/2010/main">
        <mc:Choice Requires="a14">
          <p:sp>
            <p:nvSpPr>
              <p:cNvPr id="287" name="文本框 286">
                <a:extLst>
                  <a:ext uri="{FF2B5EF4-FFF2-40B4-BE49-F238E27FC236}">
                    <a16:creationId xmlns:a16="http://schemas.microsoft.com/office/drawing/2014/main" id="{25049795-C822-4C43-930A-8984ED16E1A8}"/>
                  </a:ext>
                </a:extLst>
              </p:cNvPr>
              <p:cNvSpPr txBox="1"/>
              <p:nvPr/>
            </p:nvSpPr>
            <p:spPr>
              <a:xfrm>
                <a:off x="1951824" y="5858036"/>
                <a:ext cx="1039964" cy="646331"/>
              </a:xfrm>
              <a:prstGeom prst="rect">
                <a:avLst/>
              </a:prstGeom>
              <a:solidFill>
                <a:schemeClr val="accent1">
                  <a:lumMod val="20000"/>
                  <a:lumOff val="80000"/>
                </a:schemeClr>
              </a:solidFill>
            </p:spPr>
            <p:txBody>
              <a:bodyPr wrap="square">
                <a:spAutoFit/>
              </a:bodyPr>
              <a:lstStyle/>
              <a:p>
                <a:pPr algn="ctr"/>
                <a:r>
                  <a:rPr lang="zh-CN" altLang="en-US" b="1" dirty="0">
                    <a:solidFill>
                      <a:srgbClr val="C00000"/>
                    </a:solidFill>
                  </a:rPr>
                  <a:t>值</a:t>
                </a:r>
                <a14:m>
                  <m:oMath xmlns:m="http://schemas.openxmlformats.org/officeDocument/2006/math">
                    <m:sSub>
                      <m:sSubPr>
                        <m:ctrlPr>
                          <a:rPr lang="en-US" altLang="zh-CN" i="1" dirty="0">
                            <a:latin typeface="Cambria Math" panose="02040503050406030204" pitchFamily="18" charset="0"/>
                          </a:rPr>
                        </m:ctrlPr>
                      </m:sSubPr>
                      <m:e>
                        <m:r>
                          <a:rPr lang="en-US" altLang="zh-CN" b="0" i="1" dirty="0" smtClean="0">
                            <a:latin typeface="Cambria Math" panose="02040503050406030204" pitchFamily="18" charset="0"/>
                          </a:rPr>
                          <m:t>𝑣</m:t>
                        </m:r>
                      </m:e>
                      <m:sub>
                        <m:r>
                          <a:rPr lang="en-US" altLang="zh-CN" i="1" dirty="0">
                            <a:latin typeface="Cambria Math" panose="02040503050406030204" pitchFamily="18" charset="0"/>
                          </a:rPr>
                          <m:t>𝑖</m:t>
                        </m:r>
                      </m:sub>
                    </m:sSub>
                    <m:r>
                      <a:rPr lang="en-US" altLang="zh-CN" i="1" dirty="0">
                        <a:latin typeface="Cambria Math" panose="02040503050406030204" pitchFamily="18" charset="0"/>
                      </a:rPr>
                      <m:t>​</m:t>
                    </m:r>
                  </m:oMath>
                </a14:m>
                <a:r>
                  <a:rPr lang="zh-CN" altLang="en-US" dirty="0"/>
                  <a:t>（</a:t>
                </a:r>
                <a:r>
                  <a:rPr lang="en-US" altLang="zh-CN" dirty="0"/>
                  <a:t>Value</a:t>
                </a:r>
                <a:r>
                  <a:rPr lang="zh-CN" altLang="en-US" dirty="0"/>
                  <a:t>）</a:t>
                </a:r>
              </a:p>
            </p:txBody>
          </p:sp>
        </mc:Choice>
        <mc:Fallback xmlns="">
          <p:sp>
            <p:nvSpPr>
              <p:cNvPr id="287" name="文本框 286">
                <a:extLst>
                  <a:ext uri="{FF2B5EF4-FFF2-40B4-BE49-F238E27FC236}">
                    <a16:creationId xmlns:a16="http://schemas.microsoft.com/office/drawing/2014/main" id="{25049795-C822-4C43-930A-8984ED16E1A8}"/>
                  </a:ext>
                </a:extLst>
              </p:cNvPr>
              <p:cNvSpPr txBox="1">
                <a:spLocks noRot="1" noChangeAspect="1" noMove="1" noResize="1" noEditPoints="1" noAdjustHandles="1" noChangeArrowheads="1" noChangeShapeType="1" noTextEdit="1"/>
              </p:cNvSpPr>
              <p:nvPr/>
            </p:nvSpPr>
            <p:spPr>
              <a:xfrm>
                <a:off x="1951824" y="5858036"/>
                <a:ext cx="1039964" cy="646331"/>
              </a:xfrm>
              <a:prstGeom prst="rect">
                <a:avLst/>
              </a:prstGeom>
              <a:blipFill>
                <a:blip r:embed="rId11"/>
                <a:stretch>
                  <a:fillRect l="-12048" t="-3846" r="-13253" b="-11538"/>
                </a:stretch>
              </a:blipFill>
            </p:spPr>
            <p:txBody>
              <a:bodyPr/>
              <a:lstStyle/>
              <a:p>
                <a:r>
                  <a:rPr lang="en-US">
                    <a:noFill/>
                  </a:rPr>
                  <a:t> </a:t>
                </a:r>
              </a:p>
            </p:txBody>
          </p:sp>
        </mc:Fallback>
      </mc:AlternateContent>
      <p:cxnSp>
        <p:nvCxnSpPr>
          <p:cNvPr id="289" name="直接箭头连接符 288">
            <a:extLst>
              <a:ext uri="{FF2B5EF4-FFF2-40B4-BE49-F238E27FC236}">
                <a16:creationId xmlns:a16="http://schemas.microsoft.com/office/drawing/2014/main" id="{456CD949-4AFF-40E9-841D-F805FCBDE1F9}"/>
              </a:ext>
            </a:extLst>
          </p:cNvPr>
          <p:cNvCxnSpPr>
            <a:stCxn id="278" idx="1"/>
            <a:endCxn id="276" idx="3"/>
          </p:cNvCxnSpPr>
          <p:nvPr/>
        </p:nvCxnSpPr>
        <p:spPr>
          <a:xfrm flipH="1" flipV="1">
            <a:off x="1297720" y="5128694"/>
            <a:ext cx="54615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1" name="直接箭头连接符 290">
            <a:extLst>
              <a:ext uri="{FF2B5EF4-FFF2-40B4-BE49-F238E27FC236}">
                <a16:creationId xmlns:a16="http://schemas.microsoft.com/office/drawing/2014/main" id="{AD24461A-1F57-4646-BBA5-B4FE49188E64}"/>
              </a:ext>
            </a:extLst>
          </p:cNvPr>
          <p:cNvCxnSpPr>
            <a:cxnSpLocks/>
            <a:stCxn id="278" idx="2"/>
            <a:endCxn id="287" idx="0"/>
          </p:cNvCxnSpPr>
          <p:nvPr/>
        </p:nvCxnSpPr>
        <p:spPr>
          <a:xfrm flipH="1">
            <a:off x="2471806" y="5513415"/>
            <a:ext cx="263" cy="3446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4" name="直接箭头连接符 293">
            <a:extLst>
              <a:ext uri="{FF2B5EF4-FFF2-40B4-BE49-F238E27FC236}">
                <a16:creationId xmlns:a16="http://schemas.microsoft.com/office/drawing/2014/main" id="{BCF3C12D-2C5E-432D-A80C-7AF048099DB1}"/>
              </a:ext>
            </a:extLst>
          </p:cNvPr>
          <p:cNvCxnSpPr>
            <a:cxnSpLocks/>
            <a:endCxn id="277" idx="1"/>
          </p:cNvCxnSpPr>
          <p:nvPr/>
        </p:nvCxnSpPr>
        <p:spPr>
          <a:xfrm flipV="1">
            <a:off x="4304458" y="5067140"/>
            <a:ext cx="789897" cy="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97" name="直接箭头连接符 296">
            <a:extLst>
              <a:ext uri="{FF2B5EF4-FFF2-40B4-BE49-F238E27FC236}">
                <a16:creationId xmlns:a16="http://schemas.microsoft.com/office/drawing/2014/main" id="{481FE311-D93D-4EE2-BA6A-3B4AA6E946C4}"/>
              </a:ext>
            </a:extLst>
          </p:cNvPr>
          <p:cNvCxnSpPr>
            <a:cxnSpLocks/>
            <a:endCxn id="282" idx="1"/>
          </p:cNvCxnSpPr>
          <p:nvPr/>
        </p:nvCxnSpPr>
        <p:spPr>
          <a:xfrm>
            <a:off x="3351391" y="2847082"/>
            <a:ext cx="569848"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301" name="文本框 300">
            <a:extLst>
              <a:ext uri="{FF2B5EF4-FFF2-40B4-BE49-F238E27FC236}">
                <a16:creationId xmlns:a16="http://schemas.microsoft.com/office/drawing/2014/main" id="{17AFBAC0-C3F6-4F42-9FE1-7E86258EC9FC}"/>
              </a:ext>
            </a:extLst>
          </p:cNvPr>
          <p:cNvSpPr txBox="1"/>
          <p:nvPr/>
        </p:nvSpPr>
        <p:spPr>
          <a:xfrm>
            <a:off x="692406" y="2014550"/>
            <a:ext cx="3575622" cy="461665"/>
          </a:xfrm>
          <a:prstGeom prst="rect">
            <a:avLst/>
          </a:prstGeom>
          <a:noFill/>
        </p:spPr>
        <p:txBody>
          <a:bodyPr wrap="square">
            <a:spAutoFit/>
          </a:bodyPr>
          <a:lstStyle/>
          <a:p>
            <a:r>
              <a:rPr lang="en-US" altLang="zh-CN" sz="2400" i="1" dirty="0"/>
              <a:t>D</a:t>
            </a:r>
            <a:r>
              <a:rPr lang="en-US" altLang="zh-CN" sz="2400" dirty="0"/>
              <a:t> </a:t>
            </a:r>
            <a:r>
              <a:rPr lang="zh-CN" altLang="en-US" sz="2400" dirty="0"/>
              <a:t>的注意力可以表示为</a:t>
            </a:r>
          </a:p>
        </p:txBody>
      </p:sp>
      <p:pic>
        <p:nvPicPr>
          <p:cNvPr id="303" name="图片 302">
            <a:extLst>
              <a:ext uri="{FF2B5EF4-FFF2-40B4-BE49-F238E27FC236}">
                <a16:creationId xmlns:a16="http://schemas.microsoft.com/office/drawing/2014/main" id="{C8B7AB7E-E3BA-4AC7-AD94-AE30C3C43506}"/>
              </a:ext>
            </a:extLst>
          </p:cNvPr>
          <p:cNvPicPr>
            <a:picLocks noChangeAspect="1"/>
          </p:cNvPicPr>
          <p:nvPr/>
        </p:nvPicPr>
        <p:blipFill>
          <a:blip r:embed="rId12"/>
          <a:stretch>
            <a:fillRect/>
          </a:stretch>
        </p:blipFill>
        <p:spPr>
          <a:xfrm>
            <a:off x="4051786" y="1866396"/>
            <a:ext cx="2355968" cy="529060"/>
          </a:xfrm>
          <a:prstGeom prst="rect">
            <a:avLst/>
          </a:prstGeom>
        </p:spPr>
      </p:pic>
      <p:sp>
        <p:nvSpPr>
          <p:cNvPr id="4" name="AutoShape 2">
            <a:extLst>
              <a:ext uri="{FF2B5EF4-FFF2-40B4-BE49-F238E27FC236}">
                <a16:creationId xmlns:a16="http://schemas.microsoft.com/office/drawing/2014/main" id="{80537694-8120-6CB4-90BC-E50AECB0FE0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Graphic 5">
            <a:extLst>
              <a:ext uri="{FF2B5EF4-FFF2-40B4-BE49-F238E27FC236}">
                <a16:creationId xmlns:a16="http://schemas.microsoft.com/office/drawing/2014/main" id="{3A994DEE-351A-6B8F-3B20-76A6ADFC6FE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48319" y="2113546"/>
            <a:ext cx="5335398" cy="3556932"/>
          </a:xfrm>
          <a:prstGeom prst="rect">
            <a:avLst/>
          </a:prstGeom>
        </p:spPr>
      </p:pic>
      <p:sp>
        <p:nvSpPr>
          <p:cNvPr id="7" name="文本框 14">
            <a:extLst>
              <a:ext uri="{FF2B5EF4-FFF2-40B4-BE49-F238E27FC236}">
                <a16:creationId xmlns:a16="http://schemas.microsoft.com/office/drawing/2014/main" id="{ED024F46-AE0A-48C1-6793-CB8BEB5E15E8}"/>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图片来源：</a:t>
            </a:r>
            <a:r>
              <a:rPr lang="en-US" altLang="zh-CN" sz="1200" dirty="0"/>
              <a:t>https://d2l.ai/</a:t>
            </a:r>
            <a:r>
              <a:rPr lang="en-US" altLang="zh-CN" sz="1200" dirty="0" err="1"/>
              <a:t>chapter_attention</a:t>
            </a:r>
            <a:r>
              <a:rPr lang="en-US" altLang="zh-CN" sz="1200" dirty="0"/>
              <a:t>-mechanisms-and-transformers/queries-keys-</a:t>
            </a:r>
            <a:r>
              <a:rPr lang="en-US" altLang="zh-CN" sz="1200" dirty="0" err="1"/>
              <a:t>values.html</a:t>
            </a:r>
            <a:endParaRPr lang="zh-CN" altLang="en-US" sz="1200" dirty="0"/>
          </a:p>
        </p:txBody>
      </p:sp>
      <p:cxnSp>
        <p:nvCxnSpPr>
          <p:cNvPr id="8" name="直接连接符 6">
            <a:extLst>
              <a:ext uri="{FF2B5EF4-FFF2-40B4-BE49-F238E27FC236}">
                <a16:creationId xmlns:a16="http://schemas.microsoft.com/office/drawing/2014/main" id="{BA0173E2-A804-33F7-7372-372D72107430}"/>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4E92A35-728C-E0D8-2583-549436B12CE0}"/>
              </a:ext>
            </a:extLst>
          </p:cNvPr>
          <p:cNvSpPr/>
          <p:nvPr/>
        </p:nvSpPr>
        <p:spPr>
          <a:xfrm>
            <a:off x="11053482" y="4840786"/>
            <a:ext cx="1030235" cy="829692"/>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文本框 233">
                <a:extLst>
                  <a:ext uri="{FF2B5EF4-FFF2-40B4-BE49-F238E27FC236}">
                    <a16:creationId xmlns:a16="http://schemas.microsoft.com/office/drawing/2014/main" id="{6EADA601-B399-F2CA-DB63-FCC28340D9E7}"/>
                  </a:ext>
                </a:extLst>
              </p:cNvPr>
              <p:cNvSpPr txBox="1"/>
              <p:nvPr/>
            </p:nvSpPr>
            <p:spPr>
              <a:xfrm>
                <a:off x="-486777" y="2660576"/>
                <a:ext cx="366788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dirty="0" smtClean="0">
                              <a:latin typeface="Cambria Math" panose="02040503050406030204" pitchFamily="18" charset="0"/>
                            </a:rPr>
                          </m:ctrlPr>
                        </m:sSubPr>
                        <m:e>
                          <m:r>
                            <a:rPr lang="en-US" altLang="zh-CN" sz="2400" i="1" dirty="0">
                              <a:latin typeface="Cambria Math" panose="02040503050406030204" pitchFamily="18" charset="0"/>
                            </a:rPr>
                            <m:t>𝑒</m:t>
                          </m:r>
                        </m:e>
                        <m:sub>
                          <m:r>
                            <a:rPr lang="en-US" altLang="zh-CN" sz="2400" i="1" dirty="0">
                              <a:latin typeface="Cambria Math" panose="02040503050406030204" pitchFamily="18" charset="0"/>
                            </a:rPr>
                            <m:t>𝑡𝑖</m:t>
                          </m:r>
                        </m:sub>
                      </m:sSub>
                      <m:r>
                        <a:rPr lang="en-US" altLang="zh-CN" sz="2400" b="0" i="1" dirty="0" smtClean="0">
                          <a:latin typeface="Cambria Math" panose="02040503050406030204" pitchFamily="18" charset="0"/>
                        </a:rPr>
                        <m:t>=</m:t>
                      </m:r>
                      <m:r>
                        <a:rPr lang="zh-CN" altLang="en-US" sz="2400" i="1" dirty="0" smtClean="0">
                          <a:latin typeface="Cambria Math" panose="02040503050406030204" pitchFamily="18" charset="0"/>
                        </a:rPr>
                        <m:t>𝒜</m:t>
                      </m:r>
                      <m:d>
                        <m:dPr>
                          <m:ctrlPr>
                            <a:rPr lang="en-US" altLang="zh-CN" sz="2400" i="1" dirty="0">
                              <a:latin typeface="Cambria Math" panose="02040503050406030204" pitchFamily="18" charset="0"/>
                            </a:rPr>
                          </m:ctrlPr>
                        </m:dPr>
                        <m:e>
                          <m:sSub>
                            <m:sSubPr>
                              <m:ctrlPr>
                                <a:rPr lang="en-US" altLang="zh-CN" sz="2400" i="1" dirty="0" smtClean="0">
                                  <a:solidFill>
                                    <a:schemeClr val="accent5">
                                      <a:lumMod val="50000"/>
                                    </a:schemeClr>
                                  </a:solidFill>
                                  <a:latin typeface="Cambria Math" panose="02040503050406030204" pitchFamily="18" charset="0"/>
                                </a:rPr>
                              </m:ctrlPr>
                            </m:sSubPr>
                            <m:e>
                              <m:sSup>
                                <m:sSupPr>
                                  <m:ctrlPr>
                                    <a:rPr lang="en-US" altLang="zh-CN" sz="2400" i="1" dirty="0">
                                      <a:solidFill>
                                        <a:schemeClr val="accent5">
                                          <a:lumMod val="50000"/>
                                        </a:schemeClr>
                                      </a:solidFill>
                                      <a:latin typeface="Cambria Math" panose="02040503050406030204" pitchFamily="18" charset="0"/>
                                    </a:rPr>
                                  </m:ctrlPr>
                                </m:sSupPr>
                                <m:e>
                                  <m:r>
                                    <a:rPr lang="en-US" altLang="zh-CN" sz="2400" i="1" dirty="0">
                                      <a:solidFill>
                                        <a:schemeClr val="accent5">
                                          <a:lumMod val="50000"/>
                                        </a:schemeClr>
                                      </a:solidFill>
                                      <a:latin typeface="Cambria Math" panose="02040503050406030204" pitchFamily="18" charset="0"/>
                                    </a:rPr>
                                    <m:t>h</m:t>
                                  </m:r>
                                </m:e>
                                <m:sup>
                                  <m:r>
                                    <a:rPr lang="en-US" altLang="zh-CN" sz="2400" i="1" dirty="0">
                                      <a:solidFill>
                                        <a:schemeClr val="accent5">
                                          <a:lumMod val="50000"/>
                                        </a:schemeClr>
                                      </a:solidFill>
                                      <a:latin typeface="Cambria Math" panose="02040503050406030204" pitchFamily="18" charset="0"/>
                                    </a:rPr>
                                    <m:t>′</m:t>
                                  </m:r>
                                </m:sup>
                              </m:sSup>
                            </m:e>
                            <m:sub>
                              <m:r>
                                <a:rPr lang="en-US" altLang="zh-CN" sz="2400" i="1" dirty="0">
                                  <a:solidFill>
                                    <a:schemeClr val="accent5">
                                      <a:lumMod val="50000"/>
                                    </a:schemeClr>
                                  </a:solidFill>
                                  <a:latin typeface="Cambria Math" panose="02040503050406030204" pitchFamily="18" charset="0"/>
                                </a:rPr>
                                <m:t>𝑡</m:t>
                              </m:r>
                              <m:r>
                                <a:rPr lang="en-US" altLang="zh-CN" sz="2400" i="1" dirty="0">
                                  <a:solidFill>
                                    <a:schemeClr val="accent5">
                                      <a:lumMod val="50000"/>
                                    </a:schemeClr>
                                  </a:solidFill>
                                  <a:latin typeface="Cambria Math" panose="02040503050406030204" pitchFamily="18" charset="0"/>
                                </a:rPr>
                                <m:t>−1</m:t>
                              </m:r>
                            </m:sub>
                          </m:sSub>
                          <m:r>
                            <a:rPr lang="en-US" altLang="zh-CN" sz="2400" i="1" dirty="0">
                              <a:latin typeface="Cambria Math" panose="02040503050406030204" pitchFamily="18" charset="0"/>
                            </a:rPr>
                            <m:t>,</m:t>
                          </m:r>
                          <m:sSub>
                            <m:sSubPr>
                              <m:ctrlPr>
                                <a:rPr lang="en-US" altLang="zh-CN" sz="2400" i="1" dirty="0" smtClean="0">
                                  <a:solidFill>
                                    <a:srgbClr val="0070C0"/>
                                  </a:solidFill>
                                  <a:latin typeface="Cambria Math" panose="02040503050406030204" pitchFamily="18" charset="0"/>
                                </a:rPr>
                              </m:ctrlPr>
                            </m:sSubPr>
                            <m:e>
                              <m:r>
                                <a:rPr lang="en-US" altLang="zh-CN" sz="2400" i="1" dirty="0">
                                  <a:solidFill>
                                    <a:srgbClr val="0070C0"/>
                                  </a:solidFill>
                                  <a:latin typeface="Cambria Math" panose="02040503050406030204" pitchFamily="18" charset="0"/>
                                </a:rPr>
                                <m:t>h</m:t>
                              </m:r>
                            </m:e>
                            <m:sub>
                              <m:r>
                                <a:rPr lang="en-US" altLang="zh-CN" sz="2400" i="1" dirty="0">
                                  <a:solidFill>
                                    <a:srgbClr val="0070C0"/>
                                  </a:solidFill>
                                  <a:latin typeface="Cambria Math" panose="02040503050406030204" pitchFamily="18" charset="0"/>
                                </a:rPr>
                                <m:t>𝑖</m:t>
                              </m:r>
                            </m:sub>
                          </m:sSub>
                        </m:e>
                      </m:d>
                    </m:oMath>
                  </m:oMathPara>
                </a14:m>
                <a:endParaRPr lang="zh-CN" altLang="en-US" sz="2400" i="1" dirty="0"/>
              </a:p>
            </p:txBody>
          </p:sp>
        </mc:Choice>
        <mc:Fallback xmlns="">
          <p:sp>
            <p:nvSpPr>
              <p:cNvPr id="2" name="文本框 233">
                <a:extLst>
                  <a:ext uri="{FF2B5EF4-FFF2-40B4-BE49-F238E27FC236}">
                    <a16:creationId xmlns:a16="http://schemas.microsoft.com/office/drawing/2014/main" id="{6EADA601-B399-F2CA-DB63-FCC28340D9E7}"/>
                  </a:ext>
                </a:extLst>
              </p:cNvPr>
              <p:cNvSpPr txBox="1">
                <a:spLocks noRot="1" noChangeAspect="1" noMove="1" noResize="1" noEditPoints="1" noAdjustHandles="1" noChangeArrowheads="1" noChangeShapeType="1" noTextEdit="1"/>
              </p:cNvSpPr>
              <p:nvPr/>
            </p:nvSpPr>
            <p:spPr>
              <a:xfrm>
                <a:off x="-486777" y="2660576"/>
                <a:ext cx="3667886" cy="461665"/>
              </a:xfrm>
              <a:prstGeom prst="rect">
                <a:avLst/>
              </a:prstGeom>
              <a:blipFill>
                <a:blip r:embed="rId15"/>
                <a:stretch>
                  <a:fillRect b="-5405"/>
                </a:stretch>
              </a:blipFill>
            </p:spPr>
            <p:txBody>
              <a:bodyPr/>
              <a:lstStyle/>
              <a:p>
                <a:r>
                  <a:rPr lang="en-US">
                    <a:noFill/>
                  </a:rPr>
                  <a:t> </a:t>
                </a:r>
              </a:p>
            </p:txBody>
          </p:sp>
        </mc:Fallback>
      </mc:AlternateContent>
    </p:spTree>
    <p:extLst>
      <p:ext uri="{BB962C8B-B14F-4D97-AF65-F5344CB8AC3E}">
        <p14:creationId xmlns:p14="http://schemas.microsoft.com/office/powerpoint/2010/main" val="805257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02">
            <a:extLst>
              <a:ext uri="{FF2B5EF4-FFF2-40B4-BE49-F238E27FC236}">
                <a16:creationId xmlns:a16="http://schemas.microsoft.com/office/drawing/2014/main" id="{5646A0AA-7A7A-3003-E0BB-925CADAC4F55}"/>
              </a:ext>
            </a:extLst>
          </p:cNvPr>
          <p:cNvPicPr>
            <a:picLocks noChangeAspect="1"/>
          </p:cNvPicPr>
          <p:nvPr/>
        </p:nvPicPr>
        <p:blipFill>
          <a:blip r:embed="rId2"/>
          <a:stretch>
            <a:fillRect/>
          </a:stretch>
        </p:blipFill>
        <p:spPr>
          <a:xfrm>
            <a:off x="3729057" y="1078230"/>
            <a:ext cx="3821428" cy="858146"/>
          </a:xfrm>
          <a:prstGeom prst="rect">
            <a:avLst/>
          </a:prstGeom>
        </p:spPr>
      </p:pic>
      <p:sp>
        <p:nvSpPr>
          <p:cNvPr id="7" name="Rectangle 6">
            <a:extLst>
              <a:ext uri="{FF2B5EF4-FFF2-40B4-BE49-F238E27FC236}">
                <a16:creationId xmlns:a16="http://schemas.microsoft.com/office/drawing/2014/main" id="{19E159D3-EB03-439A-6B38-2C75F49BC169}"/>
              </a:ext>
            </a:extLst>
          </p:cNvPr>
          <p:cNvSpPr/>
          <p:nvPr/>
        </p:nvSpPr>
        <p:spPr>
          <a:xfrm>
            <a:off x="5217459" y="1210235"/>
            <a:ext cx="1815353" cy="726141"/>
          </a:xfrm>
          <a:prstGeom prst="rect">
            <a:avLst/>
          </a:prstGeom>
          <a:noFill/>
          <a:ln w="254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5FF172CD-8DAC-87D3-C85A-BD79416AF706}"/>
              </a:ext>
            </a:extLst>
          </p:cNvPr>
          <p:cNvPicPr>
            <a:picLocks noChangeAspect="1"/>
          </p:cNvPicPr>
          <p:nvPr/>
        </p:nvPicPr>
        <p:blipFill>
          <a:blip r:embed="rId3"/>
          <a:stretch>
            <a:fillRect/>
          </a:stretch>
        </p:blipFill>
        <p:spPr>
          <a:xfrm>
            <a:off x="108327" y="2421966"/>
            <a:ext cx="5987673" cy="2405528"/>
          </a:xfrm>
          <a:prstGeom prst="rect">
            <a:avLst/>
          </a:prstGeom>
        </p:spPr>
      </p:pic>
      <p:pic>
        <p:nvPicPr>
          <p:cNvPr id="9" name="Picture 8">
            <a:extLst>
              <a:ext uri="{FF2B5EF4-FFF2-40B4-BE49-F238E27FC236}">
                <a16:creationId xmlns:a16="http://schemas.microsoft.com/office/drawing/2014/main" id="{7641AAFF-C714-9E77-C5AD-ACD03BEBC8EE}"/>
              </a:ext>
            </a:extLst>
          </p:cNvPr>
          <p:cNvPicPr>
            <a:picLocks noChangeAspect="1"/>
          </p:cNvPicPr>
          <p:nvPr/>
        </p:nvPicPr>
        <p:blipFill>
          <a:blip r:embed="rId4"/>
          <a:stretch>
            <a:fillRect/>
          </a:stretch>
        </p:blipFill>
        <p:spPr>
          <a:xfrm>
            <a:off x="6767606" y="2882900"/>
            <a:ext cx="4546600" cy="1092200"/>
          </a:xfrm>
          <a:prstGeom prst="rect">
            <a:avLst/>
          </a:prstGeom>
        </p:spPr>
      </p:pic>
      <p:sp>
        <p:nvSpPr>
          <p:cNvPr id="10" name="TextBox 9">
            <a:extLst>
              <a:ext uri="{FF2B5EF4-FFF2-40B4-BE49-F238E27FC236}">
                <a16:creationId xmlns:a16="http://schemas.microsoft.com/office/drawing/2014/main" id="{305E61BB-1B90-A1EB-3FDA-D35407D6F850}"/>
              </a:ext>
            </a:extLst>
          </p:cNvPr>
          <p:cNvSpPr txBox="1"/>
          <p:nvPr/>
        </p:nvSpPr>
        <p:spPr>
          <a:xfrm>
            <a:off x="6767606" y="4208929"/>
            <a:ext cx="4837206" cy="461665"/>
          </a:xfrm>
          <a:prstGeom prst="rect">
            <a:avLst/>
          </a:prstGeom>
          <a:noFill/>
        </p:spPr>
        <p:txBody>
          <a:bodyPr wrap="square" rtlCol="0">
            <a:spAutoFit/>
          </a:bodyPr>
          <a:lstStyle/>
          <a:p>
            <a:r>
              <a:rPr lang="en-US" sz="2400" dirty="0" err="1"/>
              <a:t>缩放点积</a:t>
            </a:r>
            <a:r>
              <a:rPr lang="zh-CN" altLang="en-US" sz="2400" dirty="0"/>
              <a:t>（</a:t>
            </a:r>
            <a:r>
              <a:rPr lang="en-US" altLang="zh-CN" sz="2400" dirty="0"/>
              <a:t>Scaled Dot-Product</a:t>
            </a:r>
            <a:r>
              <a:rPr lang="zh-CN" altLang="en-US" sz="2400" dirty="0"/>
              <a:t>）</a:t>
            </a:r>
            <a:endParaRPr lang="en-US" sz="2400" dirty="0"/>
          </a:p>
        </p:txBody>
      </p:sp>
      <p:sp>
        <p:nvSpPr>
          <p:cNvPr id="11" name="object 3">
            <a:extLst>
              <a:ext uri="{FF2B5EF4-FFF2-40B4-BE49-F238E27FC236}">
                <a16:creationId xmlns:a16="http://schemas.microsoft.com/office/drawing/2014/main" id="{AC1D61FF-CB2C-919C-DA6A-D5EF6F5CC98C}"/>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5.3.3 </a:t>
            </a:r>
            <a:r>
              <a:rPr lang="zh-CN" altLang="en-US" sz="3200" dirty="0">
                <a:solidFill>
                  <a:srgbClr val="0070C0"/>
                </a:solidFill>
                <a:latin typeface="微软雅黑" panose="020B0503020204020204" charset="-122"/>
                <a:ea typeface="微软雅黑" panose="020B0503020204020204" charset="-122"/>
              </a:rPr>
              <a:t>查询、键和值（</a:t>
            </a:r>
            <a:r>
              <a:rPr lang="en-US" altLang="zh-CN" sz="3200" dirty="0">
                <a:solidFill>
                  <a:srgbClr val="0070C0"/>
                </a:solidFill>
                <a:latin typeface="微软雅黑" panose="020B0503020204020204" charset="-122"/>
                <a:ea typeface="微软雅黑" panose="020B0503020204020204" charset="-122"/>
              </a:rPr>
              <a:t>Q</a:t>
            </a:r>
            <a:r>
              <a:rPr lang="zh-CN" altLang="en-US" sz="3200" dirty="0">
                <a:solidFill>
                  <a:srgbClr val="0070C0"/>
                </a:solidFill>
                <a:latin typeface="微软雅黑" panose="020B0503020204020204" charset="-122"/>
                <a:ea typeface="微软雅黑" panose="020B0503020204020204" charset="-122"/>
              </a:rPr>
              <a:t>、</a:t>
            </a:r>
            <a:r>
              <a:rPr lang="en-US" altLang="zh-CN" sz="3200" dirty="0">
                <a:solidFill>
                  <a:srgbClr val="0070C0"/>
                </a:solidFill>
                <a:latin typeface="微软雅黑" panose="020B0503020204020204" charset="-122"/>
                <a:ea typeface="微软雅黑" panose="020B0503020204020204" charset="-122"/>
              </a:rPr>
              <a:t>K</a:t>
            </a:r>
            <a:r>
              <a:rPr lang="zh-CN" altLang="en-US" sz="3200" dirty="0">
                <a:solidFill>
                  <a:srgbClr val="0070C0"/>
                </a:solidFill>
                <a:latin typeface="微软雅黑" panose="020B0503020204020204" charset="-122"/>
                <a:ea typeface="微软雅黑" panose="020B0503020204020204" charset="-122"/>
              </a:rPr>
              <a:t>和</a:t>
            </a:r>
            <a:r>
              <a:rPr lang="en-US" altLang="zh-CN" sz="3200" dirty="0">
                <a:solidFill>
                  <a:srgbClr val="0070C0"/>
                </a:solidFill>
                <a:latin typeface="微软雅黑" panose="020B0503020204020204" charset="-122"/>
                <a:ea typeface="微软雅黑" panose="020B0503020204020204" charset="-122"/>
              </a:rPr>
              <a:t>V</a:t>
            </a:r>
            <a:r>
              <a:rPr lang="zh-CN" altLang="en-US" sz="3200" dirty="0">
                <a:solidFill>
                  <a:srgbClr val="0070C0"/>
                </a:solidFill>
                <a:latin typeface="微软雅黑" panose="020B0503020204020204" charset="-122"/>
                <a:ea typeface="微软雅黑" panose="020B0503020204020204" charset="-122"/>
              </a:rPr>
              <a:t>）</a:t>
            </a:r>
            <a:endParaRPr lang="zh-CN" altLang="en-US" sz="2880" dirty="0">
              <a:solidFill>
                <a:srgbClr val="0070C0"/>
              </a:solidFill>
              <a:latin typeface="微软雅黑" panose="020B0503020204020204" charset="-122"/>
              <a:ea typeface="微软雅黑" panose="020B0503020204020204" charset="-122"/>
            </a:endParaRPr>
          </a:p>
        </p:txBody>
      </p:sp>
      <p:sp>
        <p:nvSpPr>
          <p:cNvPr id="12" name="等腰三角形 13">
            <a:extLst>
              <a:ext uri="{FF2B5EF4-FFF2-40B4-BE49-F238E27FC236}">
                <a16:creationId xmlns:a16="http://schemas.microsoft.com/office/drawing/2014/main" id="{683D16D6-5082-9769-91B2-99A790E6AD3D}"/>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Tree>
    <p:extLst>
      <p:ext uri="{BB962C8B-B14F-4D97-AF65-F5344CB8AC3E}">
        <p14:creationId xmlns:p14="http://schemas.microsoft.com/office/powerpoint/2010/main" val="487201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
          <p:cNvSpPr txBox="1">
            <a:spLocks noGrp="1"/>
          </p:cNvSpPr>
          <p:nvPr>
            <p:ph type="title"/>
          </p:nvPr>
        </p:nvSpPr>
        <p:spPr>
          <a:xfrm>
            <a:off x="1224111" y="1210923"/>
            <a:ext cx="10112188" cy="5374741"/>
          </a:xfrm>
          <a:prstGeom prst="rect">
            <a:avLst/>
          </a:prstGeom>
        </p:spPr>
        <p:txBody>
          <a:bodyPr vert="horz" wrap="square" lIns="0" tIns="15240" rIns="0" bIns="0" rtlCol="0" anchor="ctr" anchorCtr="0">
            <a:spAutoFit/>
          </a:bodyPr>
          <a:lstStyle/>
          <a:p>
            <a:pPr>
              <a:lnSpc>
                <a:spcPts val="4720"/>
              </a:lnSpc>
              <a:tabLst>
                <a:tab pos="425958" algn="l"/>
                <a:tab pos="426720" algn="l"/>
              </a:tabLst>
            </a:pPr>
            <a:r>
              <a:rPr lang="en-US" altLang="zh-CN" sz="2800" b="1" dirty="0">
                <a:solidFill>
                  <a:srgbClr val="C67406"/>
                </a:solidFill>
                <a:latin typeface="微软雅黑" panose="020B0503020204020204" pitchFamily="34" charset="-122"/>
                <a:ea typeface="微软雅黑" panose="020B0503020204020204" pitchFamily="34" charset="-122"/>
              </a:rPr>
              <a:t>5.4 Transformer </a:t>
            </a:r>
            <a:r>
              <a:rPr lang="zh-CN" altLang="en-US" sz="2800" b="1" dirty="0">
                <a:solidFill>
                  <a:srgbClr val="C67406"/>
                </a:solidFill>
                <a:latin typeface="微软雅黑" panose="020B0503020204020204" pitchFamily="34" charset="-122"/>
                <a:ea typeface="微软雅黑" panose="020B0503020204020204" pitchFamily="34" charset="-122"/>
              </a:rPr>
              <a:t>模型</a:t>
            </a:r>
            <a:br>
              <a:rPr lang="en-US" altLang="zh-CN" sz="2800" b="1" dirty="0">
                <a:solidFill>
                  <a:srgbClr val="C67406"/>
                </a:solidFill>
                <a:latin typeface="微软雅黑" panose="020B0503020204020204" pitchFamily="34" charset="-122"/>
                <a:ea typeface="微软雅黑" panose="020B0503020204020204" pitchFamily="34" charset="-122"/>
              </a:rPr>
            </a:br>
            <a:r>
              <a:rPr lang="en-US" altLang="zh-CN" sz="2800" b="1" dirty="0">
                <a:solidFill>
                  <a:srgbClr val="C67406"/>
                </a:solidFill>
                <a:latin typeface="微软雅黑" panose="020B0503020204020204" pitchFamily="34" charset="-122"/>
                <a:ea typeface="微软雅黑" panose="020B0503020204020204" pitchFamily="34" charset="-122"/>
              </a:rPr>
              <a:t>   5.4.1 </a:t>
            </a:r>
            <a:r>
              <a:rPr lang="zh-CN" altLang="en-US" sz="2800" b="1" dirty="0">
                <a:solidFill>
                  <a:srgbClr val="C67406"/>
                </a:solidFill>
                <a:latin typeface="微软雅黑" panose="020B0503020204020204" pitchFamily="34" charset="-122"/>
                <a:ea typeface="微软雅黑" panose="020B0503020204020204" pitchFamily="34" charset="-122"/>
              </a:rPr>
              <a:t>模型整体结构</a:t>
            </a:r>
            <a:br>
              <a:rPr lang="en-US" altLang="zh-CN" sz="2800" b="1" dirty="0">
                <a:solidFill>
                  <a:srgbClr val="C67406"/>
                </a:solidFill>
                <a:latin typeface="微软雅黑" panose="020B0503020204020204" pitchFamily="34" charset="-122"/>
                <a:ea typeface="微软雅黑" panose="020B0503020204020204" pitchFamily="34" charset="-122"/>
              </a:rPr>
            </a:br>
            <a:r>
              <a:rPr lang="en-US" altLang="zh-CN" sz="2800" b="1" dirty="0">
                <a:solidFill>
                  <a:srgbClr val="C67406"/>
                </a:solidFill>
                <a:latin typeface="微软雅黑" panose="020B0503020204020204" pitchFamily="34" charset="-122"/>
                <a:ea typeface="微软雅黑" panose="020B0503020204020204" pitchFamily="34" charset="-122"/>
              </a:rPr>
              <a:t>   5.4.2 </a:t>
            </a:r>
            <a:r>
              <a:rPr lang="zh-CN" altLang="en-US" sz="2800" b="1" dirty="0">
                <a:solidFill>
                  <a:srgbClr val="C67406"/>
                </a:solidFill>
                <a:latin typeface="微软雅黑" panose="020B0503020204020204" pitchFamily="34" charset="-122"/>
                <a:ea typeface="微软雅黑" panose="020B0503020204020204" pitchFamily="34" charset="-122"/>
              </a:rPr>
              <a:t>模型</a:t>
            </a:r>
            <a:r>
              <a:rPr lang="zh-CN" altLang="en-US" sz="2800" dirty="0">
                <a:solidFill>
                  <a:srgbClr val="C67406"/>
                </a:solidFill>
                <a:latin typeface="微软雅黑" panose="020B0503020204020204" pitchFamily="34" charset="-122"/>
                <a:ea typeface="微软雅黑" panose="020B0503020204020204" pitchFamily="34" charset="-122"/>
              </a:rPr>
              <a:t>细节</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0070C0"/>
                </a:solidFill>
                <a:latin typeface="微软雅黑" panose="020B0503020204020204" pitchFamily="34" charset="-122"/>
                <a:ea typeface="微软雅黑" panose="020B0503020204020204" pitchFamily="34" charset="-122"/>
              </a:rPr>
              <a:t>5.5 </a:t>
            </a:r>
            <a:r>
              <a:rPr lang="zh-CN" altLang="en-US" sz="2800" b="1" dirty="0">
                <a:solidFill>
                  <a:srgbClr val="0070C0"/>
                </a:solidFill>
                <a:latin typeface="微软雅黑" panose="020B0503020204020204" pitchFamily="34" charset="-122"/>
                <a:ea typeface="微软雅黑" panose="020B0503020204020204" pitchFamily="34" charset="-122"/>
              </a:rPr>
              <a:t>预训练语言模型</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0070C0"/>
                </a:solidFill>
                <a:latin typeface="微软雅黑" panose="020B0503020204020204" pitchFamily="34" charset="-122"/>
                <a:ea typeface="微软雅黑" panose="020B0503020204020204" pitchFamily="34" charset="-122"/>
              </a:rPr>
              <a:t>   5.5.1 BERT </a:t>
            </a:r>
            <a:r>
              <a:rPr lang="zh-CN" altLang="en-US" sz="2800" b="1" dirty="0">
                <a:solidFill>
                  <a:srgbClr val="0070C0"/>
                </a:solidFill>
                <a:latin typeface="微软雅黑" panose="020B0503020204020204" pitchFamily="34" charset="-122"/>
                <a:ea typeface="微软雅黑" panose="020B0503020204020204" pitchFamily="34" charset="-122"/>
              </a:rPr>
              <a:t>模型</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0070C0"/>
                </a:solidFill>
                <a:latin typeface="微软雅黑" panose="020B0503020204020204" pitchFamily="34" charset="-122"/>
                <a:ea typeface="微软雅黑" panose="020B0503020204020204" pitchFamily="34" charset="-122"/>
              </a:rPr>
              <a:t>   5.5.2 GPT-1 </a:t>
            </a:r>
            <a:r>
              <a:rPr lang="zh-CN" altLang="en-US" sz="2800" b="1" dirty="0">
                <a:solidFill>
                  <a:srgbClr val="0070C0"/>
                </a:solidFill>
                <a:latin typeface="微软雅黑" panose="020B0503020204020204" pitchFamily="34" charset="-122"/>
                <a:ea typeface="微软雅黑" panose="020B0503020204020204" pitchFamily="34" charset="-122"/>
              </a:rPr>
              <a:t>模型</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0070C0"/>
                </a:solidFill>
                <a:latin typeface="微软雅黑" panose="020B0503020204020204" pitchFamily="34" charset="-122"/>
                <a:ea typeface="微软雅黑" panose="020B0503020204020204" pitchFamily="34" charset="-122"/>
              </a:rPr>
              <a:t>5.6 </a:t>
            </a:r>
            <a:r>
              <a:rPr lang="zh-CN" altLang="en-US" sz="2800" b="1" dirty="0">
                <a:solidFill>
                  <a:srgbClr val="0070C0"/>
                </a:solidFill>
                <a:latin typeface="微软雅黑" panose="020B0503020204020204" pitchFamily="34" charset="-122"/>
                <a:ea typeface="微软雅黑" panose="020B0503020204020204" pitchFamily="34" charset="-122"/>
              </a:rPr>
              <a:t>语言模型使用范式</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0070C0"/>
                </a:solidFill>
                <a:latin typeface="微软雅黑" panose="020B0503020204020204" pitchFamily="34" charset="-122"/>
                <a:ea typeface="微软雅黑" panose="020B0503020204020204" pitchFamily="34" charset="-122"/>
              </a:rPr>
              <a:t>   5.6.1 </a:t>
            </a:r>
            <a:r>
              <a:rPr lang="zh-CN" altLang="en-US" sz="2800" b="1" dirty="0">
                <a:solidFill>
                  <a:srgbClr val="0070C0"/>
                </a:solidFill>
                <a:latin typeface="微软雅黑" panose="020B0503020204020204" pitchFamily="34" charset="-122"/>
                <a:ea typeface="微软雅黑" panose="020B0503020204020204" pitchFamily="34" charset="-122"/>
              </a:rPr>
              <a:t>预训练</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传统微调范式</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0070C0"/>
                </a:solidFill>
                <a:latin typeface="微软雅黑" panose="020B0503020204020204" pitchFamily="34" charset="-122"/>
                <a:ea typeface="微软雅黑" panose="020B0503020204020204" pitchFamily="34" charset="-122"/>
              </a:rPr>
              <a:t>   5.6.2 </a:t>
            </a:r>
            <a:r>
              <a:rPr lang="zh-CN" altLang="en-US" sz="2800" b="1" dirty="0">
                <a:solidFill>
                  <a:srgbClr val="0070C0"/>
                </a:solidFill>
                <a:latin typeface="微软雅黑" panose="020B0503020204020204" pitchFamily="34" charset="-122"/>
                <a:ea typeface="微软雅黑" panose="020B0503020204020204" pitchFamily="34" charset="-122"/>
              </a:rPr>
              <a:t>大模型</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提示工程范式</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sp>
        <p:nvSpPr>
          <p:cNvPr id="6" name="object 3">
            <a:extLst>
              <a:ext uri="{FF2B5EF4-FFF2-40B4-BE49-F238E27FC236}">
                <a16:creationId xmlns:a16="http://schemas.microsoft.com/office/drawing/2014/main" id="{4D532251-D2FF-4519-8A3C-299A5CEC95DB}"/>
              </a:ext>
            </a:extLst>
          </p:cNvPr>
          <p:cNvSpPr txBox="1">
            <a:spLocks/>
          </p:cNvSpPr>
          <p:nvPr/>
        </p:nvSpPr>
        <p:spPr>
          <a:xfrm>
            <a:off x="935166" y="392395"/>
            <a:ext cx="6672072" cy="613694"/>
          </a:xfrm>
          <a:prstGeom prst="rect">
            <a:avLst/>
          </a:prstGeom>
        </p:spPr>
        <p:txBody>
          <a:bodyPr vert="horz" wrap="square" lIns="0" tIns="152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240">
              <a:spcBef>
                <a:spcPts val="120"/>
              </a:spcBef>
            </a:pPr>
            <a:r>
              <a:rPr lang="zh-CN" altLang="en-US" sz="4320" b="1" dirty="0">
                <a:solidFill>
                  <a:srgbClr val="0070C0"/>
                </a:solidFill>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3981155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384679-AF07-DD0E-6A8E-46ACA824441B}"/>
              </a:ext>
            </a:extLst>
          </p:cNvPr>
          <p:cNvPicPr>
            <a:picLocks noChangeAspect="1"/>
          </p:cNvPicPr>
          <p:nvPr/>
        </p:nvPicPr>
        <p:blipFill>
          <a:blip r:embed="rId2"/>
          <a:stretch>
            <a:fillRect/>
          </a:stretch>
        </p:blipFill>
        <p:spPr>
          <a:xfrm>
            <a:off x="233081" y="1450228"/>
            <a:ext cx="8143934" cy="4604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直接连接符 6">
            <a:extLst>
              <a:ext uri="{FF2B5EF4-FFF2-40B4-BE49-F238E27FC236}">
                <a16:creationId xmlns:a16="http://schemas.microsoft.com/office/drawing/2014/main" id="{A0ECF0D9-5411-0046-6798-4D7B79CF4336}"/>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文本框 14">
            <a:extLst>
              <a:ext uri="{FF2B5EF4-FFF2-40B4-BE49-F238E27FC236}">
                <a16:creationId xmlns:a16="http://schemas.microsoft.com/office/drawing/2014/main" id="{4F8E5A7F-5C0F-39E0-A40E-FC77EE09A597}"/>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图片来源：</a:t>
            </a:r>
            <a:r>
              <a:rPr lang="en-US" altLang="zh-CN" sz="1200" dirty="0"/>
              <a:t>https://</a:t>
            </a:r>
            <a:r>
              <a:rPr lang="en-US" altLang="zh-CN" sz="1200" dirty="0" err="1"/>
              <a:t>arxiv.org</a:t>
            </a:r>
            <a:r>
              <a:rPr lang="en-US" altLang="zh-CN" sz="1200" dirty="0"/>
              <a:t>/pdf/1706.03762</a:t>
            </a:r>
            <a:endParaRPr lang="zh-CN" altLang="en-US" sz="1200" dirty="0"/>
          </a:p>
        </p:txBody>
      </p:sp>
      <p:pic>
        <p:nvPicPr>
          <p:cNvPr id="13314" name="Picture 2" descr="Transformers One (2024) - IMDb">
            <a:extLst>
              <a:ext uri="{FF2B5EF4-FFF2-40B4-BE49-F238E27FC236}">
                <a16:creationId xmlns:a16="http://schemas.microsoft.com/office/drawing/2014/main" id="{17719942-CA5B-4642-D877-16881345405B}"/>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200552" y="1546126"/>
            <a:ext cx="8208989" cy="4509103"/>
          </a:xfrm>
          <a:prstGeom prst="rect">
            <a:avLst/>
          </a:prstGeom>
          <a:noFill/>
          <a:effectLst>
            <a:outerShdw blurRad="50800" dist="50800" dir="5400000" algn="ctr" rotWithShape="0">
              <a:srgbClr val="000000">
                <a:alpha val="23044"/>
              </a:srgbClr>
            </a:outerShdw>
          </a:effectLst>
          <a:extLst>
            <a:ext uri="{909E8E84-426E-40DD-AFC4-6F175D3DCCD1}">
              <a14:hiddenFill xmlns:a14="http://schemas.microsoft.com/office/drawing/2010/main">
                <a:solidFill>
                  <a:srgbClr val="FFFFFF"/>
                </a:solidFill>
              </a14:hiddenFill>
            </a:ext>
          </a:extLst>
        </p:spPr>
      </p:pic>
      <p:sp>
        <p:nvSpPr>
          <p:cNvPr id="8" name="矩形 8">
            <a:extLst>
              <a:ext uri="{FF2B5EF4-FFF2-40B4-BE49-F238E27FC236}">
                <a16:creationId xmlns:a16="http://schemas.microsoft.com/office/drawing/2014/main" id="{78F21C32-EBDB-1D3B-E53C-0FC6E089B3FF}"/>
              </a:ext>
            </a:extLst>
          </p:cNvPr>
          <p:cNvSpPr/>
          <p:nvPr/>
        </p:nvSpPr>
        <p:spPr>
          <a:xfrm>
            <a:off x="1409166" y="664405"/>
            <a:ext cx="5791763" cy="523220"/>
          </a:xfrm>
          <a:prstGeom prst="rect">
            <a:avLst/>
          </a:prstGeom>
        </p:spPr>
        <p:txBody>
          <a:bodyPr wrap="square">
            <a:spAutoFit/>
          </a:bodyPr>
          <a:lstStyle/>
          <a:p>
            <a:pPr algn="ctr"/>
            <a:r>
              <a:rPr lang="en-US" altLang="zh-CN" sz="2800" b="1" dirty="0">
                <a:solidFill>
                  <a:srgbClr val="C00000"/>
                </a:solidFill>
                <a:effectLst>
                  <a:outerShdw blurRad="38100" dist="38100" dir="2700000" algn="tl">
                    <a:srgbClr val="000000">
                      <a:alpha val="43137"/>
                    </a:srgbClr>
                  </a:outerShdw>
                </a:effectLst>
                <a:latin typeface="FandolSong-Regular-Identity-H"/>
              </a:rPr>
              <a:t>Transformer</a:t>
            </a:r>
            <a:endParaRPr lang="zh-CN" altLang="en-US" sz="2800" b="1" dirty="0">
              <a:solidFill>
                <a:srgbClr val="C00000"/>
              </a:solidFill>
              <a:effectLst>
                <a:outerShdw blurRad="38100" dist="38100" dir="2700000" algn="tl">
                  <a:srgbClr val="000000">
                    <a:alpha val="43137"/>
                  </a:srgbClr>
                </a:outerShdw>
              </a:effectLst>
            </a:endParaRPr>
          </a:p>
        </p:txBody>
      </p:sp>
      <p:pic>
        <p:nvPicPr>
          <p:cNvPr id="13316" name="Picture 4">
            <a:extLst>
              <a:ext uri="{FF2B5EF4-FFF2-40B4-BE49-F238E27FC236}">
                <a16:creationId xmlns:a16="http://schemas.microsoft.com/office/drawing/2014/main" id="{70F66B72-B5B0-A760-3F08-A777E54ECA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8966" y="1448241"/>
            <a:ext cx="3198123" cy="4509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30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
          <p:cNvSpPr txBox="1">
            <a:spLocks noGrp="1"/>
          </p:cNvSpPr>
          <p:nvPr>
            <p:ph type="title"/>
          </p:nvPr>
        </p:nvSpPr>
        <p:spPr>
          <a:xfrm>
            <a:off x="583565" y="467977"/>
            <a:ext cx="6672072" cy="507831"/>
          </a:xfrm>
          <a:prstGeom prst="rect">
            <a:avLst/>
          </a:prstGeom>
        </p:spPr>
        <p:txBody>
          <a:bodyPr vert="horz" wrap="square" lIns="0" tIns="15240" rIns="0" bIns="0" rtlCol="0">
            <a:spAutoFit/>
          </a:bodyPr>
          <a:lstStyle/>
          <a:p>
            <a:pPr marL="12700" algn="l" rtl="0">
              <a:spcBef>
                <a:spcPts val="100"/>
              </a:spcBef>
            </a:pPr>
            <a:r>
              <a:rPr lang="en-US" altLang="zh-CN" sz="3200" dirty="0">
                <a:solidFill>
                  <a:srgbClr val="0070C0"/>
                </a:solidFill>
                <a:latin typeface="微软雅黑" panose="020B0503020204020204" charset="-122"/>
                <a:ea typeface="微软雅黑" panose="020B0503020204020204" charset="-122"/>
              </a:rPr>
              <a:t>5.1 </a:t>
            </a:r>
            <a:r>
              <a:rPr lang="zh-CN" altLang="en-US" sz="3200" dirty="0">
                <a:solidFill>
                  <a:srgbClr val="0070C0"/>
                </a:solidFill>
                <a:latin typeface="微软雅黑" panose="020B0503020204020204" charset="-122"/>
                <a:ea typeface="微软雅黑" panose="020B0503020204020204" charset="-122"/>
              </a:rPr>
              <a:t>概述</a:t>
            </a:r>
            <a:endParaRPr lang="zh-CN" altLang="en-US" sz="2880" dirty="0">
              <a:solidFill>
                <a:srgbClr val="0070C0"/>
              </a:solidFill>
              <a:latin typeface="微软雅黑" panose="020B0503020204020204" charset="-122"/>
              <a:ea typeface="微软雅黑" panose="020B0503020204020204" charset="-122"/>
            </a:endParaRPr>
          </a:p>
        </p:txBody>
      </p:sp>
      <p:sp>
        <p:nvSpPr>
          <p:cNvPr id="3" name="等腰三角形 2"/>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15" name="图片 14">
            <a:extLst>
              <a:ext uri="{FF2B5EF4-FFF2-40B4-BE49-F238E27FC236}">
                <a16:creationId xmlns:a16="http://schemas.microsoft.com/office/drawing/2014/main" id="{BC17C2C2-9747-4410-BE0E-72DAAA615F09}"/>
              </a:ext>
            </a:extLst>
          </p:cNvPr>
          <p:cNvPicPr>
            <a:picLocks noChangeAspect="1"/>
          </p:cNvPicPr>
          <p:nvPr/>
        </p:nvPicPr>
        <p:blipFill>
          <a:blip r:embed="rId3"/>
          <a:stretch>
            <a:fillRect/>
          </a:stretch>
        </p:blipFill>
        <p:spPr>
          <a:xfrm>
            <a:off x="1468721" y="3623557"/>
            <a:ext cx="8801552" cy="3143412"/>
          </a:xfrm>
          <a:prstGeom prst="rect">
            <a:avLst/>
          </a:prstGeom>
        </p:spPr>
      </p:pic>
      <p:sp>
        <p:nvSpPr>
          <p:cNvPr id="10" name="文本框 9">
            <a:extLst>
              <a:ext uri="{FF2B5EF4-FFF2-40B4-BE49-F238E27FC236}">
                <a16:creationId xmlns:a16="http://schemas.microsoft.com/office/drawing/2014/main" id="{A086E107-265F-4A33-AC92-B0090015A1A5}"/>
              </a:ext>
            </a:extLst>
          </p:cNvPr>
          <p:cNvSpPr txBox="1"/>
          <p:nvPr/>
        </p:nvSpPr>
        <p:spPr>
          <a:xfrm>
            <a:off x="859765" y="1267756"/>
            <a:ext cx="10582702" cy="830997"/>
          </a:xfrm>
          <a:prstGeom prst="rect">
            <a:avLst/>
          </a:prstGeom>
          <a:noFill/>
        </p:spPr>
        <p:txBody>
          <a:bodyPr wrap="square">
            <a:spAutoFit/>
          </a:bodyPr>
          <a:lstStyle/>
          <a:p>
            <a:r>
              <a:rPr lang="zh-CN" altLang="en-US" sz="2400" b="1" i="0" dirty="0">
                <a:solidFill>
                  <a:srgbClr val="C00000"/>
                </a:solidFill>
                <a:effectLst/>
                <a:latin typeface="Arial" panose="020B0604020202020204" pitchFamily="34" charset="0"/>
              </a:rPr>
              <a:t>数据稀缺问题</a:t>
            </a:r>
            <a:r>
              <a:rPr lang="zh-CN" altLang="en-US" sz="2400" b="1" dirty="0">
                <a:solidFill>
                  <a:srgbClr val="1F1F1F"/>
                </a:solidFill>
                <a:latin typeface="Arial" panose="020B0604020202020204" pitchFamily="34" charset="0"/>
              </a:rPr>
              <a:t>：</a:t>
            </a:r>
            <a:r>
              <a:rPr lang="zh-CN" altLang="en-US" sz="2400" b="0" i="0" dirty="0">
                <a:solidFill>
                  <a:srgbClr val="1F1F1F"/>
                </a:solidFill>
                <a:effectLst/>
                <a:latin typeface="Arial" panose="020B0604020202020204" pitchFamily="34" charset="0"/>
              </a:rPr>
              <a:t>在现实世界中，收集并标注大量数据既耗时又昂贵，特别是在某些专业领域，标记数据的获取更为困难。</a:t>
            </a:r>
            <a:endParaRPr lang="zh-CN" altLang="en-US" sz="2400" dirty="0"/>
          </a:p>
        </p:txBody>
      </p:sp>
      <p:grpSp>
        <p:nvGrpSpPr>
          <p:cNvPr id="19" name="组合 18">
            <a:extLst>
              <a:ext uri="{FF2B5EF4-FFF2-40B4-BE49-F238E27FC236}">
                <a16:creationId xmlns:a16="http://schemas.microsoft.com/office/drawing/2014/main" id="{D3027F4F-831D-4377-9D9D-EC60D2B98F8F}"/>
              </a:ext>
            </a:extLst>
          </p:cNvPr>
          <p:cNvGrpSpPr/>
          <p:nvPr/>
        </p:nvGrpSpPr>
        <p:grpSpPr>
          <a:xfrm>
            <a:off x="933450" y="2185097"/>
            <a:ext cx="10325100" cy="1409577"/>
            <a:chOff x="981076" y="1171497"/>
            <a:chExt cx="10325100" cy="1409577"/>
          </a:xfrm>
        </p:grpSpPr>
        <p:sp>
          <p:nvSpPr>
            <p:cNvPr id="12" name="文本框 11">
              <a:extLst>
                <a:ext uri="{FF2B5EF4-FFF2-40B4-BE49-F238E27FC236}">
                  <a16:creationId xmlns:a16="http://schemas.microsoft.com/office/drawing/2014/main" id="{16CD021D-E01E-4449-8662-F31709E5BA8D}"/>
                </a:ext>
              </a:extLst>
            </p:cNvPr>
            <p:cNvSpPr txBox="1"/>
            <p:nvPr/>
          </p:nvSpPr>
          <p:spPr>
            <a:xfrm>
              <a:off x="2973897" y="1237845"/>
              <a:ext cx="6096000" cy="461665"/>
            </a:xfrm>
            <a:prstGeom prst="rect">
              <a:avLst/>
            </a:prstGeom>
            <a:noFill/>
          </p:spPr>
          <p:txBody>
            <a:bodyPr wrap="square">
              <a:spAutoFit/>
            </a:bodyPr>
            <a:lstStyle/>
            <a:p>
              <a:pPr algn="ctr"/>
              <a:r>
                <a:rPr lang="zh-CN" altLang="en-US" sz="2400" b="1" i="0" dirty="0">
                  <a:solidFill>
                    <a:srgbClr val="0070C0"/>
                  </a:solidFill>
                  <a:effectLst/>
                  <a:latin typeface="Helvetica Neue"/>
                </a:rPr>
                <a:t>预训练思想</a:t>
              </a:r>
              <a:endParaRPr lang="zh-CN" altLang="en-US" sz="2400" b="1" dirty="0"/>
            </a:p>
          </p:txBody>
        </p:sp>
        <p:sp>
          <p:nvSpPr>
            <p:cNvPr id="8" name="文本框 7">
              <a:extLst>
                <a:ext uri="{FF2B5EF4-FFF2-40B4-BE49-F238E27FC236}">
                  <a16:creationId xmlns:a16="http://schemas.microsoft.com/office/drawing/2014/main" id="{0C30F8D5-4FE4-4ABB-BFB2-D98DF5E1C1B2}"/>
                </a:ext>
              </a:extLst>
            </p:cNvPr>
            <p:cNvSpPr txBox="1"/>
            <p:nvPr/>
          </p:nvSpPr>
          <p:spPr>
            <a:xfrm>
              <a:off x="1292937" y="1642368"/>
              <a:ext cx="9864090" cy="830997"/>
            </a:xfrm>
            <a:prstGeom prst="rect">
              <a:avLst/>
            </a:prstGeom>
            <a:noFill/>
          </p:spPr>
          <p:txBody>
            <a:bodyPr wrap="square">
              <a:spAutoFit/>
            </a:bodyPr>
            <a:lstStyle/>
            <a:p>
              <a:r>
                <a:rPr lang="zh-CN" altLang="en-US" sz="2400" b="0" i="0" dirty="0">
                  <a:effectLst/>
                  <a:latin typeface="PingFang SC"/>
                </a:rPr>
                <a:t>将大量的无标签文本数据输入到神经网络中进行训练，</a:t>
              </a:r>
              <a:r>
                <a:rPr lang="zh-CN" altLang="en-US" sz="2400" b="0" i="0" dirty="0">
                  <a:solidFill>
                    <a:srgbClr val="040C28"/>
                  </a:solidFill>
                  <a:effectLst/>
                  <a:latin typeface="Arial" panose="020B0604020202020204" pitchFamily="34" charset="0"/>
                </a:rPr>
                <a:t>让模型学习</a:t>
              </a:r>
              <a:r>
                <a:rPr lang="zh-CN" altLang="en-US" sz="2400" b="0" i="0" dirty="0">
                  <a:effectLst/>
                  <a:latin typeface="PingFang SC"/>
                </a:rPr>
                <a:t>到语言的规律和语义信息，生成一个具有一定语言理解能力的模型。</a:t>
              </a:r>
              <a:endParaRPr lang="zh-CN" altLang="en-US" sz="2400" dirty="0"/>
            </a:p>
          </p:txBody>
        </p:sp>
        <p:sp>
          <p:nvSpPr>
            <p:cNvPr id="16" name="矩形: 圆角 15">
              <a:extLst>
                <a:ext uri="{FF2B5EF4-FFF2-40B4-BE49-F238E27FC236}">
                  <a16:creationId xmlns:a16="http://schemas.microsoft.com/office/drawing/2014/main" id="{9F78F6FB-641A-4DDA-8AC0-D1364CAA8BF7}"/>
                </a:ext>
              </a:extLst>
            </p:cNvPr>
            <p:cNvSpPr/>
            <p:nvPr/>
          </p:nvSpPr>
          <p:spPr>
            <a:xfrm>
              <a:off x="981076" y="1171497"/>
              <a:ext cx="10325100" cy="1409577"/>
            </a:xfrm>
            <a:prstGeom prst="round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2" name="组合 1">
            <a:extLst>
              <a:ext uri="{FF2B5EF4-FFF2-40B4-BE49-F238E27FC236}">
                <a16:creationId xmlns:a16="http://schemas.microsoft.com/office/drawing/2014/main" id="{4B908E79-82AC-4754-87F1-06FB9A632799}"/>
              </a:ext>
            </a:extLst>
          </p:cNvPr>
          <p:cNvGrpSpPr/>
          <p:nvPr/>
        </p:nvGrpSpPr>
        <p:grpSpPr>
          <a:xfrm>
            <a:off x="55663" y="6581001"/>
            <a:ext cx="10367010" cy="278987"/>
            <a:chOff x="55663" y="6581001"/>
            <a:chExt cx="10367010" cy="278987"/>
          </a:xfrm>
        </p:grpSpPr>
        <p:sp>
          <p:nvSpPr>
            <p:cNvPr id="18" name="文本框 14">
              <a:extLst>
                <a:ext uri="{FF2B5EF4-FFF2-40B4-BE49-F238E27FC236}">
                  <a16:creationId xmlns:a16="http://schemas.microsoft.com/office/drawing/2014/main" id="{2BE74775-6FD3-49A5-AF5D-D0BEA2191320}"/>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图片来源：</a:t>
              </a:r>
              <a:r>
                <a:rPr lang="en-US" altLang="zh-CN" sz="1200" dirty="0"/>
                <a:t>http://ai.stanford.edu/blog/linkbert/</a:t>
              </a:r>
              <a:endParaRPr lang="zh-CN" altLang="en-US" sz="1200" dirty="0"/>
            </a:p>
          </p:txBody>
        </p:sp>
        <p:cxnSp>
          <p:nvCxnSpPr>
            <p:cNvPr id="13" name="直接连接符 12">
              <a:extLst>
                <a:ext uri="{FF2B5EF4-FFF2-40B4-BE49-F238E27FC236}">
                  <a16:creationId xmlns:a16="http://schemas.microsoft.com/office/drawing/2014/main" id="{2054D1F6-426B-4D52-8205-9FD7196DEE3C}"/>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9960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508504-0AF4-F8C0-AE33-CDB8425ECF0E}"/>
              </a:ext>
            </a:extLst>
          </p:cNvPr>
          <p:cNvPicPr>
            <a:picLocks noChangeAspect="1"/>
          </p:cNvPicPr>
          <p:nvPr/>
        </p:nvPicPr>
        <p:blipFill>
          <a:blip r:embed="rId2"/>
          <a:srcRect t="12992"/>
          <a:stretch/>
        </p:blipFill>
        <p:spPr>
          <a:xfrm>
            <a:off x="4061013" y="3057839"/>
            <a:ext cx="8130988" cy="3523162"/>
          </a:xfrm>
          <a:prstGeom prst="rect">
            <a:avLst/>
          </a:prstGeom>
        </p:spPr>
      </p:pic>
      <p:sp>
        <p:nvSpPr>
          <p:cNvPr id="4" name="object 3">
            <a:extLst>
              <a:ext uri="{FF2B5EF4-FFF2-40B4-BE49-F238E27FC236}">
                <a16:creationId xmlns:a16="http://schemas.microsoft.com/office/drawing/2014/main" id="{5AFFC764-3374-F357-860A-83C6B9B01E3C}"/>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5.4.0 </a:t>
            </a:r>
            <a:r>
              <a:rPr lang="zh-CN" altLang="en-US" sz="3200" dirty="0">
                <a:solidFill>
                  <a:srgbClr val="0070C0"/>
                </a:solidFill>
                <a:latin typeface="微软雅黑" panose="020B0503020204020204" charset="-122"/>
                <a:ea typeface="微软雅黑" panose="020B0503020204020204" charset="-122"/>
              </a:rPr>
              <a:t>自注意力机制</a:t>
            </a:r>
            <a:endParaRPr lang="zh-CN" altLang="en-US" sz="2880" dirty="0">
              <a:solidFill>
                <a:srgbClr val="0070C0"/>
              </a:solidFill>
              <a:latin typeface="微软雅黑" panose="020B0503020204020204" charset="-122"/>
              <a:ea typeface="微软雅黑" panose="020B0503020204020204" charset="-122"/>
            </a:endParaRPr>
          </a:p>
        </p:txBody>
      </p:sp>
      <p:sp>
        <p:nvSpPr>
          <p:cNvPr id="5" name="等腰三角形 13">
            <a:extLst>
              <a:ext uri="{FF2B5EF4-FFF2-40B4-BE49-F238E27FC236}">
                <a16:creationId xmlns:a16="http://schemas.microsoft.com/office/drawing/2014/main" id="{9E9ECEF1-9B27-5848-78E7-A12DDF66D3D4}"/>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A368BA7-357C-6CEC-7B19-DC7D7454CB27}"/>
                  </a:ext>
                </a:extLst>
              </p:cNvPr>
              <p:cNvSpPr txBox="1"/>
              <p:nvPr/>
            </p:nvSpPr>
            <p:spPr>
              <a:xfrm>
                <a:off x="981635" y="1210235"/>
                <a:ext cx="10838330" cy="837537"/>
              </a:xfrm>
              <a:prstGeom prst="rect">
                <a:avLst/>
              </a:prstGeom>
              <a:noFill/>
            </p:spPr>
            <p:txBody>
              <a:bodyPr wrap="square" rtlCol="0">
                <a:spAutoFit/>
              </a:bodyPr>
              <a:lstStyle/>
              <a:p>
                <a:r>
                  <a:rPr lang="en-US" sz="2400" dirty="0"/>
                  <a:t>给定输入序列</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𝑛</m:t>
                        </m:r>
                      </m:sub>
                    </m:sSub>
                    <m:r>
                      <a:rPr lang="zh-CN" altLang="en-US"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𝑖</m:t>
                        </m:r>
                      </m:sub>
                    </m:sSub>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rPr>
                          <m:t>𝑑</m:t>
                        </m:r>
                      </m:sup>
                    </m:sSup>
                    <m:r>
                      <a:rPr lang="zh-CN" altLang="en-US" sz="2400" b="0" i="1" smtClean="0">
                        <a:latin typeface="Cambria Math" panose="02040503050406030204" pitchFamily="18" charset="0"/>
                      </a:rPr>
                      <m:t>）</m:t>
                    </m:r>
                  </m:oMath>
                </a14:m>
                <a:r>
                  <a:rPr lang="zh-CN" altLang="en-US" sz="2400" dirty="0"/>
                  <a:t>，它的</a:t>
                </a:r>
                <a:r>
                  <a:rPr lang="zh-CN" altLang="en-US" sz="2400" b="1" dirty="0">
                    <a:solidFill>
                      <a:srgbClr val="C00000"/>
                    </a:solidFill>
                  </a:rPr>
                  <a:t>自注意力（</a:t>
                </a:r>
                <a:r>
                  <a:rPr lang="en-US" altLang="zh-CN" sz="2400" b="1" dirty="0">
                    <a:solidFill>
                      <a:srgbClr val="C00000"/>
                    </a:solidFill>
                  </a:rPr>
                  <a:t>Self-Attention</a:t>
                </a:r>
                <a:r>
                  <a:rPr lang="zh-CN" altLang="en-US" sz="2400" b="1" dirty="0">
                    <a:solidFill>
                      <a:srgbClr val="C00000"/>
                    </a:solidFill>
                  </a:rPr>
                  <a:t>）</a:t>
                </a:r>
                <a:r>
                  <a:rPr lang="zh-CN" altLang="en-US" sz="2400" dirty="0"/>
                  <a:t>输出是相同长度的序列</a:t>
                </a:r>
                <a14:m>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𝑎</m:t>
                        </m:r>
                      </m:e>
                      <m:sub>
                        <m:r>
                          <a:rPr lang="en-US" altLang="zh-CN" sz="2400" b="0" i="1" smtClean="0">
                            <a:latin typeface="Cambria Math" panose="02040503050406030204" pitchFamily="18" charset="0"/>
                          </a:rPr>
                          <m:t>1</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𝑎</m:t>
                        </m:r>
                      </m:e>
                      <m:sub>
                        <m:r>
                          <a:rPr lang="en-US" altLang="zh-CN" sz="2400" b="0" i="1" smtClean="0">
                            <a:latin typeface="Cambria Math" panose="02040503050406030204" pitchFamily="18" charset="0"/>
                          </a:rPr>
                          <m:t>𝑛</m:t>
                        </m:r>
                      </m:sub>
                    </m:sSub>
                    <m:r>
                      <a:rPr lang="zh-CN" altLang="en-US" sz="2400" b="0" i="1" smtClean="0">
                        <a:latin typeface="Cambria Math" panose="02040503050406030204" pitchFamily="18" charset="0"/>
                      </a:rPr>
                      <m:t>，</m:t>
                    </m:r>
                    <m:r>
                      <a:rPr lang="zh-CN" altLang="en-US" sz="2400" i="1">
                        <a:latin typeface="Cambria Math" panose="02040503050406030204" pitchFamily="18" charset="0"/>
                      </a:rPr>
                      <m:t>其中</m:t>
                    </m:r>
                  </m:oMath>
                </a14:m>
                <a:endParaRPr lang="en-US" sz="2400" dirty="0"/>
              </a:p>
            </p:txBody>
          </p:sp>
        </mc:Choice>
        <mc:Fallback xmlns="">
          <p:sp>
            <p:nvSpPr>
              <p:cNvPr id="6" name="TextBox 5">
                <a:extLst>
                  <a:ext uri="{FF2B5EF4-FFF2-40B4-BE49-F238E27FC236}">
                    <a16:creationId xmlns:a16="http://schemas.microsoft.com/office/drawing/2014/main" id="{2A368BA7-357C-6CEC-7B19-DC7D7454CB27}"/>
                  </a:ext>
                </a:extLst>
              </p:cNvPr>
              <p:cNvSpPr txBox="1">
                <a:spLocks noRot="1" noChangeAspect="1" noMove="1" noResize="1" noEditPoints="1" noAdjustHandles="1" noChangeArrowheads="1" noChangeShapeType="1" noTextEdit="1"/>
              </p:cNvSpPr>
              <p:nvPr/>
            </p:nvSpPr>
            <p:spPr>
              <a:xfrm>
                <a:off x="981635" y="1210235"/>
                <a:ext cx="10838330" cy="837537"/>
              </a:xfrm>
              <a:prstGeom prst="rect">
                <a:avLst/>
              </a:prstGeom>
              <a:blipFill>
                <a:blip r:embed="rId3"/>
                <a:stretch>
                  <a:fillRect l="-937" t="-4478" b="-164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3363E7C-9464-6BD4-E33A-6C012D02A407}"/>
                  </a:ext>
                </a:extLst>
              </p:cNvPr>
              <p:cNvSpPr txBox="1"/>
              <p:nvPr/>
            </p:nvSpPr>
            <p:spPr>
              <a:xfrm>
                <a:off x="860612" y="2205318"/>
                <a:ext cx="9816353" cy="5786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r>
                        <a:rPr lang="en-US" sz="2800" b="0" i="1" smtClean="0">
                          <a:latin typeface="Cambria Math" panose="02040503050406030204" pitchFamily="18" charset="0"/>
                        </a:rPr>
                        <m:t>𝑓</m:t>
                      </m:r>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 </m:t>
                          </m:r>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1</m:t>
                                  </m:r>
                                </m:sub>
                              </m:sSub>
                            </m:e>
                          </m:d>
                          <m:r>
                            <a:rPr lang="en-US" sz="2800" b="0" i="1" smtClean="0">
                              <a:latin typeface="Cambria Math" panose="02040503050406030204" pitchFamily="18" charset="0"/>
                            </a:rPr>
                            <m:t>, … ,</m:t>
                          </m:r>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𝑛</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𝑛</m:t>
                                  </m:r>
                                </m:sub>
                              </m:sSub>
                            </m:e>
                          </m:d>
                        </m:e>
                      </m:d>
                      <m:r>
                        <a:rPr lang="en-US" sz="2800" b="0" i="1" smtClean="0">
                          <a:latin typeface="Cambria Math" panose="02040503050406030204" pitchFamily="18" charset="0"/>
                        </a:rPr>
                        <m:t>∈</m:t>
                      </m:r>
                      <m:sSup>
                        <m:sSupPr>
                          <m:ctrlPr>
                            <a:rPr lang="en-US" altLang="zh-CN" sz="2800" i="1">
                              <a:latin typeface="Cambria Math" panose="02040503050406030204" pitchFamily="18" charset="0"/>
                            </a:rPr>
                          </m:ctrlPr>
                        </m:sSupPr>
                        <m:e>
                          <m:r>
                            <a:rPr lang="en-US" altLang="zh-CN" sz="2800" i="1">
                              <a:latin typeface="Cambria Math" panose="02040503050406030204" pitchFamily="18" charset="0"/>
                              <a:ea typeface="Cambria Math" panose="02040503050406030204" pitchFamily="18" charset="0"/>
                            </a:rPr>
                            <m:t>ℝ</m:t>
                          </m:r>
                        </m:e>
                        <m:sup>
                          <m:r>
                            <a:rPr lang="en-US" altLang="zh-CN" sz="2800" i="1">
                              <a:latin typeface="Cambria Math" panose="02040503050406030204" pitchFamily="18" charset="0"/>
                            </a:rPr>
                            <m:t>𝑑</m:t>
                          </m:r>
                        </m:sup>
                      </m:sSup>
                    </m:oMath>
                  </m:oMathPara>
                </a14:m>
                <a:endParaRPr lang="en-US" sz="2800" dirty="0"/>
              </a:p>
            </p:txBody>
          </p:sp>
        </mc:Choice>
        <mc:Fallback xmlns="">
          <p:sp>
            <p:nvSpPr>
              <p:cNvPr id="7" name="TextBox 6">
                <a:extLst>
                  <a:ext uri="{FF2B5EF4-FFF2-40B4-BE49-F238E27FC236}">
                    <a16:creationId xmlns:a16="http://schemas.microsoft.com/office/drawing/2014/main" id="{D3363E7C-9464-6BD4-E33A-6C012D02A407}"/>
                  </a:ext>
                </a:extLst>
              </p:cNvPr>
              <p:cNvSpPr txBox="1">
                <a:spLocks noRot="1" noChangeAspect="1" noMove="1" noResize="1" noEditPoints="1" noAdjustHandles="1" noChangeArrowheads="1" noChangeShapeType="1" noTextEdit="1"/>
              </p:cNvSpPr>
              <p:nvPr/>
            </p:nvSpPr>
            <p:spPr>
              <a:xfrm>
                <a:off x="860612" y="2205318"/>
                <a:ext cx="9816353" cy="578685"/>
              </a:xfrm>
              <a:prstGeom prst="rect">
                <a:avLst/>
              </a:prstGeom>
              <a:blipFill>
                <a:blip r:embed="rId4"/>
                <a:stretch>
                  <a:fillRect b="-14894"/>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C960C6B6-B4F6-7FEF-2296-F44EBED22DB1}"/>
              </a:ext>
            </a:extLst>
          </p:cNvPr>
          <p:cNvSpPr txBox="1"/>
          <p:nvPr/>
        </p:nvSpPr>
        <p:spPr>
          <a:xfrm>
            <a:off x="99151" y="4409132"/>
            <a:ext cx="4732756" cy="1569660"/>
          </a:xfrm>
          <a:prstGeom prst="rect">
            <a:avLst/>
          </a:prstGeom>
          <a:noFill/>
          <a:ln>
            <a:solidFill>
              <a:schemeClr val="tx1"/>
            </a:solidFill>
          </a:ln>
        </p:spPr>
        <p:txBody>
          <a:bodyPr wrap="square" rtlCol="0">
            <a:spAutoFit/>
          </a:bodyPr>
          <a:lstStyle/>
          <a:p>
            <a:pPr marL="342900" indent="-342900">
              <a:buFont typeface="Arial" panose="020B0604020202020204" pitchFamily="34" charset="0"/>
              <a:buChar char="•"/>
            </a:pPr>
            <a:r>
              <a:rPr lang="en-US" sz="2400" b="1" dirty="0">
                <a:solidFill>
                  <a:srgbClr val="C00000"/>
                </a:solidFill>
                <a:latin typeface="Times New Roman" panose="02020603050405020304" pitchFamily="18" charset="0"/>
                <a:cs typeface="Times New Roman" panose="02020603050405020304" pitchFamily="18" charset="0"/>
              </a:rPr>
              <a:t>The chicken </a:t>
            </a:r>
            <a:r>
              <a:rPr lang="en-US" sz="2400" dirty="0">
                <a:latin typeface="Times New Roman" panose="02020603050405020304" pitchFamily="18" charset="0"/>
                <a:cs typeface="Times New Roman" panose="02020603050405020304" pitchFamily="18" charset="0"/>
              </a:rPr>
              <a:t>didn’t cross the road because </a:t>
            </a:r>
            <a:r>
              <a:rPr lang="en-US" sz="2400" b="1" dirty="0">
                <a:solidFill>
                  <a:srgbClr val="C00000"/>
                </a:solidFill>
                <a:latin typeface="Times New Roman" panose="02020603050405020304" pitchFamily="18" charset="0"/>
                <a:cs typeface="Times New Roman" panose="02020603050405020304" pitchFamily="18" charset="0"/>
              </a:rPr>
              <a:t>it</a:t>
            </a:r>
            <a:r>
              <a:rPr lang="en-US" sz="2400" dirty="0">
                <a:latin typeface="Times New Roman" panose="02020603050405020304" pitchFamily="18" charset="0"/>
                <a:cs typeface="Times New Roman" panose="02020603050405020304" pitchFamily="18" charset="0"/>
              </a:rPr>
              <a:t> was too tired.</a:t>
            </a:r>
          </a:p>
          <a:p>
            <a:pPr marL="342900" indent="-342900">
              <a:buFont typeface="Arial" panose="020B0604020202020204" pitchFamily="34" charset="0"/>
              <a:buChar char="•"/>
            </a:pPr>
            <a:r>
              <a:rPr lang="en-US" sz="2400" b="1" dirty="0">
                <a:solidFill>
                  <a:srgbClr val="C00000"/>
                </a:solidFill>
                <a:latin typeface="Times New Roman" panose="02020603050405020304" pitchFamily="18" charset="0"/>
                <a:cs typeface="Times New Roman" panose="02020603050405020304" pitchFamily="18" charset="0"/>
              </a:rPr>
              <a:t>The chicken </a:t>
            </a:r>
            <a:r>
              <a:rPr lang="en-US" sz="2400" dirty="0">
                <a:latin typeface="Times New Roman" panose="02020603050405020304" pitchFamily="18" charset="0"/>
                <a:cs typeface="Times New Roman" panose="02020603050405020304" pitchFamily="18" charset="0"/>
              </a:rPr>
              <a:t>didn’t cross the road because </a:t>
            </a:r>
            <a:r>
              <a:rPr lang="en-US" sz="2400" b="1" dirty="0">
                <a:solidFill>
                  <a:srgbClr val="C00000"/>
                </a:solidFill>
                <a:latin typeface="Times New Roman" panose="02020603050405020304" pitchFamily="18" charset="0"/>
                <a:cs typeface="Times New Roman" panose="02020603050405020304" pitchFamily="18" charset="0"/>
              </a:rPr>
              <a:t>it</a:t>
            </a:r>
            <a:r>
              <a:rPr lang="en-US" sz="2400" dirty="0">
                <a:latin typeface="Times New Roman" panose="02020603050405020304" pitchFamily="18" charset="0"/>
                <a:cs typeface="Times New Roman" panose="02020603050405020304" pitchFamily="18" charset="0"/>
              </a:rPr>
              <a:t> was too wide.</a:t>
            </a:r>
          </a:p>
        </p:txBody>
      </p:sp>
      <p:pic>
        <p:nvPicPr>
          <p:cNvPr id="9" name="Picture 4" descr="How to Draw a Cartoon Chicken Featured Image">
            <a:extLst>
              <a:ext uri="{FF2B5EF4-FFF2-40B4-BE49-F238E27FC236}">
                <a16:creationId xmlns:a16="http://schemas.microsoft.com/office/drawing/2014/main" id="{3FBB3303-238B-4811-C5EA-8A1A4BB329A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576"/>
          <a:stretch/>
        </p:blipFill>
        <p:spPr bwMode="auto">
          <a:xfrm>
            <a:off x="1476259" y="3136752"/>
            <a:ext cx="796162" cy="119346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接连接符 6">
            <a:extLst>
              <a:ext uri="{FF2B5EF4-FFF2-40B4-BE49-F238E27FC236}">
                <a16:creationId xmlns:a16="http://schemas.microsoft.com/office/drawing/2014/main" id="{D3CDC3DC-ADC8-C6A3-EDA7-F383C28A2B77}"/>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文本框 14">
            <a:extLst>
              <a:ext uri="{FF2B5EF4-FFF2-40B4-BE49-F238E27FC236}">
                <a16:creationId xmlns:a16="http://schemas.microsoft.com/office/drawing/2014/main" id="{5F3B80CA-4141-CD56-68C2-1EFDFA5B0E67}"/>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图片来源：</a:t>
            </a:r>
            <a:r>
              <a:rPr lang="en-US" altLang="zh-CN" sz="1200" dirty="0"/>
              <a:t>https://</a:t>
            </a:r>
            <a:r>
              <a:rPr lang="en-US" altLang="zh-CN" sz="1200" dirty="0" err="1"/>
              <a:t>web.stanford.edu</a:t>
            </a:r>
            <a:r>
              <a:rPr lang="en-US" altLang="zh-CN" sz="1200" dirty="0"/>
              <a:t>/~</a:t>
            </a:r>
            <a:r>
              <a:rPr lang="en-US" altLang="zh-CN" sz="1200" dirty="0" err="1"/>
              <a:t>jurafsky</a:t>
            </a:r>
            <a:r>
              <a:rPr lang="en-US" altLang="zh-CN" sz="1200" dirty="0"/>
              <a:t>/slp3/9.pdf</a:t>
            </a:r>
            <a:endParaRPr lang="zh-CN" altLang="en-US" sz="1200" dirty="0"/>
          </a:p>
        </p:txBody>
      </p:sp>
    </p:spTree>
    <p:extLst>
      <p:ext uri="{BB962C8B-B14F-4D97-AF65-F5344CB8AC3E}">
        <p14:creationId xmlns:p14="http://schemas.microsoft.com/office/powerpoint/2010/main" val="2493135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ACB2A-A91D-9C65-3D97-910550D8570F}"/>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98DE3DF9-CC7C-7DE5-6D69-85F64DE0AA62}"/>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5.4.0 </a:t>
            </a:r>
            <a:r>
              <a:rPr lang="zh-CN" altLang="en-US" sz="3200" dirty="0">
                <a:solidFill>
                  <a:srgbClr val="0070C0"/>
                </a:solidFill>
                <a:latin typeface="微软雅黑" panose="020B0503020204020204" charset="-122"/>
                <a:ea typeface="微软雅黑" panose="020B0503020204020204" charset="-122"/>
              </a:rPr>
              <a:t>自注意力机制</a:t>
            </a:r>
            <a:endParaRPr lang="zh-CN" altLang="en-US" sz="2880" dirty="0">
              <a:solidFill>
                <a:srgbClr val="0070C0"/>
              </a:solidFill>
              <a:latin typeface="微软雅黑" panose="020B0503020204020204" charset="-122"/>
              <a:ea typeface="微软雅黑" panose="020B0503020204020204" charset="-122"/>
            </a:endParaRPr>
          </a:p>
        </p:txBody>
      </p:sp>
      <p:sp>
        <p:nvSpPr>
          <p:cNvPr id="5" name="等腰三角形 13">
            <a:extLst>
              <a:ext uri="{FF2B5EF4-FFF2-40B4-BE49-F238E27FC236}">
                <a16:creationId xmlns:a16="http://schemas.microsoft.com/office/drawing/2014/main" id="{E4530848-556F-B380-D66D-78DF2FCC292F}"/>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2" name="文本框 3">
            <a:extLst>
              <a:ext uri="{FF2B5EF4-FFF2-40B4-BE49-F238E27FC236}">
                <a16:creationId xmlns:a16="http://schemas.microsoft.com/office/drawing/2014/main" id="{3127EE72-4514-76AA-15D6-22B2A62B98A7}"/>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1. </a:t>
            </a:r>
            <a:r>
              <a:rPr lang="zh-CN" altLang="en-US" sz="2800" b="1" dirty="0">
                <a:solidFill>
                  <a:srgbClr val="0070C0"/>
                </a:solidFill>
              </a:rPr>
              <a:t>自注意力机制的</a:t>
            </a:r>
            <a:r>
              <a:rPr lang="en-US" altLang="zh-CN" sz="2800" b="1" dirty="0">
                <a:solidFill>
                  <a:srgbClr val="0070C0"/>
                </a:solidFill>
              </a:rPr>
              <a:t>Q</a:t>
            </a:r>
            <a:r>
              <a:rPr lang="zh-CN" altLang="en-US" sz="2800" b="1" dirty="0">
                <a:solidFill>
                  <a:srgbClr val="0070C0"/>
                </a:solidFill>
              </a:rPr>
              <a:t>、</a:t>
            </a:r>
            <a:r>
              <a:rPr lang="en-US" altLang="zh-CN" sz="2800" b="1" dirty="0">
                <a:solidFill>
                  <a:srgbClr val="0070C0"/>
                </a:solidFill>
              </a:rPr>
              <a:t>K</a:t>
            </a:r>
            <a:r>
              <a:rPr lang="zh-CN" altLang="en-US" sz="2800" b="1" dirty="0">
                <a:solidFill>
                  <a:srgbClr val="0070C0"/>
                </a:solidFill>
              </a:rPr>
              <a:t>和</a:t>
            </a:r>
            <a:r>
              <a:rPr lang="en-US" altLang="zh-CN" sz="2800" b="1" dirty="0">
                <a:solidFill>
                  <a:srgbClr val="0070C0"/>
                </a:solidFill>
              </a:rPr>
              <a:t>V</a:t>
            </a:r>
            <a:endParaRPr lang="zh-CN" altLang="en-US" sz="28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2A5DE5D-B9B7-6C8D-1267-C9C6CB2A216D}"/>
                  </a:ext>
                </a:extLst>
              </p:cNvPr>
              <p:cNvSpPr txBox="1"/>
              <p:nvPr/>
            </p:nvSpPr>
            <p:spPr>
              <a:xfrm>
                <a:off x="986118" y="2079792"/>
                <a:ext cx="10945906" cy="461665"/>
              </a:xfrm>
              <a:prstGeom prst="rect">
                <a:avLst/>
              </a:prstGeom>
              <a:noFill/>
            </p:spPr>
            <p:txBody>
              <a:bodyPr wrap="square" rtlCol="0">
                <a:spAutoFit/>
              </a:bodyPr>
              <a:lstStyle/>
              <a:p>
                <a:r>
                  <a:rPr lang="en-US" sz="2400" dirty="0"/>
                  <a:t>Transformer通过引入三个权重矩阵</a:t>
                </a:r>
                <a:r>
                  <a:rPr lang="zh-CN" altLang="en-US" sz="2400" dirty="0"/>
                  <a:t>，将</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𝑖</m:t>
                        </m:r>
                      </m:sub>
                    </m:sSub>
                  </m:oMath>
                </a14:m>
                <a:r>
                  <a:rPr lang="en-US" sz="2400" dirty="0" err="1"/>
                  <a:t>表示成Q</a:t>
                </a:r>
                <a:r>
                  <a:rPr lang="zh-CN" altLang="en-US" sz="2400" dirty="0"/>
                  <a:t>、</a:t>
                </a:r>
                <a:r>
                  <a:rPr lang="en-US" altLang="zh-CN" sz="2400" dirty="0"/>
                  <a:t>K</a:t>
                </a:r>
                <a:r>
                  <a:rPr lang="zh-CN" altLang="en-US" sz="2400" dirty="0"/>
                  <a:t>和</a:t>
                </a:r>
                <a:r>
                  <a:rPr lang="en-US" altLang="zh-CN" sz="2400" dirty="0"/>
                  <a:t>V </a:t>
                </a:r>
                <a:r>
                  <a:rPr lang="zh-CN" altLang="en-US" sz="2400" dirty="0"/>
                  <a:t>：</a:t>
                </a:r>
                <a:endParaRPr lang="en-US" sz="2400" dirty="0"/>
              </a:p>
            </p:txBody>
          </p:sp>
        </mc:Choice>
        <mc:Fallback xmlns="">
          <p:sp>
            <p:nvSpPr>
              <p:cNvPr id="3" name="TextBox 2">
                <a:extLst>
                  <a:ext uri="{FF2B5EF4-FFF2-40B4-BE49-F238E27FC236}">
                    <a16:creationId xmlns:a16="http://schemas.microsoft.com/office/drawing/2014/main" id="{62A5DE5D-B9B7-6C8D-1267-C9C6CB2A216D}"/>
                  </a:ext>
                </a:extLst>
              </p:cNvPr>
              <p:cNvSpPr txBox="1">
                <a:spLocks noRot="1" noChangeAspect="1" noMove="1" noResize="1" noEditPoints="1" noAdjustHandles="1" noChangeArrowheads="1" noChangeShapeType="1" noTextEdit="1"/>
              </p:cNvSpPr>
              <p:nvPr/>
            </p:nvSpPr>
            <p:spPr>
              <a:xfrm>
                <a:off x="986118" y="2079792"/>
                <a:ext cx="10945906" cy="461665"/>
              </a:xfrm>
              <a:prstGeom prst="rect">
                <a:avLst/>
              </a:prstGeom>
              <a:blipFill>
                <a:blip r:embed="rId2"/>
                <a:stretch>
                  <a:fillRect l="-811" t="-10526" b="-28947"/>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88F20A35-E2B9-7C82-84F8-541FC17EF669}"/>
              </a:ext>
            </a:extLst>
          </p:cNvPr>
          <p:cNvPicPr>
            <a:picLocks noChangeAspect="1"/>
          </p:cNvPicPr>
          <p:nvPr/>
        </p:nvPicPr>
        <p:blipFill>
          <a:blip r:embed="rId3"/>
          <a:stretch>
            <a:fillRect/>
          </a:stretch>
        </p:blipFill>
        <p:spPr>
          <a:xfrm>
            <a:off x="1997632" y="2670474"/>
            <a:ext cx="8196735" cy="2197361"/>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9558B18-F735-1EE7-04BD-4E64ADB909D2}"/>
                  </a:ext>
                </a:extLst>
              </p:cNvPr>
              <p:cNvSpPr txBox="1"/>
              <p:nvPr/>
            </p:nvSpPr>
            <p:spPr>
              <a:xfrm>
                <a:off x="340180" y="4867835"/>
                <a:ext cx="7265894" cy="12077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𝑊</m:t>
                          </m:r>
                        </m:e>
                        <m:sup>
                          <m:r>
                            <a:rPr lang="en-US" altLang="zh-CN" sz="2400" b="0" i="1" smtClean="0">
                              <a:latin typeface="Cambria Math" panose="02040503050406030204" pitchFamily="18" charset="0"/>
                            </a:rPr>
                            <m:t>𝑄</m:t>
                          </m:r>
                        </m:sup>
                      </m:sSup>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rPr>
                            <m:t>𝑑</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𝑑</m:t>
                              </m:r>
                            </m:e>
                            <m:sub>
                              <m:r>
                                <a:rPr lang="en-US" altLang="zh-CN" sz="2400" b="0" i="1" smtClean="0">
                                  <a:latin typeface="Cambria Math" panose="02040503050406030204" pitchFamily="18" charset="0"/>
                                </a:rPr>
                                <m:t>𝑘</m:t>
                              </m:r>
                            </m:sub>
                          </m:sSub>
                        </m:sup>
                      </m:sSup>
                      <m:r>
                        <a:rPr lang="en-US" altLang="zh-CN" sz="2400" b="0" i="1" smtClean="0">
                          <a:latin typeface="Cambria Math" panose="02040503050406030204" pitchFamily="18" charset="0"/>
                        </a:rPr>
                        <m:t>, </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𝑊</m:t>
                          </m:r>
                        </m:e>
                        <m:sup>
                          <m:r>
                            <a:rPr lang="en-US" altLang="zh-CN" sz="2400" b="0" i="1" smtClean="0">
                              <a:latin typeface="Cambria Math" panose="02040503050406030204" pitchFamily="18" charset="0"/>
                            </a:rPr>
                            <m:t>𝐾</m:t>
                          </m:r>
                        </m:sup>
                      </m:sSup>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i="1">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rPr>
                            <m:t>𝑑</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𝑑</m:t>
                              </m:r>
                            </m:e>
                            <m:sub>
                              <m:r>
                                <a:rPr lang="en-US" altLang="zh-CN" sz="2400" b="0" i="1" smtClean="0">
                                  <a:latin typeface="Cambria Math" panose="02040503050406030204" pitchFamily="18" charset="0"/>
                                </a:rPr>
                                <m:t>𝑘</m:t>
                              </m:r>
                            </m:sub>
                          </m:sSub>
                        </m:sup>
                      </m:sSup>
                      <m:r>
                        <a:rPr lang="en-US" altLang="zh-CN" sz="2400" b="0" i="1" smtClean="0">
                          <a:latin typeface="Cambria Math" panose="02040503050406030204" pitchFamily="18" charset="0"/>
                        </a:rPr>
                        <m:t>,</m:t>
                      </m:r>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𝑊</m:t>
                          </m:r>
                        </m:e>
                        <m:sup>
                          <m:r>
                            <a:rPr lang="en-US" altLang="zh-CN" sz="2400" b="0" i="1" smtClean="0">
                              <a:latin typeface="Cambria Math" panose="02040503050406030204" pitchFamily="18" charset="0"/>
                            </a:rPr>
                            <m:t>𝑉</m:t>
                          </m:r>
                        </m:sup>
                      </m:sSup>
                      <m:r>
                        <a:rPr lang="en-US" altLang="zh-CN" sz="2400" i="1">
                          <a:latin typeface="Cambria Math" panose="02040503050406030204" pitchFamily="18" charset="0"/>
                        </a:rPr>
                        <m:t>∈</m:t>
                      </m:r>
                      <m:sSup>
                        <m:sSupPr>
                          <m:ctrlPr>
                            <a:rPr lang="en-US" altLang="zh-CN" sz="2400" i="1">
                              <a:latin typeface="Cambria Math" panose="02040503050406030204" pitchFamily="18" charset="0"/>
                            </a:rPr>
                          </m:ctrlPr>
                        </m:sSupPr>
                        <m:e>
                          <m:r>
                            <a:rPr lang="en-US" altLang="zh-CN" sz="2400" i="1">
                              <a:latin typeface="Cambria Math" panose="02040503050406030204" pitchFamily="18" charset="0"/>
                              <a:ea typeface="Cambria Math" panose="02040503050406030204" pitchFamily="18" charset="0"/>
                            </a:rPr>
                            <m:t>ℝ</m:t>
                          </m:r>
                        </m:e>
                        <m:sup>
                          <m:r>
                            <a:rPr lang="en-US" altLang="zh-CN" sz="2400" i="1">
                              <a:latin typeface="Cambria Math" panose="02040503050406030204" pitchFamily="18" charset="0"/>
                            </a:rPr>
                            <m:t>𝑑</m:t>
                          </m:r>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𝑑</m:t>
                              </m:r>
                            </m:e>
                            <m:sub>
                              <m:r>
                                <a:rPr lang="en-US" altLang="zh-CN" sz="2400" b="0" i="1" smtClean="0">
                                  <a:latin typeface="Cambria Math" panose="02040503050406030204" pitchFamily="18" charset="0"/>
                                </a:rPr>
                                <m:t>𝑣</m:t>
                              </m:r>
                            </m:sub>
                          </m:sSub>
                        </m:sup>
                      </m:sSup>
                      <m:r>
                        <a:rPr lang="en-US" altLang="zh-CN" sz="2400" b="0" i="1" smtClean="0">
                          <a:latin typeface="Cambria Math" panose="02040503050406030204" pitchFamily="18" charset="0"/>
                        </a:rPr>
                        <m:t>.</m:t>
                      </m:r>
                    </m:oMath>
                  </m:oMathPara>
                </a14:m>
                <a:endParaRPr lang="en-US" altLang="zh-CN" sz="2400" b="0" i="1" dirty="0">
                  <a:latin typeface="Cambria Math" panose="02040503050406030204" pitchFamily="18" charset="0"/>
                </a:endParaRPr>
              </a:p>
              <a:p>
                <a:endParaRPr lang="en-US" sz="2400" dirty="0"/>
              </a:p>
              <a:p>
                <a:pPr/>
                <a14:m>
                  <m:oMathPara xmlns:m="http://schemas.openxmlformats.org/officeDocument/2006/math">
                    <m:oMathParaPr>
                      <m:jc m:val="centerGroup"/>
                    </m:oMathParaPr>
                    <m:oMath xmlns:m="http://schemas.openxmlformats.org/officeDocument/2006/math">
                      <m:r>
                        <m:rPr>
                          <m:nor/>
                        </m:rPr>
                        <a:rPr lang="en-US" sz="2400" dirty="0"/>
                        <m:t>在原始论文中</m:t>
                      </m:r>
                      <m:r>
                        <m:rPr>
                          <m:nor/>
                        </m:rPr>
                        <a:rPr lang="zh-CN" altLang="en-US" sz="2400" dirty="0"/>
                        <m:t>，</m:t>
                      </m:r>
                      <m:r>
                        <m:rPr>
                          <m:nor/>
                        </m:rPr>
                        <a:rPr lang="en-US" altLang="zh-CN" sz="2400" b="0" i="1" dirty="0" smtClean="0"/>
                        <m:t>d</m:t>
                      </m:r>
                      <m:r>
                        <m:rPr>
                          <m:nor/>
                        </m:rPr>
                        <a:rPr lang="en-US" altLang="zh-CN" sz="2400" b="0" i="0" dirty="0" smtClean="0"/>
                        <m:t> = 512, </m:t>
                      </m:r>
                      <m:sSub>
                        <m:sSubPr>
                          <m:ctrlPr>
                            <a:rPr lang="en-US" altLang="zh-CN" sz="2400" b="0" i="1" dirty="0" smtClean="0">
                              <a:latin typeface="Cambria Math" panose="02040503050406030204" pitchFamily="18" charset="0"/>
                            </a:rPr>
                          </m:ctrlPr>
                        </m:sSubPr>
                        <m:e>
                          <m:r>
                            <a:rPr lang="en-US" altLang="zh-CN" sz="2400" b="0" i="1" dirty="0" smtClean="0">
                              <a:latin typeface="Cambria Math" panose="02040503050406030204" pitchFamily="18" charset="0"/>
                            </a:rPr>
                            <m:t>𝑑</m:t>
                          </m:r>
                        </m:e>
                        <m:sub>
                          <m:r>
                            <a:rPr lang="en-US" altLang="zh-CN" sz="2400" b="0" i="1" dirty="0" smtClean="0">
                              <a:latin typeface="Cambria Math" panose="02040503050406030204" pitchFamily="18" charset="0"/>
                            </a:rPr>
                            <m:t>𝑘</m:t>
                          </m:r>
                        </m:sub>
                      </m:sSub>
                      <m:r>
                        <a:rPr lang="en-US" altLang="zh-CN" sz="2400" b="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b="0" i="1" dirty="0" smtClean="0">
                              <a:latin typeface="Cambria Math" panose="02040503050406030204" pitchFamily="18" charset="0"/>
                            </a:rPr>
                            <m:t>𝑑</m:t>
                          </m:r>
                        </m:e>
                        <m:sub>
                          <m:r>
                            <a:rPr lang="en-US" altLang="zh-CN" sz="2400" b="0" i="1" dirty="0" smtClean="0">
                              <a:latin typeface="Cambria Math" panose="02040503050406030204" pitchFamily="18" charset="0"/>
                            </a:rPr>
                            <m:t>𝑣</m:t>
                          </m:r>
                        </m:sub>
                      </m:sSub>
                      <m:r>
                        <a:rPr lang="en-US" altLang="zh-CN" sz="2400" b="0" i="1" dirty="0" smtClean="0">
                          <a:latin typeface="Cambria Math" panose="02040503050406030204" pitchFamily="18" charset="0"/>
                        </a:rPr>
                        <m:t>=64</m:t>
                      </m:r>
                    </m:oMath>
                  </m:oMathPara>
                </a14:m>
                <a:endParaRPr lang="en-US" sz="2400" dirty="0"/>
              </a:p>
            </p:txBody>
          </p:sp>
        </mc:Choice>
        <mc:Fallback xmlns="">
          <p:sp>
            <p:nvSpPr>
              <p:cNvPr id="14" name="TextBox 13">
                <a:extLst>
                  <a:ext uri="{FF2B5EF4-FFF2-40B4-BE49-F238E27FC236}">
                    <a16:creationId xmlns:a16="http://schemas.microsoft.com/office/drawing/2014/main" id="{79558B18-F735-1EE7-04BD-4E64ADB909D2}"/>
                  </a:ext>
                </a:extLst>
              </p:cNvPr>
              <p:cNvSpPr txBox="1">
                <a:spLocks noRot="1" noChangeAspect="1" noMove="1" noResize="1" noEditPoints="1" noAdjustHandles="1" noChangeArrowheads="1" noChangeShapeType="1" noTextEdit="1"/>
              </p:cNvSpPr>
              <p:nvPr/>
            </p:nvSpPr>
            <p:spPr>
              <a:xfrm>
                <a:off x="340180" y="4867835"/>
                <a:ext cx="7265894" cy="1207767"/>
              </a:xfrm>
              <a:prstGeom prst="rect">
                <a:avLst/>
              </a:prstGeom>
              <a:blipFill>
                <a:blip r:embed="rId4"/>
                <a:stretch>
                  <a:fillRect b="-8333"/>
                </a:stretch>
              </a:blipFill>
            </p:spPr>
            <p:txBody>
              <a:bodyPr/>
              <a:lstStyle/>
              <a:p>
                <a:r>
                  <a:rPr lang="en-US">
                    <a:noFill/>
                  </a:rPr>
                  <a:t> </a:t>
                </a:r>
              </a:p>
            </p:txBody>
          </p:sp>
        </mc:Fallback>
      </mc:AlternateContent>
    </p:spTree>
    <p:extLst>
      <p:ext uri="{BB962C8B-B14F-4D97-AF65-F5344CB8AC3E}">
        <p14:creationId xmlns:p14="http://schemas.microsoft.com/office/powerpoint/2010/main" val="651076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DE40F-970F-8895-8C39-E8413865DA29}"/>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43BA519E-D899-B528-995D-AB783890783F}"/>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5.4.0 </a:t>
            </a:r>
            <a:r>
              <a:rPr lang="zh-CN" altLang="en-US" sz="3200" dirty="0">
                <a:solidFill>
                  <a:srgbClr val="0070C0"/>
                </a:solidFill>
                <a:latin typeface="微软雅黑" panose="020B0503020204020204" charset="-122"/>
                <a:ea typeface="微软雅黑" panose="020B0503020204020204" charset="-122"/>
              </a:rPr>
              <a:t>自注意力机制</a:t>
            </a:r>
            <a:endParaRPr lang="zh-CN" altLang="en-US" sz="2880" dirty="0">
              <a:solidFill>
                <a:srgbClr val="0070C0"/>
              </a:solidFill>
              <a:latin typeface="微软雅黑" panose="020B0503020204020204" charset="-122"/>
              <a:ea typeface="微软雅黑" panose="020B0503020204020204" charset="-122"/>
            </a:endParaRPr>
          </a:p>
        </p:txBody>
      </p:sp>
      <p:sp>
        <p:nvSpPr>
          <p:cNvPr id="5" name="等腰三角形 13">
            <a:extLst>
              <a:ext uri="{FF2B5EF4-FFF2-40B4-BE49-F238E27FC236}">
                <a16:creationId xmlns:a16="http://schemas.microsoft.com/office/drawing/2014/main" id="{FC620310-64D9-8A10-DFFB-B23564E20BD8}"/>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2" name="文本框 3">
            <a:extLst>
              <a:ext uri="{FF2B5EF4-FFF2-40B4-BE49-F238E27FC236}">
                <a16:creationId xmlns:a16="http://schemas.microsoft.com/office/drawing/2014/main" id="{D08942E4-0F32-40C0-64F7-D73627654477}"/>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2. </a:t>
            </a:r>
            <a:r>
              <a:rPr lang="zh-CN" altLang="en-US" sz="2800" b="1" dirty="0">
                <a:solidFill>
                  <a:srgbClr val="0070C0"/>
                </a:solidFill>
              </a:rPr>
              <a:t>多头（</a:t>
            </a:r>
            <a:r>
              <a:rPr lang="en-US" altLang="zh-CN" sz="2800" b="1" dirty="0">
                <a:solidFill>
                  <a:srgbClr val="0070C0"/>
                </a:solidFill>
              </a:rPr>
              <a:t>Multi-Head</a:t>
            </a:r>
            <a:r>
              <a:rPr lang="zh-CN" altLang="en-US" sz="2800" b="1" dirty="0">
                <a:solidFill>
                  <a:srgbClr val="0070C0"/>
                </a:solidFill>
              </a:rPr>
              <a:t>）</a:t>
            </a:r>
            <a:endParaRPr lang="zh-CN" altLang="en-US" sz="2800" dirty="0"/>
          </a:p>
        </p:txBody>
      </p:sp>
      <p:sp>
        <p:nvSpPr>
          <p:cNvPr id="7" name="TextBox 6">
            <a:extLst>
              <a:ext uri="{FF2B5EF4-FFF2-40B4-BE49-F238E27FC236}">
                <a16:creationId xmlns:a16="http://schemas.microsoft.com/office/drawing/2014/main" id="{4001CDF3-28B3-9A67-7DDA-CF9C8C81F5C2}"/>
              </a:ext>
            </a:extLst>
          </p:cNvPr>
          <p:cNvSpPr txBox="1"/>
          <p:nvPr/>
        </p:nvSpPr>
        <p:spPr>
          <a:xfrm>
            <a:off x="583565" y="1789410"/>
            <a:ext cx="10711104" cy="830997"/>
          </a:xfrm>
          <a:prstGeom prst="rect">
            <a:avLst/>
          </a:prstGeom>
          <a:noFill/>
        </p:spPr>
        <p:txBody>
          <a:bodyPr wrap="square" rtlCol="0">
            <a:spAutoFit/>
          </a:bodyPr>
          <a:lstStyle/>
          <a:p>
            <a:r>
              <a:rPr lang="en-US" sz="2400" dirty="0" err="1"/>
              <a:t>每个单个自注意力可以被认为是关注输入数据的某个方面</a:t>
            </a:r>
            <a:r>
              <a:rPr lang="zh-CN" altLang="en-US" sz="2400" dirty="0"/>
              <a:t>，通过叠加实现“多头”（</a:t>
            </a:r>
            <a:r>
              <a:rPr lang="en-US" altLang="zh-CN" sz="2400" i="1" dirty="0"/>
              <a:t>h</a:t>
            </a:r>
            <a:r>
              <a:rPr lang="zh-CN" altLang="en-US" sz="2400" i="1" dirty="0"/>
              <a:t> </a:t>
            </a:r>
            <a:r>
              <a:rPr lang="zh-CN" altLang="en-US" sz="2400" dirty="0"/>
              <a:t>个并行执行）可以扩展模型的能力。</a:t>
            </a:r>
            <a:endParaRPr lang="en-US" sz="2400" dirty="0"/>
          </a:p>
        </p:txBody>
      </p:sp>
      <p:grpSp>
        <p:nvGrpSpPr>
          <p:cNvPr id="11" name="Group 10">
            <a:extLst>
              <a:ext uri="{FF2B5EF4-FFF2-40B4-BE49-F238E27FC236}">
                <a16:creationId xmlns:a16="http://schemas.microsoft.com/office/drawing/2014/main" id="{17D0826D-2A0D-116B-D533-86BBB5394887}"/>
              </a:ext>
            </a:extLst>
          </p:cNvPr>
          <p:cNvGrpSpPr/>
          <p:nvPr/>
        </p:nvGrpSpPr>
        <p:grpSpPr>
          <a:xfrm>
            <a:off x="346709" y="2620406"/>
            <a:ext cx="11553938" cy="4116569"/>
            <a:chOff x="346710" y="2620407"/>
            <a:chExt cx="10528472" cy="3512018"/>
          </a:xfrm>
        </p:grpSpPr>
        <p:pic>
          <p:nvPicPr>
            <p:cNvPr id="6" name="Picture 5">
              <a:extLst>
                <a:ext uri="{FF2B5EF4-FFF2-40B4-BE49-F238E27FC236}">
                  <a16:creationId xmlns:a16="http://schemas.microsoft.com/office/drawing/2014/main" id="{C759570D-FF9A-50F9-10E4-81E13FA85DB7}"/>
                </a:ext>
              </a:extLst>
            </p:cNvPr>
            <p:cNvPicPr>
              <a:picLocks noChangeAspect="1"/>
            </p:cNvPicPr>
            <p:nvPr/>
          </p:nvPicPr>
          <p:blipFill>
            <a:blip r:embed="rId2"/>
            <a:stretch>
              <a:fillRect/>
            </a:stretch>
          </p:blipFill>
          <p:spPr>
            <a:xfrm>
              <a:off x="346710" y="2620407"/>
              <a:ext cx="9338407" cy="3512018"/>
            </a:xfrm>
            <a:prstGeom prst="rect">
              <a:avLst/>
            </a:prstGeom>
          </p:spPr>
        </p:pic>
        <p:sp>
          <p:nvSpPr>
            <p:cNvPr id="9" name="Rectangle 8">
              <a:extLst>
                <a:ext uri="{FF2B5EF4-FFF2-40B4-BE49-F238E27FC236}">
                  <a16:creationId xmlns:a16="http://schemas.microsoft.com/office/drawing/2014/main" id="{CE5A7312-F125-044D-2F26-B1FB243DB363}"/>
                </a:ext>
              </a:extLst>
            </p:cNvPr>
            <p:cNvSpPr/>
            <p:nvPr/>
          </p:nvSpPr>
          <p:spPr>
            <a:xfrm>
              <a:off x="6723529" y="2630570"/>
              <a:ext cx="2380130" cy="701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C4B293-FFFA-9B04-294C-AAB53B30B34A}"/>
                </a:ext>
              </a:extLst>
            </p:cNvPr>
            <p:cNvSpPr/>
            <p:nvPr/>
          </p:nvSpPr>
          <p:spPr>
            <a:xfrm>
              <a:off x="8495052" y="4162584"/>
              <a:ext cx="2380130" cy="701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C306FC2-30BD-A38D-6F70-90F794E49016}"/>
                  </a:ext>
                </a:extLst>
              </p:cNvPr>
              <p:cNvSpPr txBox="1"/>
              <p:nvPr/>
            </p:nvSpPr>
            <p:spPr>
              <a:xfrm>
                <a:off x="712694" y="6061791"/>
                <a:ext cx="2944906" cy="4682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𝑊</m:t>
                          </m:r>
                        </m:e>
                        <m:sup>
                          <m:r>
                            <a:rPr lang="en-US" altLang="zh-CN" sz="2400" b="0" i="1" smtClean="0">
                              <a:latin typeface="Cambria Math" panose="02040503050406030204" pitchFamily="18" charset="0"/>
                            </a:rPr>
                            <m:t>𝑂</m:t>
                          </m:r>
                        </m:sup>
                      </m:sSup>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rPr>
                            <m:t>h</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𝑑</m:t>
                              </m:r>
                            </m:e>
                            <m:sub>
                              <m:r>
                                <a:rPr lang="en-US" altLang="zh-CN" sz="2400" b="0" i="1" smtClean="0">
                                  <a:latin typeface="Cambria Math" panose="02040503050406030204" pitchFamily="18" charset="0"/>
                                </a:rPr>
                                <m:t>𝑣</m:t>
                              </m:r>
                            </m:sub>
                          </m:sSub>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𝑑</m:t>
                          </m:r>
                        </m:sup>
                      </m:sSup>
                    </m:oMath>
                  </m:oMathPara>
                </a14:m>
                <a:endParaRPr lang="en-US" altLang="zh-CN" sz="2400" b="0" i="1" dirty="0">
                  <a:latin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9C306FC2-30BD-A38D-6F70-90F794E49016}"/>
                  </a:ext>
                </a:extLst>
              </p:cNvPr>
              <p:cNvSpPr txBox="1">
                <a:spLocks noRot="1" noChangeAspect="1" noMove="1" noResize="1" noEditPoints="1" noAdjustHandles="1" noChangeArrowheads="1" noChangeShapeType="1" noTextEdit="1"/>
              </p:cNvSpPr>
              <p:nvPr/>
            </p:nvSpPr>
            <p:spPr>
              <a:xfrm>
                <a:off x="712694" y="6061791"/>
                <a:ext cx="2944906" cy="46820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48251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57B0D7-35A5-DEC4-D7FA-70AE7F762B2E}"/>
              </a:ext>
            </a:extLst>
          </p:cNvPr>
          <p:cNvPicPr>
            <a:picLocks noChangeAspect="1"/>
          </p:cNvPicPr>
          <p:nvPr/>
        </p:nvPicPr>
        <p:blipFill>
          <a:blip r:embed="rId2"/>
          <a:stretch>
            <a:fillRect/>
          </a:stretch>
        </p:blipFill>
        <p:spPr>
          <a:xfrm>
            <a:off x="2730500" y="1981947"/>
            <a:ext cx="6731000" cy="4292600"/>
          </a:xfrm>
          <a:prstGeom prst="rect">
            <a:avLst/>
          </a:prstGeom>
        </p:spPr>
      </p:pic>
      <p:sp>
        <p:nvSpPr>
          <p:cNvPr id="5" name="object 3">
            <a:extLst>
              <a:ext uri="{FF2B5EF4-FFF2-40B4-BE49-F238E27FC236}">
                <a16:creationId xmlns:a16="http://schemas.microsoft.com/office/drawing/2014/main" id="{F5D62761-D689-E0F0-A5C8-630E0B870568}"/>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5.4.0 </a:t>
            </a:r>
            <a:r>
              <a:rPr lang="zh-CN" altLang="en-US" sz="3200" dirty="0">
                <a:solidFill>
                  <a:srgbClr val="0070C0"/>
                </a:solidFill>
                <a:latin typeface="微软雅黑" panose="020B0503020204020204" charset="-122"/>
                <a:ea typeface="微软雅黑" panose="020B0503020204020204" charset="-122"/>
              </a:rPr>
              <a:t>自注意力机制</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F09CEAAD-0ECD-DC25-67BA-A78CD75D0502}"/>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7" name="文本框 3">
            <a:extLst>
              <a:ext uri="{FF2B5EF4-FFF2-40B4-BE49-F238E27FC236}">
                <a16:creationId xmlns:a16="http://schemas.microsoft.com/office/drawing/2014/main" id="{E1D656CB-CB59-5FA2-0FB2-A6413E10C181}"/>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2. </a:t>
            </a:r>
            <a:r>
              <a:rPr lang="zh-CN" altLang="en-US" sz="2800" b="1" dirty="0">
                <a:solidFill>
                  <a:srgbClr val="0070C0"/>
                </a:solidFill>
              </a:rPr>
              <a:t>多头（</a:t>
            </a:r>
            <a:r>
              <a:rPr lang="en-US" altLang="zh-CN" sz="2800" b="1" dirty="0">
                <a:solidFill>
                  <a:srgbClr val="0070C0"/>
                </a:solidFill>
              </a:rPr>
              <a:t>Multi-Head</a:t>
            </a:r>
            <a:r>
              <a:rPr lang="zh-CN" altLang="en-US" sz="2800" b="1" dirty="0">
                <a:solidFill>
                  <a:srgbClr val="0070C0"/>
                </a:solidFill>
              </a:rPr>
              <a:t>）</a:t>
            </a:r>
            <a:endParaRPr lang="zh-CN" altLang="en-US" sz="2800" dirty="0"/>
          </a:p>
        </p:txBody>
      </p:sp>
      <p:cxnSp>
        <p:nvCxnSpPr>
          <p:cNvPr id="8" name="直接连接符 6">
            <a:extLst>
              <a:ext uri="{FF2B5EF4-FFF2-40B4-BE49-F238E27FC236}">
                <a16:creationId xmlns:a16="http://schemas.microsoft.com/office/drawing/2014/main" id="{8E741888-63AF-F25F-C3F7-BFE69918FE23}"/>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文本框 14">
            <a:extLst>
              <a:ext uri="{FF2B5EF4-FFF2-40B4-BE49-F238E27FC236}">
                <a16:creationId xmlns:a16="http://schemas.microsoft.com/office/drawing/2014/main" id="{A1339934-FC57-BEE9-1925-13CE31272D41}"/>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图片来源：</a:t>
            </a:r>
            <a:r>
              <a:rPr lang="en-US" altLang="zh-CN" sz="1200" dirty="0"/>
              <a:t>https://</a:t>
            </a:r>
            <a:r>
              <a:rPr lang="en-US" altLang="zh-CN" sz="1200" dirty="0" err="1"/>
              <a:t>web.stanford.edu</a:t>
            </a:r>
            <a:r>
              <a:rPr lang="en-US" altLang="zh-CN" sz="1200" dirty="0"/>
              <a:t>/~</a:t>
            </a:r>
            <a:r>
              <a:rPr lang="en-US" altLang="zh-CN" sz="1200" dirty="0" err="1"/>
              <a:t>jurafsky</a:t>
            </a:r>
            <a:r>
              <a:rPr lang="en-US" altLang="zh-CN" sz="1200" dirty="0"/>
              <a:t>/slp3/9.pdf</a:t>
            </a:r>
            <a:endParaRPr lang="zh-CN" altLang="en-US" sz="1200" dirty="0"/>
          </a:p>
        </p:txBody>
      </p:sp>
    </p:spTree>
    <p:extLst>
      <p:ext uri="{BB962C8B-B14F-4D97-AF65-F5344CB8AC3E}">
        <p14:creationId xmlns:p14="http://schemas.microsoft.com/office/powerpoint/2010/main" val="665280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832DB-645C-6ED4-64D6-2621A7324B30}"/>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4F033BDB-F011-43DA-4462-20B6265C2DC0}"/>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5.4.1 </a:t>
            </a:r>
            <a:r>
              <a:rPr lang="zh-CN" altLang="en-US" sz="3200" dirty="0">
                <a:solidFill>
                  <a:srgbClr val="0070C0"/>
                </a:solidFill>
                <a:latin typeface="微软雅黑" panose="020B0503020204020204" charset="-122"/>
                <a:ea typeface="微软雅黑" panose="020B0503020204020204" charset="-122"/>
              </a:rPr>
              <a:t>模型的整体结构</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78084314-419B-BFFB-FBE3-1EAA9ECAE31F}"/>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2" name="Picture 4">
            <a:extLst>
              <a:ext uri="{FF2B5EF4-FFF2-40B4-BE49-F238E27FC236}">
                <a16:creationId xmlns:a16="http://schemas.microsoft.com/office/drawing/2014/main" id="{4A94C951-5D3E-6D11-0B05-38DEA605D2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737" y="1078230"/>
            <a:ext cx="4005819" cy="56478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9A4A8E-F9A5-A7D3-49C3-12D210FC75F2}"/>
              </a:ext>
            </a:extLst>
          </p:cNvPr>
          <p:cNvPicPr>
            <a:picLocks noChangeAspect="1"/>
          </p:cNvPicPr>
          <p:nvPr/>
        </p:nvPicPr>
        <p:blipFill>
          <a:blip r:embed="rId3"/>
          <a:stretch>
            <a:fillRect/>
          </a:stretch>
        </p:blipFill>
        <p:spPr>
          <a:xfrm>
            <a:off x="4128803" y="1212701"/>
            <a:ext cx="5880100" cy="5054600"/>
          </a:xfrm>
          <a:prstGeom prst="rect">
            <a:avLst/>
          </a:prstGeom>
        </p:spPr>
      </p:pic>
      <p:sp>
        <p:nvSpPr>
          <p:cNvPr id="10" name="TextBox 9">
            <a:extLst>
              <a:ext uri="{FF2B5EF4-FFF2-40B4-BE49-F238E27FC236}">
                <a16:creationId xmlns:a16="http://schemas.microsoft.com/office/drawing/2014/main" id="{391D46E9-9598-5AF6-57D7-EDEC4D8D6BE2}"/>
              </a:ext>
            </a:extLst>
          </p:cNvPr>
          <p:cNvSpPr txBox="1"/>
          <p:nvPr/>
        </p:nvSpPr>
        <p:spPr>
          <a:xfrm>
            <a:off x="9532004" y="3302010"/>
            <a:ext cx="247425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t>输入表示</a:t>
            </a:r>
            <a:endParaRPr lang="en-US" sz="2400" dirty="0"/>
          </a:p>
          <a:p>
            <a:pPr marL="342900" indent="-342900">
              <a:buFont typeface="Arial" panose="020B0604020202020204" pitchFamily="34" charset="0"/>
              <a:buChar char="•"/>
            </a:pPr>
            <a:r>
              <a:rPr lang="en-US" sz="2400" dirty="0" err="1"/>
              <a:t>编码</a:t>
            </a:r>
            <a:endParaRPr lang="en-US" sz="2400" dirty="0"/>
          </a:p>
          <a:p>
            <a:pPr marL="342900" indent="-342900">
              <a:buFont typeface="Arial" panose="020B0604020202020204" pitchFamily="34" charset="0"/>
              <a:buChar char="•"/>
            </a:pPr>
            <a:r>
              <a:rPr lang="en-US" sz="2400" dirty="0" err="1"/>
              <a:t>解码</a:t>
            </a:r>
            <a:endParaRPr lang="en-US" sz="2400" dirty="0"/>
          </a:p>
        </p:txBody>
      </p:sp>
      <p:sp>
        <p:nvSpPr>
          <p:cNvPr id="11" name="Rectangle 10">
            <a:extLst>
              <a:ext uri="{FF2B5EF4-FFF2-40B4-BE49-F238E27FC236}">
                <a16:creationId xmlns:a16="http://schemas.microsoft.com/office/drawing/2014/main" id="{CF041544-5F63-1FE1-9D39-C3D9E1FC8D72}"/>
              </a:ext>
            </a:extLst>
          </p:cNvPr>
          <p:cNvSpPr/>
          <p:nvPr/>
        </p:nvSpPr>
        <p:spPr>
          <a:xfrm>
            <a:off x="4329953" y="5136776"/>
            <a:ext cx="2245659" cy="537883"/>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3D5F4E-31D5-A1F9-2880-B6A6F9F5007B}"/>
              </a:ext>
            </a:extLst>
          </p:cNvPr>
          <p:cNvSpPr/>
          <p:nvPr/>
        </p:nvSpPr>
        <p:spPr>
          <a:xfrm>
            <a:off x="7440706" y="5136776"/>
            <a:ext cx="2245659" cy="537883"/>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对话气泡: 椭圆形 16">
            <a:extLst>
              <a:ext uri="{FF2B5EF4-FFF2-40B4-BE49-F238E27FC236}">
                <a16:creationId xmlns:a16="http://schemas.microsoft.com/office/drawing/2014/main" id="{4E3FC21A-3B2E-B24C-0860-555E55DBD3A0}"/>
              </a:ext>
            </a:extLst>
          </p:cNvPr>
          <p:cNvSpPr/>
          <p:nvPr/>
        </p:nvSpPr>
        <p:spPr>
          <a:xfrm>
            <a:off x="6964821" y="6188237"/>
            <a:ext cx="3249990" cy="537883"/>
          </a:xfrm>
          <a:prstGeom prst="wedgeEllipseCallout">
            <a:avLst>
              <a:gd name="adj1" fmla="val -29133"/>
              <a:gd name="adj2" fmla="val -103732"/>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a:extLst>
              <a:ext uri="{FF2B5EF4-FFF2-40B4-BE49-F238E27FC236}">
                <a16:creationId xmlns:a16="http://schemas.microsoft.com/office/drawing/2014/main" id="{09FEE1BE-A2B7-3770-2585-A2E9BFFA983B}"/>
              </a:ext>
            </a:extLst>
          </p:cNvPr>
          <p:cNvSpPr txBox="1"/>
          <p:nvPr/>
        </p:nvSpPr>
        <p:spPr>
          <a:xfrm>
            <a:off x="7693039" y="6281720"/>
            <a:ext cx="1838965" cy="400110"/>
          </a:xfrm>
          <a:prstGeom prst="rect">
            <a:avLst/>
          </a:prstGeom>
          <a:noFill/>
        </p:spPr>
        <p:txBody>
          <a:bodyPr wrap="none" rtlCol="0">
            <a:spAutoFit/>
          </a:bodyPr>
          <a:lstStyle/>
          <a:p>
            <a:r>
              <a:rPr lang="en-US" sz="2000" dirty="0" err="1"/>
              <a:t>模块</a:t>
            </a:r>
            <a:r>
              <a:rPr lang="zh-CN" altLang="en-US" sz="2000" dirty="0"/>
              <a:t>（</a:t>
            </a:r>
            <a:r>
              <a:rPr lang="en-US" altLang="zh-CN" sz="2000" dirty="0"/>
              <a:t>Block</a:t>
            </a:r>
            <a:r>
              <a:rPr lang="zh-CN" altLang="en-US" sz="2000" dirty="0"/>
              <a:t>）</a:t>
            </a:r>
            <a:endParaRPr lang="en-US" sz="2000" dirty="0"/>
          </a:p>
        </p:txBody>
      </p:sp>
      <p:sp>
        <p:nvSpPr>
          <p:cNvPr id="4" name="TextBox 3">
            <a:extLst>
              <a:ext uri="{FF2B5EF4-FFF2-40B4-BE49-F238E27FC236}">
                <a16:creationId xmlns:a16="http://schemas.microsoft.com/office/drawing/2014/main" id="{E49AB40E-5FF7-C814-50FC-D25FAF72F579}"/>
              </a:ext>
            </a:extLst>
          </p:cNvPr>
          <p:cNvSpPr txBox="1"/>
          <p:nvPr/>
        </p:nvSpPr>
        <p:spPr>
          <a:xfrm>
            <a:off x="6096001" y="382162"/>
            <a:ext cx="5304662" cy="954107"/>
          </a:xfrm>
          <a:prstGeom prst="rect">
            <a:avLst/>
          </a:prstGeom>
          <a:noFill/>
        </p:spPr>
        <p:txBody>
          <a:bodyPr wrap="square">
            <a:spAutoFit/>
          </a:bodyPr>
          <a:lstStyle/>
          <a:p>
            <a:r>
              <a:rPr lang="en-US" sz="2800" dirty="0" err="1"/>
              <a:t>可视化</a:t>
            </a:r>
            <a:r>
              <a:rPr lang="zh-CN" altLang="en-US" sz="2800" dirty="0"/>
              <a:t>：</a:t>
            </a:r>
            <a:r>
              <a:rPr lang="en-US" sz="2800" dirty="0">
                <a:hlinkClick r:id="rId4"/>
              </a:rPr>
              <a:t>https://bbycroft.net/llm</a:t>
            </a:r>
            <a:endParaRPr lang="en-US" sz="2800" dirty="0"/>
          </a:p>
          <a:p>
            <a:endParaRPr lang="en-US" sz="2800" dirty="0"/>
          </a:p>
        </p:txBody>
      </p:sp>
    </p:spTree>
    <p:extLst>
      <p:ext uri="{BB962C8B-B14F-4D97-AF65-F5344CB8AC3E}">
        <p14:creationId xmlns:p14="http://schemas.microsoft.com/office/powerpoint/2010/main" val="340558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30995-8439-78CA-630F-572BFB8C4F7E}"/>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C89BB1D8-5C2E-F991-4C40-6594AF1E676D}"/>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5.4.1 </a:t>
            </a:r>
            <a:r>
              <a:rPr lang="zh-CN" altLang="en-US" sz="3200" dirty="0">
                <a:solidFill>
                  <a:srgbClr val="0070C0"/>
                </a:solidFill>
                <a:latin typeface="微软雅黑" panose="020B0503020204020204" charset="-122"/>
                <a:ea typeface="微软雅黑" panose="020B0503020204020204" charset="-122"/>
              </a:rPr>
              <a:t>模型的整体结构</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4058B1E1-771D-43B7-804F-C7D5744042BA}"/>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6C5FAE8B-F97E-8510-7D7E-785585DC183D}"/>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1. </a:t>
            </a:r>
            <a:r>
              <a:rPr lang="zh-CN" altLang="en-US" sz="2800" b="1" dirty="0">
                <a:solidFill>
                  <a:srgbClr val="0070C0"/>
                </a:solidFill>
              </a:rPr>
              <a:t>输入表示</a:t>
            </a:r>
            <a:endParaRPr lang="zh-CN" altLang="en-US" sz="28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B9361FE-1855-C566-5E64-89285BBFF022}"/>
                  </a:ext>
                </a:extLst>
              </p:cNvPr>
              <p:cNvSpPr txBox="1"/>
              <p:nvPr/>
            </p:nvSpPr>
            <p:spPr>
              <a:xfrm>
                <a:off x="382430" y="2825565"/>
                <a:ext cx="4413549" cy="1206869"/>
              </a:xfrm>
              <a:prstGeom prst="rect">
                <a:avLst/>
              </a:prstGeom>
              <a:noFill/>
            </p:spPr>
            <p:txBody>
              <a:bodyPr wrap="square" rtlCol="0">
                <a:spAutoFit/>
              </a:bodyPr>
              <a:lstStyle/>
              <a:p>
                <a:r>
                  <a:rPr lang="en-US" sz="2400" dirty="0"/>
                  <a:t>输入的文本经过分词算法得到长度为</a:t>
                </a:r>
                <a:r>
                  <a:rPr lang="zh-CN" altLang="en-US" sz="2400" dirty="0"/>
                  <a:t> </a:t>
                </a:r>
                <a:r>
                  <a:rPr lang="en-US" sz="2400" i="1" dirty="0"/>
                  <a:t>N</a:t>
                </a:r>
                <a:r>
                  <a:rPr lang="zh-CN" altLang="en-US" sz="2400" dirty="0"/>
                  <a:t> </a:t>
                </a:r>
                <a:r>
                  <a:rPr lang="en-US" sz="2400" b="1" dirty="0" err="1">
                    <a:solidFill>
                      <a:srgbClr val="C00000"/>
                    </a:solidFill>
                  </a:rPr>
                  <a:t>词元</a:t>
                </a:r>
                <a:r>
                  <a:rPr lang="zh-CN" altLang="en-US" sz="2400" dirty="0"/>
                  <a:t>（</a:t>
                </a:r>
                <a:r>
                  <a:rPr lang="en-US" altLang="zh-CN" sz="2400" dirty="0"/>
                  <a:t>Token</a:t>
                </a:r>
                <a:r>
                  <a:rPr lang="zh-CN" altLang="en-US" sz="2400" dirty="0"/>
                  <a:t>）</a:t>
                </a:r>
                <a:r>
                  <a:rPr lang="en-US" sz="2400" dirty="0" err="1"/>
                  <a:t>序列</a:t>
                </a:r>
                <a:r>
                  <a:rPr lang="zh-CN" altLang="en-US" sz="2400" dirty="0"/>
                  <a:t>，再进一步得到向量序列</a:t>
                </a:r>
                <a14:m>
                  <m:oMath xmlns:m="http://schemas.openxmlformats.org/officeDocument/2006/math">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rPr>
                          <m:t>𝑁</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𝑑</m:t>
                        </m:r>
                      </m:sup>
                    </m:sSup>
                    <m:r>
                      <a:rPr lang="en-US" altLang="zh-CN" sz="2400" b="0" i="1" smtClean="0">
                        <a:latin typeface="Cambria Math" panose="02040503050406030204" pitchFamily="18" charset="0"/>
                      </a:rPr>
                      <m:t> </m:t>
                    </m:r>
                  </m:oMath>
                </a14:m>
                <a:r>
                  <a:rPr lang="zh-CN" altLang="en-US" sz="2400" dirty="0"/>
                  <a:t>。</a:t>
                </a:r>
                <a:endParaRPr lang="en-US" sz="2400" dirty="0"/>
              </a:p>
            </p:txBody>
          </p:sp>
        </mc:Choice>
        <mc:Fallback xmlns="">
          <p:sp>
            <p:nvSpPr>
              <p:cNvPr id="7" name="TextBox 6">
                <a:extLst>
                  <a:ext uri="{FF2B5EF4-FFF2-40B4-BE49-F238E27FC236}">
                    <a16:creationId xmlns:a16="http://schemas.microsoft.com/office/drawing/2014/main" id="{BB9361FE-1855-C566-5E64-89285BBFF022}"/>
                  </a:ext>
                </a:extLst>
              </p:cNvPr>
              <p:cNvSpPr txBox="1">
                <a:spLocks noRot="1" noChangeAspect="1" noMove="1" noResize="1" noEditPoints="1" noAdjustHandles="1" noChangeArrowheads="1" noChangeShapeType="1" noTextEdit="1"/>
              </p:cNvSpPr>
              <p:nvPr/>
            </p:nvSpPr>
            <p:spPr>
              <a:xfrm>
                <a:off x="382430" y="2825565"/>
                <a:ext cx="4413549" cy="1206869"/>
              </a:xfrm>
              <a:prstGeom prst="rect">
                <a:avLst/>
              </a:prstGeom>
              <a:blipFill>
                <a:blip r:embed="rId2"/>
                <a:stretch>
                  <a:fillRect l="-2299" t="-4167" r="-2586" b="-10417"/>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F0CACECB-14F5-EE03-7C6D-DFBC6A02B9D6}"/>
              </a:ext>
            </a:extLst>
          </p:cNvPr>
          <p:cNvPicPr>
            <a:picLocks noChangeAspect="1"/>
          </p:cNvPicPr>
          <p:nvPr/>
        </p:nvPicPr>
        <p:blipFill>
          <a:blip r:embed="rId3"/>
          <a:stretch>
            <a:fillRect/>
          </a:stretch>
        </p:blipFill>
        <p:spPr>
          <a:xfrm>
            <a:off x="4795979" y="1527800"/>
            <a:ext cx="7310351" cy="4200647"/>
          </a:xfrm>
          <a:prstGeom prst="rect">
            <a:avLst/>
          </a:prstGeom>
        </p:spPr>
      </p:pic>
      <p:sp>
        <p:nvSpPr>
          <p:cNvPr id="11" name="TextBox 10">
            <a:extLst>
              <a:ext uri="{FF2B5EF4-FFF2-40B4-BE49-F238E27FC236}">
                <a16:creationId xmlns:a16="http://schemas.microsoft.com/office/drawing/2014/main" id="{1DFD6DBC-248A-8A19-09E6-BA3F13E7F14C}"/>
              </a:ext>
            </a:extLst>
          </p:cNvPr>
          <p:cNvSpPr txBox="1"/>
          <p:nvPr/>
        </p:nvSpPr>
        <p:spPr>
          <a:xfrm>
            <a:off x="583565" y="5990057"/>
            <a:ext cx="6098240" cy="646331"/>
          </a:xfrm>
          <a:prstGeom prst="rect">
            <a:avLst/>
          </a:prstGeom>
          <a:noFill/>
        </p:spPr>
        <p:txBody>
          <a:bodyPr wrap="square">
            <a:spAutoFit/>
          </a:bodyPr>
          <a:lstStyle/>
          <a:p>
            <a:r>
              <a:rPr lang="en-US" dirty="0">
                <a:hlinkClick r:id="rId4"/>
              </a:rPr>
              <a:t>https://platform.openai.com/tokenizer</a:t>
            </a:r>
            <a:endParaRPr lang="en-US" dirty="0"/>
          </a:p>
          <a:p>
            <a:endParaRPr lang="en-US" dirty="0"/>
          </a:p>
        </p:txBody>
      </p:sp>
    </p:spTree>
    <p:extLst>
      <p:ext uri="{BB962C8B-B14F-4D97-AF65-F5344CB8AC3E}">
        <p14:creationId xmlns:p14="http://schemas.microsoft.com/office/powerpoint/2010/main" val="147291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88E14-D57D-55B7-A258-E94E1229DD2F}"/>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157BECD0-DA68-353A-3728-969FCAD13C96}"/>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5.4.1 </a:t>
            </a:r>
            <a:r>
              <a:rPr lang="zh-CN" altLang="en-US" sz="3200" dirty="0">
                <a:solidFill>
                  <a:srgbClr val="0070C0"/>
                </a:solidFill>
                <a:latin typeface="微软雅黑" panose="020B0503020204020204" charset="-122"/>
                <a:ea typeface="微软雅黑" panose="020B0503020204020204" charset="-122"/>
              </a:rPr>
              <a:t>模型的整体结构</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D9C1C2AD-0E9B-41EF-E528-67A2A5C4F649}"/>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BA7342AF-A6C7-09DB-E329-38CA2548FB97}"/>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1. </a:t>
            </a:r>
            <a:r>
              <a:rPr lang="zh-CN" altLang="en-US" sz="2800" b="1" dirty="0">
                <a:solidFill>
                  <a:srgbClr val="0070C0"/>
                </a:solidFill>
              </a:rPr>
              <a:t>输入表示</a:t>
            </a:r>
            <a:endParaRPr lang="zh-CN" altLang="en-US" sz="2800" dirty="0"/>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20C2DEB-32C1-67FA-7DDE-35DBD83A9BEB}"/>
                  </a:ext>
                </a:extLst>
              </p:cNvPr>
              <p:cNvSpPr txBox="1"/>
              <p:nvPr/>
            </p:nvSpPr>
            <p:spPr>
              <a:xfrm>
                <a:off x="583564" y="2079792"/>
                <a:ext cx="10954011" cy="1576201"/>
              </a:xfrm>
              <a:prstGeom prst="rect">
                <a:avLst/>
              </a:prstGeom>
              <a:noFill/>
            </p:spPr>
            <p:txBody>
              <a:bodyPr wrap="square" rtlCol="0">
                <a:spAutoFit/>
              </a:bodyPr>
              <a:lstStyle/>
              <a:p>
                <a:r>
                  <a:rPr lang="en-US" sz="2400" dirty="0" err="1"/>
                  <a:t>输入的文本经过分词算法得到长度为</a:t>
                </a:r>
                <a:r>
                  <a:rPr lang="zh-CN" altLang="en-US" sz="2400" dirty="0"/>
                  <a:t> </a:t>
                </a:r>
                <a:r>
                  <a:rPr lang="en-US" altLang="zh-CN" sz="2400" i="1" dirty="0"/>
                  <a:t>n</a:t>
                </a:r>
                <a:r>
                  <a:rPr lang="zh-CN" altLang="en-US" sz="2400" dirty="0"/>
                  <a:t> 的 </a:t>
                </a:r>
                <a:r>
                  <a:rPr lang="en-US" sz="2400" b="1" dirty="0" err="1">
                    <a:solidFill>
                      <a:srgbClr val="C00000"/>
                    </a:solidFill>
                  </a:rPr>
                  <a:t>词元</a:t>
                </a:r>
                <a:r>
                  <a:rPr lang="zh-CN" altLang="en-US" sz="2400" dirty="0"/>
                  <a:t>（</a:t>
                </a:r>
                <a:r>
                  <a:rPr lang="en-US" altLang="zh-CN" sz="2400" dirty="0"/>
                  <a:t>Token</a:t>
                </a:r>
                <a:r>
                  <a:rPr lang="zh-CN" altLang="en-US" sz="2400" dirty="0"/>
                  <a:t>）</a:t>
                </a:r>
                <a:r>
                  <a:rPr lang="en-US" sz="2400" dirty="0" err="1"/>
                  <a:t>序列</a:t>
                </a:r>
                <a:r>
                  <a:rPr lang="zh-CN" altLang="en-US" sz="2400" dirty="0"/>
                  <a:t>，再进一步得到向量序列</a:t>
                </a:r>
                <a14:m>
                  <m:oMath xmlns:m="http://schemas.openxmlformats.org/officeDocument/2006/math">
                    <m:r>
                      <a:rPr lang="en-US" altLang="zh-CN" sz="2400" b="0" i="1" smtClean="0">
                        <a:latin typeface="Cambria Math" panose="02040503050406030204" pitchFamily="18" charset="0"/>
                      </a:rPr>
                      <m:t>𝑋</m:t>
                    </m:r>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ea typeface="Cambria Math" panose="02040503050406030204" pitchFamily="18" charset="0"/>
                          </a:rPr>
                          <m:t>𝑛</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𝑑</m:t>
                        </m:r>
                      </m:sup>
                    </m:sSup>
                    <m:r>
                      <a:rPr lang="en-US" altLang="zh-CN" sz="2400" b="0" i="1" smtClean="0">
                        <a:latin typeface="Cambria Math" panose="02040503050406030204" pitchFamily="18" charset="0"/>
                      </a:rPr>
                      <m:t> </m:t>
                    </m:r>
                  </m:oMath>
                </a14:m>
                <a:r>
                  <a:rPr lang="zh-CN" altLang="en-US" sz="2400" dirty="0"/>
                  <a:t>。每个向量由两部分组成：词元嵌入</a:t>
                </a:r>
                <a:r>
                  <a:rPr lang="en-US" altLang="zh-CN" sz="2400" dirty="0"/>
                  <a:t> + </a:t>
                </a:r>
                <a:r>
                  <a:rPr lang="zh-CN" altLang="en-US" sz="2400" b="1" dirty="0">
                    <a:solidFill>
                      <a:srgbClr val="C00000"/>
                    </a:solidFill>
                  </a:rPr>
                  <a:t>位置嵌入</a:t>
                </a:r>
                <a:r>
                  <a:rPr lang="zh-CN" altLang="en-US" sz="2400" dirty="0"/>
                  <a:t>（两者之和）。</a:t>
                </a:r>
                <a:endParaRPr lang="en-US" altLang="zh-CN" sz="2400" dirty="0"/>
              </a:p>
              <a:p>
                <a:endParaRPr lang="en-US" sz="2400" dirty="0"/>
              </a:p>
              <a:p>
                <a:r>
                  <a:rPr lang="zh-CN" altLang="en-US" sz="2400" dirty="0"/>
                  <a:t>位置嵌入用于编码词元在序列中的绝对</a:t>
                </a:r>
                <a:r>
                  <a:rPr lang="en-US" altLang="zh-CN" sz="2400" dirty="0"/>
                  <a:t>/</a:t>
                </a:r>
                <a:r>
                  <a:rPr lang="zh-CN" altLang="en-US" sz="2400" dirty="0"/>
                  <a:t>相对位置，从而赋予其顺序感知的能力。</a:t>
                </a:r>
                <a:endParaRPr lang="en-US" sz="2400" dirty="0"/>
              </a:p>
            </p:txBody>
          </p:sp>
        </mc:Choice>
        <mc:Fallback>
          <p:sp>
            <p:nvSpPr>
              <p:cNvPr id="7" name="TextBox 6">
                <a:extLst>
                  <a:ext uri="{FF2B5EF4-FFF2-40B4-BE49-F238E27FC236}">
                    <a16:creationId xmlns:a16="http://schemas.microsoft.com/office/drawing/2014/main" id="{720C2DEB-32C1-67FA-7DDE-35DBD83A9BEB}"/>
                  </a:ext>
                </a:extLst>
              </p:cNvPr>
              <p:cNvSpPr txBox="1">
                <a:spLocks noRot="1" noChangeAspect="1" noMove="1" noResize="1" noEditPoints="1" noAdjustHandles="1" noChangeArrowheads="1" noChangeShapeType="1" noTextEdit="1"/>
              </p:cNvSpPr>
              <p:nvPr/>
            </p:nvSpPr>
            <p:spPr>
              <a:xfrm>
                <a:off x="583564" y="2079792"/>
                <a:ext cx="10954011" cy="1576201"/>
              </a:xfrm>
              <a:prstGeom prst="rect">
                <a:avLst/>
              </a:prstGeom>
              <a:blipFill>
                <a:blip r:embed="rId3"/>
                <a:stretch>
                  <a:fillRect l="-890" t="-3089" r="-3617" b="-7722"/>
                </a:stretch>
              </a:blipFill>
            </p:spPr>
            <p:txBody>
              <a:bodyPr/>
              <a:lstStyle/>
              <a:p>
                <a:r>
                  <a:rPr lang="zh-CN" altLang="en-US">
                    <a:noFill/>
                  </a:rPr>
                  <a:t> </a:t>
                </a:r>
              </a:p>
            </p:txBody>
          </p:sp>
        </mc:Fallback>
      </mc:AlternateContent>
      <p:pic>
        <p:nvPicPr>
          <p:cNvPr id="2" name="Picture 1">
            <a:extLst>
              <a:ext uri="{FF2B5EF4-FFF2-40B4-BE49-F238E27FC236}">
                <a16:creationId xmlns:a16="http://schemas.microsoft.com/office/drawing/2014/main" id="{470FB910-8204-510D-1FCC-66E69AABCB7E}"/>
              </a:ext>
            </a:extLst>
          </p:cNvPr>
          <p:cNvPicPr>
            <a:picLocks noChangeAspect="1"/>
          </p:cNvPicPr>
          <p:nvPr/>
        </p:nvPicPr>
        <p:blipFill>
          <a:blip r:embed="rId4"/>
          <a:stretch>
            <a:fillRect/>
          </a:stretch>
        </p:blipFill>
        <p:spPr>
          <a:xfrm>
            <a:off x="4167320" y="3831291"/>
            <a:ext cx="5003800" cy="2489200"/>
          </a:xfrm>
          <a:prstGeom prst="rect">
            <a:avLst/>
          </a:prstGeom>
        </p:spPr>
      </p:pic>
      <p:sp>
        <p:nvSpPr>
          <p:cNvPr id="3" name="对话气泡: 椭圆形 16">
            <a:extLst>
              <a:ext uri="{FF2B5EF4-FFF2-40B4-BE49-F238E27FC236}">
                <a16:creationId xmlns:a16="http://schemas.microsoft.com/office/drawing/2014/main" id="{97678363-3CEF-F61C-4C2A-BD7F41EE7521}"/>
              </a:ext>
            </a:extLst>
          </p:cNvPr>
          <p:cNvSpPr/>
          <p:nvPr/>
        </p:nvSpPr>
        <p:spPr>
          <a:xfrm>
            <a:off x="8544967" y="4491036"/>
            <a:ext cx="3249990" cy="537883"/>
          </a:xfrm>
          <a:prstGeom prst="wedgeEllipseCallout">
            <a:avLst>
              <a:gd name="adj1" fmla="val -60165"/>
              <a:gd name="adj2" fmla="val -113732"/>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652F7AA8-A367-8F4F-924C-86C34398C3D6}"/>
              </a:ext>
            </a:extLst>
          </p:cNvPr>
          <p:cNvSpPr txBox="1"/>
          <p:nvPr/>
        </p:nvSpPr>
        <p:spPr>
          <a:xfrm>
            <a:off x="9044585" y="4559922"/>
            <a:ext cx="2492990" cy="400110"/>
          </a:xfrm>
          <a:prstGeom prst="rect">
            <a:avLst/>
          </a:prstGeom>
          <a:noFill/>
        </p:spPr>
        <p:txBody>
          <a:bodyPr wrap="none" rtlCol="0">
            <a:spAutoFit/>
          </a:bodyPr>
          <a:lstStyle/>
          <a:p>
            <a:r>
              <a:rPr lang="zh-CN" altLang="en-US" sz="2000" dirty="0"/>
              <a:t>词元在序列中的位置</a:t>
            </a:r>
            <a:endParaRPr lang="en-US" sz="2000" dirty="0"/>
          </a:p>
        </p:txBody>
      </p:sp>
      <p:sp>
        <p:nvSpPr>
          <p:cNvPr id="10" name="对话气泡: 椭圆形 16">
            <a:extLst>
              <a:ext uri="{FF2B5EF4-FFF2-40B4-BE49-F238E27FC236}">
                <a16:creationId xmlns:a16="http://schemas.microsoft.com/office/drawing/2014/main" id="{E2A187DF-934D-8EA0-F3AB-F3EC54A82A07}"/>
              </a:ext>
            </a:extLst>
          </p:cNvPr>
          <p:cNvSpPr/>
          <p:nvPr/>
        </p:nvSpPr>
        <p:spPr>
          <a:xfrm>
            <a:off x="9026184" y="5876737"/>
            <a:ext cx="2511391" cy="537883"/>
          </a:xfrm>
          <a:prstGeom prst="wedgeEllipseCallout">
            <a:avLst>
              <a:gd name="adj1" fmla="val -72164"/>
              <a:gd name="adj2" fmla="val -6232"/>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a:extLst>
              <a:ext uri="{FF2B5EF4-FFF2-40B4-BE49-F238E27FC236}">
                <a16:creationId xmlns:a16="http://schemas.microsoft.com/office/drawing/2014/main" id="{4A9034C3-8655-C287-7B52-F962636A5840}"/>
              </a:ext>
            </a:extLst>
          </p:cNvPr>
          <p:cNvSpPr txBox="1"/>
          <p:nvPr/>
        </p:nvSpPr>
        <p:spPr>
          <a:xfrm>
            <a:off x="9525802" y="5945623"/>
            <a:ext cx="1723549" cy="400110"/>
          </a:xfrm>
          <a:prstGeom prst="rect">
            <a:avLst/>
          </a:prstGeom>
          <a:noFill/>
        </p:spPr>
        <p:txBody>
          <a:bodyPr wrap="none" rtlCol="0">
            <a:spAutoFit/>
          </a:bodyPr>
          <a:lstStyle/>
          <a:p>
            <a:r>
              <a:rPr lang="en-US" sz="2000" dirty="0" err="1"/>
              <a:t>奇数维度位置</a:t>
            </a:r>
            <a:endParaRPr lang="en-US" sz="2000" dirty="0"/>
          </a:p>
        </p:txBody>
      </p:sp>
      <p:pic>
        <p:nvPicPr>
          <p:cNvPr id="13" name="Picture 12">
            <a:extLst>
              <a:ext uri="{FF2B5EF4-FFF2-40B4-BE49-F238E27FC236}">
                <a16:creationId xmlns:a16="http://schemas.microsoft.com/office/drawing/2014/main" id="{16032B16-C273-81C7-8608-70ACDC41FFF2}"/>
              </a:ext>
            </a:extLst>
          </p:cNvPr>
          <p:cNvPicPr>
            <a:picLocks noChangeAspect="1"/>
          </p:cNvPicPr>
          <p:nvPr/>
        </p:nvPicPr>
        <p:blipFill>
          <a:blip r:embed="rId5"/>
          <a:stretch>
            <a:fillRect/>
          </a:stretch>
        </p:blipFill>
        <p:spPr>
          <a:xfrm>
            <a:off x="24765" y="4163336"/>
            <a:ext cx="4665001" cy="2226687"/>
          </a:xfrm>
          <a:prstGeom prst="rect">
            <a:avLst/>
          </a:prstGeom>
        </p:spPr>
      </p:pic>
    </p:spTree>
    <p:extLst>
      <p:ext uri="{BB962C8B-B14F-4D97-AF65-F5344CB8AC3E}">
        <p14:creationId xmlns:p14="http://schemas.microsoft.com/office/powerpoint/2010/main" val="282920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A6DA6-E951-8A53-17F3-C39F46530252}"/>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E784DDA7-7671-A582-7EDA-F1A3466F0E07}"/>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5.4.1 </a:t>
            </a:r>
            <a:r>
              <a:rPr lang="zh-CN" altLang="en-US" sz="3200" dirty="0">
                <a:solidFill>
                  <a:srgbClr val="0070C0"/>
                </a:solidFill>
                <a:latin typeface="微软雅黑" panose="020B0503020204020204" charset="-122"/>
                <a:ea typeface="微软雅黑" panose="020B0503020204020204" charset="-122"/>
              </a:rPr>
              <a:t>模型的整体结构</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8C0BD12E-DFD0-210F-1F7D-ED4BE81590A1}"/>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29" name="图片 28">
            <a:extLst>
              <a:ext uri="{FF2B5EF4-FFF2-40B4-BE49-F238E27FC236}">
                <a16:creationId xmlns:a16="http://schemas.microsoft.com/office/drawing/2014/main" id="{50F112AA-2CDB-4AC0-6982-382128D16DF6}"/>
              </a:ext>
            </a:extLst>
          </p:cNvPr>
          <p:cNvPicPr>
            <a:picLocks noChangeAspect="1"/>
          </p:cNvPicPr>
          <p:nvPr/>
        </p:nvPicPr>
        <p:blipFill>
          <a:blip r:embed="rId3"/>
          <a:stretch>
            <a:fillRect/>
          </a:stretch>
        </p:blipFill>
        <p:spPr>
          <a:xfrm>
            <a:off x="941387" y="1078230"/>
            <a:ext cx="10309225" cy="5458773"/>
          </a:xfrm>
          <a:prstGeom prst="rect">
            <a:avLst/>
          </a:prstGeom>
        </p:spPr>
      </p:pic>
      <p:sp>
        <p:nvSpPr>
          <p:cNvPr id="30" name="文本框 29">
            <a:extLst>
              <a:ext uri="{FF2B5EF4-FFF2-40B4-BE49-F238E27FC236}">
                <a16:creationId xmlns:a16="http://schemas.microsoft.com/office/drawing/2014/main" id="{412C1342-1D3C-6B2D-0A0F-C8C88E976BD5}"/>
              </a:ext>
            </a:extLst>
          </p:cNvPr>
          <p:cNvSpPr txBox="1"/>
          <p:nvPr/>
        </p:nvSpPr>
        <p:spPr>
          <a:xfrm>
            <a:off x="0" y="6581001"/>
            <a:ext cx="9321800" cy="276999"/>
          </a:xfrm>
          <a:prstGeom prst="rect">
            <a:avLst/>
          </a:prstGeom>
          <a:noFill/>
        </p:spPr>
        <p:txBody>
          <a:bodyPr wrap="square">
            <a:spAutoFit/>
          </a:bodyPr>
          <a:lstStyle/>
          <a:p>
            <a:r>
              <a:rPr lang="en-US" altLang="zh-CN" sz="1200" dirty="0">
                <a:hlinkClick r:id="rId4"/>
              </a:rPr>
              <a:t>Source: </a:t>
            </a:r>
            <a:r>
              <a:rPr lang="zh-CN" altLang="en-US" sz="1200" dirty="0">
                <a:hlinkClick r:id="rId4"/>
              </a:rPr>
              <a:t>https://www.bilibili.com/video/BV1xR1RY9ECm/?spm_id_from=333.999.0.0&amp;vd_source=dcdf7189a3746be0a3a8f3a14bd3df03</a:t>
            </a:r>
            <a:endParaRPr lang="zh-CN" altLang="en-US" sz="1200" dirty="0"/>
          </a:p>
        </p:txBody>
      </p:sp>
    </p:spTree>
    <p:extLst>
      <p:ext uri="{BB962C8B-B14F-4D97-AF65-F5344CB8AC3E}">
        <p14:creationId xmlns:p14="http://schemas.microsoft.com/office/powerpoint/2010/main" val="1387942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FF32B-D480-EA6D-C65B-4DB0D47FBC2B}"/>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76DC28DC-FB80-96D8-8737-9C465DE8009F}"/>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5.4.1 </a:t>
            </a:r>
            <a:r>
              <a:rPr lang="zh-CN" altLang="en-US" sz="3200" dirty="0">
                <a:solidFill>
                  <a:srgbClr val="0070C0"/>
                </a:solidFill>
                <a:latin typeface="微软雅黑" panose="020B0503020204020204" charset="-122"/>
                <a:ea typeface="微软雅黑" panose="020B0503020204020204" charset="-122"/>
              </a:rPr>
              <a:t>模型的整体结构</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D8657D35-76DD-29BB-B9D7-C69011ED60CF}"/>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16" name="图片 15">
            <a:extLst>
              <a:ext uri="{FF2B5EF4-FFF2-40B4-BE49-F238E27FC236}">
                <a16:creationId xmlns:a16="http://schemas.microsoft.com/office/drawing/2014/main" id="{95231F43-040B-19D1-EFCE-04D35EA4A650}"/>
              </a:ext>
            </a:extLst>
          </p:cNvPr>
          <p:cNvPicPr>
            <a:picLocks noChangeAspect="1"/>
          </p:cNvPicPr>
          <p:nvPr/>
        </p:nvPicPr>
        <p:blipFill>
          <a:blip r:embed="rId3"/>
          <a:srcRect l="10366" t="14222" r="25389" b="26732"/>
          <a:stretch/>
        </p:blipFill>
        <p:spPr>
          <a:xfrm>
            <a:off x="119407" y="1051798"/>
            <a:ext cx="5257456" cy="2717441"/>
          </a:xfrm>
          <a:prstGeom prst="rect">
            <a:avLst/>
          </a:prstGeom>
          <a:effectLst>
            <a:outerShdw blurRad="63500" sx="102000" sy="102000" algn="ctr" rotWithShape="0">
              <a:prstClr val="black">
                <a:alpha val="40000"/>
              </a:prstClr>
            </a:outerShdw>
          </a:effectLst>
        </p:spPr>
      </p:pic>
      <p:pic>
        <p:nvPicPr>
          <p:cNvPr id="18" name="图片 17">
            <a:extLst>
              <a:ext uri="{FF2B5EF4-FFF2-40B4-BE49-F238E27FC236}">
                <a16:creationId xmlns:a16="http://schemas.microsoft.com/office/drawing/2014/main" id="{85BB0A58-5605-28A9-FD4F-FE510ADE2813}"/>
              </a:ext>
            </a:extLst>
          </p:cNvPr>
          <p:cNvPicPr>
            <a:picLocks noChangeAspect="1"/>
          </p:cNvPicPr>
          <p:nvPr/>
        </p:nvPicPr>
        <p:blipFill>
          <a:blip r:embed="rId4"/>
          <a:stretch>
            <a:fillRect/>
          </a:stretch>
        </p:blipFill>
        <p:spPr>
          <a:xfrm>
            <a:off x="5510214" y="1048661"/>
            <a:ext cx="6562380" cy="2720578"/>
          </a:xfrm>
          <a:prstGeom prst="rect">
            <a:avLst/>
          </a:prstGeom>
          <a:effectLst>
            <a:outerShdw blurRad="63500" sx="102000" sy="102000" algn="ctr" rotWithShape="0">
              <a:prstClr val="black">
                <a:alpha val="40000"/>
              </a:prstClr>
            </a:outerShdw>
          </a:effectLst>
        </p:spPr>
      </p:pic>
      <p:pic>
        <p:nvPicPr>
          <p:cNvPr id="20" name="图片 19">
            <a:extLst>
              <a:ext uri="{FF2B5EF4-FFF2-40B4-BE49-F238E27FC236}">
                <a16:creationId xmlns:a16="http://schemas.microsoft.com/office/drawing/2014/main" id="{6A89521D-276C-4290-08BF-177889AFCA85}"/>
              </a:ext>
            </a:extLst>
          </p:cNvPr>
          <p:cNvPicPr>
            <a:picLocks noChangeAspect="1"/>
          </p:cNvPicPr>
          <p:nvPr/>
        </p:nvPicPr>
        <p:blipFill>
          <a:blip r:embed="rId5"/>
          <a:stretch>
            <a:fillRect/>
          </a:stretch>
        </p:blipFill>
        <p:spPr>
          <a:xfrm>
            <a:off x="119407" y="3925254"/>
            <a:ext cx="3260901" cy="2660604"/>
          </a:xfrm>
          <a:prstGeom prst="rect">
            <a:avLst/>
          </a:prstGeom>
          <a:effectLst>
            <a:outerShdw blurRad="63500" sx="102000" sy="102000" algn="ctr" rotWithShape="0">
              <a:prstClr val="black">
                <a:alpha val="40000"/>
              </a:prstClr>
            </a:outerShdw>
          </a:effectLst>
        </p:spPr>
      </p:pic>
      <p:pic>
        <p:nvPicPr>
          <p:cNvPr id="22" name="图片 21">
            <a:extLst>
              <a:ext uri="{FF2B5EF4-FFF2-40B4-BE49-F238E27FC236}">
                <a16:creationId xmlns:a16="http://schemas.microsoft.com/office/drawing/2014/main" id="{112BE3AD-844D-CD31-B9D4-BB4DA7E78C9B}"/>
              </a:ext>
            </a:extLst>
          </p:cNvPr>
          <p:cNvPicPr>
            <a:picLocks noChangeAspect="1"/>
          </p:cNvPicPr>
          <p:nvPr/>
        </p:nvPicPr>
        <p:blipFill>
          <a:blip r:embed="rId6"/>
          <a:stretch>
            <a:fillRect/>
          </a:stretch>
        </p:blipFill>
        <p:spPr>
          <a:xfrm>
            <a:off x="3530081" y="3929793"/>
            <a:ext cx="4967288" cy="2656065"/>
          </a:xfrm>
          <a:prstGeom prst="rect">
            <a:avLst/>
          </a:prstGeom>
          <a:effectLst>
            <a:outerShdw blurRad="63500" sx="102000" sy="102000" algn="ctr" rotWithShape="0">
              <a:prstClr val="black">
                <a:alpha val="40000"/>
              </a:prstClr>
            </a:outerShdw>
          </a:effectLst>
        </p:spPr>
      </p:pic>
      <p:sp>
        <p:nvSpPr>
          <p:cNvPr id="2" name="文本框 1">
            <a:extLst>
              <a:ext uri="{FF2B5EF4-FFF2-40B4-BE49-F238E27FC236}">
                <a16:creationId xmlns:a16="http://schemas.microsoft.com/office/drawing/2014/main" id="{1B971910-1467-39E0-CDBE-1633340DA251}"/>
              </a:ext>
            </a:extLst>
          </p:cNvPr>
          <p:cNvSpPr txBox="1"/>
          <p:nvPr/>
        </p:nvSpPr>
        <p:spPr>
          <a:xfrm>
            <a:off x="0" y="6581001"/>
            <a:ext cx="9321800" cy="276999"/>
          </a:xfrm>
          <a:prstGeom prst="rect">
            <a:avLst/>
          </a:prstGeom>
          <a:noFill/>
        </p:spPr>
        <p:txBody>
          <a:bodyPr wrap="square">
            <a:spAutoFit/>
          </a:bodyPr>
          <a:lstStyle/>
          <a:p>
            <a:r>
              <a:rPr lang="en-US" altLang="zh-CN" sz="1200" dirty="0">
                <a:hlinkClick r:id="rId7"/>
              </a:rPr>
              <a:t>Source: </a:t>
            </a:r>
            <a:r>
              <a:rPr lang="zh-CN" altLang="en-US" sz="1200" dirty="0">
                <a:hlinkClick r:id="rId7"/>
              </a:rPr>
              <a:t>https://www.bilibili.com/video/BV1xR1RY9ECm/?spm_id_from=333.999.0.0&amp;vd_source=dcdf7189a3746be0a3a8f3a14bd3df03</a:t>
            </a:r>
            <a:endParaRPr lang="zh-CN" altLang="en-US" sz="1200" dirty="0"/>
          </a:p>
        </p:txBody>
      </p:sp>
    </p:spTree>
    <p:extLst>
      <p:ext uri="{BB962C8B-B14F-4D97-AF65-F5344CB8AC3E}">
        <p14:creationId xmlns:p14="http://schemas.microsoft.com/office/powerpoint/2010/main" val="3881594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7DC5F-0230-7D47-FC7A-377422DFA438}"/>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3CE47536-29F3-2815-25A2-C4D765B73C32}"/>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5.4.1 </a:t>
            </a:r>
            <a:r>
              <a:rPr lang="zh-CN" altLang="en-US" sz="3200" dirty="0">
                <a:solidFill>
                  <a:srgbClr val="0070C0"/>
                </a:solidFill>
                <a:latin typeface="微软雅黑" panose="020B0503020204020204" charset="-122"/>
                <a:ea typeface="微软雅黑" panose="020B0503020204020204" charset="-122"/>
              </a:rPr>
              <a:t>模型的整体结构</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E605A4DB-3EB0-1373-4378-A71F5D9C3EBA}"/>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22" name="图片 21">
            <a:extLst>
              <a:ext uri="{FF2B5EF4-FFF2-40B4-BE49-F238E27FC236}">
                <a16:creationId xmlns:a16="http://schemas.microsoft.com/office/drawing/2014/main" id="{32444593-0372-1049-2EA0-F54C216F2C78}"/>
              </a:ext>
            </a:extLst>
          </p:cNvPr>
          <p:cNvPicPr>
            <a:picLocks noChangeAspect="1"/>
          </p:cNvPicPr>
          <p:nvPr/>
        </p:nvPicPr>
        <p:blipFill>
          <a:blip r:embed="rId3"/>
          <a:stretch>
            <a:fillRect/>
          </a:stretch>
        </p:blipFill>
        <p:spPr>
          <a:xfrm>
            <a:off x="346710" y="1364393"/>
            <a:ext cx="4967288" cy="2656065"/>
          </a:xfrm>
          <a:prstGeom prst="rect">
            <a:avLst/>
          </a:prstGeom>
          <a:effectLst>
            <a:outerShdw blurRad="63500" sx="102000" sy="102000" algn="ctr" rotWithShape="0">
              <a:prstClr val="black">
                <a:alpha val="40000"/>
              </a:prstClr>
            </a:outerShdw>
          </a:effectLst>
        </p:spPr>
      </p:pic>
      <p:pic>
        <p:nvPicPr>
          <p:cNvPr id="3" name="图片 2">
            <a:extLst>
              <a:ext uri="{FF2B5EF4-FFF2-40B4-BE49-F238E27FC236}">
                <a16:creationId xmlns:a16="http://schemas.microsoft.com/office/drawing/2014/main" id="{C4673FDE-110C-BE8C-04FD-5197FCB426D2}"/>
              </a:ext>
            </a:extLst>
          </p:cNvPr>
          <p:cNvPicPr>
            <a:picLocks noChangeAspect="1"/>
          </p:cNvPicPr>
          <p:nvPr/>
        </p:nvPicPr>
        <p:blipFill>
          <a:blip r:embed="rId4"/>
          <a:stretch>
            <a:fillRect/>
          </a:stretch>
        </p:blipFill>
        <p:spPr>
          <a:xfrm>
            <a:off x="5550852" y="439191"/>
            <a:ext cx="6450647" cy="3581268"/>
          </a:xfrm>
          <a:prstGeom prst="rect">
            <a:avLst/>
          </a:prstGeom>
          <a:effectLst>
            <a:outerShdw blurRad="63500" sx="102000" sy="102000" algn="ctr" rotWithShape="0">
              <a:prstClr val="black">
                <a:alpha val="40000"/>
              </a:prstClr>
            </a:outerShdw>
          </a:effectLst>
        </p:spPr>
      </p:pic>
      <p:sp>
        <p:nvSpPr>
          <p:cNvPr id="8" name="文本框 7">
            <a:extLst>
              <a:ext uri="{FF2B5EF4-FFF2-40B4-BE49-F238E27FC236}">
                <a16:creationId xmlns:a16="http://schemas.microsoft.com/office/drawing/2014/main" id="{9C6591FE-9A70-6F21-F98B-0EFCDAA9E436}"/>
              </a:ext>
            </a:extLst>
          </p:cNvPr>
          <p:cNvSpPr txBox="1"/>
          <p:nvPr/>
        </p:nvSpPr>
        <p:spPr>
          <a:xfrm>
            <a:off x="0" y="6581001"/>
            <a:ext cx="9321800" cy="276999"/>
          </a:xfrm>
          <a:prstGeom prst="rect">
            <a:avLst/>
          </a:prstGeom>
          <a:noFill/>
        </p:spPr>
        <p:txBody>
          <a:bodyPr wrap="square">
            <a:spAutoFit/>
          </a:bodyPr>
          <a:lstStyle/>
          <a:p>
            <a:r>
              <a:rPr lang="en-US" altLang="zh-CN" sz="1200" dirty="0">
                <a:hlinkClick r:id="rId5"/>
              </a:rPr>
              <a:t>Source: </a:t>
            </a:r>
            <a:r>
              <a:rPr lang="zh-CN" altLang="en-US" sz="1200" dirty="0">
                <a:hlinkClick r:id="rId5"/>
              </a:rPr>
              <a:t>https://www.bilibili.com/video/BV1xR1RY9ECm/?spm_id_from=333.999.0.0&amp;vd_source=dcdf7189a3746be0a3a8f3a14bd3df03</a:t>
            </a:r>
            <a:endParaRPr lang="zh-CN" altLang="en-US" sz="1200" dirty="0"/>
          </a:p>
        </p:txBody>
      </p:sp>
    </p:spTree>
    <p:extLst>
      <p:ext uri="{BB962C8B-B14F-4D97-AF65-F5344CB8AC3E}">
        <p14:creationId xmlns:p14="http://schemas.microsoft.com/office/powerpoint/2010/main" val="50319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BB78F-4FD4-AEC9-F0EF-A4F161F9B328}"/>
            </a:ext>
          </a:extLst>
        </p:cNvPr>
        <p:cNvGrpSpPr/>
        <p:nvPr/>
      </p:nvGrpSpPr>
      <p:grpSpPr>
        <a:xfrm>
          <a:off x="0" y="0"/>
          <a:ext cx="0" cy="0"/>
          <a:chOff x="0" y="0"/>
          <a:chExt cx="0" cy="0"/>
        </a:xfrm>
      </p:grpSpPr>
      <p:sp>
        <p:nvSpPr>
          <p:cNvPr id="17" name="object 3">
            <a:extLst>
              <a:ext uri="{FF2B5EF4-FFF2-40B4-BE49-F238E27FC236}">
                <a16:creationId xmlns:a16="http://schemas.microsoft.com/office/drawing/2014/main" id="{009531A7-B3AF-60FD-B395-257FF493DDCA}"/>
              </a:ext>
            </a:extLst>
          </p:cNvPr>
          <p:cNvSpPr txBox="1">
            <a:spLocks noGrp="1"/>
          </p:cNvSpPr>
          <p:nvPr>
            <p:ph type="title"/>
          </p:nvPr>
        </p:nvSpPr>
        <p:spPr>
          <a:xfrm>
            <a:off x="583564" y="467977"/>
            <a:ext cx="8082916" cy="507831"/>
          </a:xfrm>
          <a:prstGeom prst="rect">
            <a:avLst/>
          </a:prstGeom>
        </p:spPr>
        <p:txBody>
          <a:bodyPr vert="horz" wrap="square" lIns="0" tIns="15240" rIns="0" bIns="0" rtlCol="0">
            <a:spAutoFit/>
          </a:bodyPr>
          <a:lstStyle/>
          <a:p>
            <a:pPr marL="12700" algn="l" rtl="0">
              <a:spcBef>
                <a:spcPts val="100"/>
              </a:spcBef>
            </a:pPr>
            <a:r>
              <a:rPr lang="zh-CN" altLang="en-US" sz="3200" dirty="0">
                <a:solidFill>
                  <a:srgbClr val="0070C0"/>
                </a:solidFill>
                <a:latin typeface="微软雅黑" panose="020B0503020204020204" charset="-122"/>
                <a:ea typeface="微软雅黑" panose="020B0503020204020204" charset="-122"/>
              </a:rPr>
              <a:t>需要多少语料库才能学会</a:t>
            </a:r>
            <a:r>
              <a:rPr lang="en-US" altLang="zh-CN" sz="3200" dirty="0">
                <a:solidFill>
                  <a:srgbClr val="0070C0"/>
                </a:solidFill>
                <a:latin typeface="微软雅黑" panose="020B0503020204020204" charset="-122"/>
                <a:ea typeface="微软雅黑" panose="020B0503020204020204" charset="-122"/>
              </a:rPr>
              <a:t>”</a:t>
            </a:r>
            <a:r>
              <a:rPr lang="zh-CN" altLang="en-US" sz="3200" dirty="0">
                <a:solidFill>
                  <a:srgbClr val="0070C0"/>
                </a:solidFill>
                <a:latin typeface="微软雅黑" panose="020B0503020204020204" charset="-122"/>
                <a:ea typeface="微软雅黑" panose="020B0503020204020204" charset="-122"/>
              </a:rPr>
              <a:t>文字接龙</a:t>
            </a:r>
            <a:r>
              <a:rPr lang="en-US" altLang="zh-CN" sz="3200" dirty="0">
                <a:solidFill>
                  <a:srgbClr val="0070C0"/>
                </a:solidFill>
                <a:latin typeface="微软雅黑" panose="020B0503020204020204" charset="-122"/>
                <a:ea typeface="微软雅黑" panose="020B0503020204020204" charset="-122"/>
              </a:rPr>
              <a:t>”</a:t>
            </a:r>
            <a:r>
              <a:rPr lang="zh-CN" altLang="en-US" sz="3200" dirty="0">
                <a:solidFill>
                  <a:srgbClr val="0070C0"/>
                </a:solidFill>
                <a:latin typeface="微软雅黑" panose="020B0503020204020204" charset="-122"/>
                <a:ea typeface="微软雅黑" panose="020B0503020204020204" charset="-122"/>
              </a:rPr>
              <a:t>？</a:t>
            </a:r>
            <a:endParaRPr lang="zh-CN" altLang="en-US" sz="2880" dirty="0">
              <a:solidFill>
                <a:srgbClr val="0070C0"/>
              </a:solidFill>
              <a:latin typeface="微软雅黑" panose="020B0503020204020204" charset="-122"/>
              <a:ea typeface="微软雅黑" panose="020B0503020204020204" charset="-122"/>
            </a:endParaRPr>
          </a:p>
        </p:txBody>
      </p:sp>
      <p:sp>
        <p:nvSpPr>
          <p:cNvPr id="3" name="等腰三角形 2">
            <a:extLst>
              <a:ext uri="{FF2B5EF4-FFF2-40B4-BE49-F238E27FC236}">
                <a16:creationId xmlns:a16="http://schemas.microsoft.com/office/drawing/2014/main" id="{3E60B450-D44F-4D76-D29F-852DDEEDF8A2}"/>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nvGrpSpPr>
          <p:cNvPr id="2" name="组合 1">
            <a:extLst>
              <a:ext uri="{FF2B5EF4-FFF2-40B4-BE49-F238E27FC236}">
                <a16:creationId xmlns:a16="http://schemas.microsoft.com/office/drawing/2014/main" id="{38379121-A96C-568B-A716-9027076815FE}"/>
              </a:ext>
            </a:extLst>
          </p:cNvPr>
          <p:cNvGrpSpPr/>
          <p:nvPr/>
        </p:nvGrpSpPr>
        <p:grpSpPr>
          <a:xfrm>
            <a:off x="55663" y="6581001"/>
            <a:ext cx="10367010" cy="278987"/>
            <a:chOff x="55663" y="6581001"/>
            <a:chExt cx="10367010" cy="278987"/>
          </a:xfrm>
        </p:grpSpPr>
        <p:sp>
          <p:nvSpPr>
            <p:cNvPr id="18" name="文本框 14">
              <a:extLst>
                <a:ext uri="{FF2B5EF4-FFF2-40B4-BE49-F238E27FC236}">
                  <a16:creationId xmlns:a16="http://schemas.microsoft.com/office/drawing/2014/main" id="{9A67E755-AE2A-6FAC-E0E7-294240676E0F}"/>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图片来源：</a:t>
              </a:r>
              <a:r>
                <a:rPr lang="en-US" altLang="zh-CN" sz="1200" dirty="0"/>
                <a:t>https://</a:t>
              </a:r>
              <a:r>
                <a:rPr lang="en-US" altLang="zh-CN" sz="1200" dirty="0" err="1"/>
                <a:t>arxiv.org</a:t>
              </a:r>
              <a:r>
                <a:rPr lang="en-US" altLang="zh-CN" sz="1200" dirty="0"/>
                <a:t>/pdf/2011.04946</a:t>
              </a:r>
              <a:endParaRPr lang="zh-CN" altLang="en-US" sz="1200" dirty="0"/>
            </a:p>
          </p:txBody>
        </p:sp>
        <p:cxnSp>
          <p:nvCxnSpPr>
            <p:cNvPr id="13" name="直接连接符 12">
              <a:extLst>
                <a:ext uri="{FF2B5EF4-FFF2-40B4-BE49-F238E27FC236}">
                  <a16:creationId xmlns:a16="http://schemas.microsoft.com/office/drawing/2014/main" id="{361EBEF9-BC46-8C22-D79D-68DD78821A8E}"/>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文本框 3">
            <a:extLst>
              <a:ext uri="{FF2B5EF4-FFF2-40B4-BE49-F238E27FC236}">
                <a16:creationId xmlns:a16="http://schemas.microsoft.com/office/drawing/2014/main" id="{19F201E6-2F94-C37C-0429-23CD48130896}"/>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1. </a:t>
            </a:r>
            <a:r>
              <a:rPr lang="zh-CN" altLang="en-US" sz="2800" b="1" dirty="0">
                <a:solidFill>
                  <a:srgbClr val="0070C0"/>
                </a:solidFill>
              </a:rPr>
              <a:t>语言知识</a:t>
            </a:r>
            <a:endParaRPr lang="zh-CN" altLang="en-US" sz="2800" dirty="0"/>
          </a:p>
        </p:txBody>
      </p:sp>
      <p:pic>
        <p:nvPicPr>
          <p:cNvPr id="1026" name="Picture 2" descr="Language">
            <a:extLst>
              <a:ext uri="{FF2B5EF4-FFF2-40B4-BE49-F238E27FC236}">
                <a16:creationId xmlns:a16="http://schemas.microsoft.com/office/drawing/2014/main" id="{228983E0-DD86-486C-96B3-EA95F4302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022" y="2144408"/>
            <a:ext cx="6508115" cy="46571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79FB477-E4F4-A761-4512-E8869023CDDA}"/>
              </a:ext>
            </a:extLst>
          </p:cNvPr>
          <p:cNvSpPr txBox="1"/>
          <p:nvPr/>
        </p:nvSpPr>
        <p:spPr>
          <a:xfrm>
            <a:off x="5439931" y="1373911"/>
            <a:ext cx="5349091" cy="830997"/>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When Do You Need Billions of Words of Pretraining Data?</a:t>
            </a:r>
          </a:p>
        </p:txBody>
      </p:sp>
      <p:sp>
        <p:nvSpPr>
          <p:cNvPr id="7" name="对话气泡: 椭圆形 70">
            <a:extLst>
              <a:ext uri="{FF2B5EF4-FFF2-40B4-BE49-F238E27FC236}">
                <a16:creationId xmlns:a16="http://schemas.microsoft.com/office/drawing/2014/main" id="{D1E7291C-909E-A1A1-6181-B5B14E1F12BE}"/>
              </a:ext>
            </a:extLst>
          </p:cNvPr>
          <p:cNvSpPr/>
          <p:nvPr/>
        </p:nvSpPr>
        <p:spPr>
          <a:xfrm>
            <a:off x="346710" y="2473372"/>
            <a:ext cx="3881119" cy="1127760"/>
          </a:xfrm>
          <a:prstGeom prst="wedgeEllipseCallout">
            <a:avLst>
              <a:gd name="adj1" fmla="val -19614"/>
              <a:gd name="adj2" fmla="val -10519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dirty="0"/>
              <a:t>“</a:t>
            </a:r>
            <a:r>
              <a:rPr lang="zh-CN" altLang="en-US" sz="2000" b="1" dirty="0">
                <a:solidFill>
                  <a:srgbClr val="FF0000"/>
                </a:solidFill>
              </a:rPr>
              <a:t>我马上就</a:t>
            </a:r>
            <a:r>
              <a:rPr lang="zh-CN" altLang="en-US" sz="2000" dirty="0"/>
              <a:t>”后面可以接“</a:t>
            </a:r>
            <a:r>
              <a:rPr lang="zh-CN" altLang="en-US" sz="2000" b="1" dirty="0">
                <a:solidFill>
                  <a:schemeClr val="accent1"/>
                </a:solidFill>
              </a:rPr>
              <a:t>写</a:t>
            </a:r>
            <a:r>
              <a:rPr lang="zh-CN" altLang="en-US" sz="2000" dirty="0"/>
              <a:t>”等动词，而不能接“</a:t>
            </a:r>
            <a:r>
              <a:rPr lang="zh-CN" altLang="en-US" sz="2000" b="1" dirty="0">
                <a:solidFill>
                  <a:schemeClr val="accent3"/>
                </a:solidFill>
              </a:rPr>
              <a:t>猫</a:t>
            </a:r>
            <a:r>
              <a:rPr lang="zh-CN" altLang="en-US" sz="2000" dirty="0"/>
              <a:t>”等名词</a:t>
            </a:r>
          </a:p>
        </p:txBody>
      </p:sp>
    </p:spTree>
    <p:extLst>
      <p:ext uri="{BB962C8B-B14F-4D97-AF65-F5344CB8AC3E}">
        <p14:creationId xmlns:p14="http://schemas.microsoft.com/office/powerpoint/2010/main" val="39236236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7C5C0-3B9E-FFA1-C4FC-80486A8065BB}"/>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E428AE23-1D29-BDC6-C70D-708AC0997342}"/>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5.4.1 </a:t>
            </a:r>
            <a:r>
              <a:rPr lang="zh-CN" altLang="en-US" sz="3200" dirty="0">
                <a:solidFill>
                  <a:srgbClr val="0070C0"/>
                </a:solidFill>
                <a:latin typeface="微软雅黑" panose="020B0503020204020204" charset="-122"/>
                <a:ea typeface="微软雅黑" panose="020B0503020204020204" charset="-122"/>
              </a:rPr>
              <a:t>模型的整体结构</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ACAC0B7C-14DF-B512-08A7-286DCB12DF26}"/>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7" name="图片 6">
            <a:extLst>
              <a:ext uri="{FF2B5EF4-FFF2-40B4-BE49-F238E27FC236}">
                <a16:creationId xmlns:a16="http://schemas.microsoft.com/office/drawing/2014/main" id="{C6F029BB-0E12-6E37-97C5-745FBE49C0F4}"/>
              </a:ext>
            </a:extLst>
          </p:cNvPr>
          <p:cNvPicPr>
            <a:picLocks noChangeAspect="1"/>
          </p:cNvPicPr>
          <p:nvPr/>
        </p:nvPicPr>
        <p:blipFill>
          <a:blip r:embed="rId3"/>
          <a:stretch>
            <a:fillRect/>
          </a:stretch>
        </p:blipFill>
        <p:spPr>
          <a:xfrm>
            <a:off x="24765" y="1177311"/>
            <a:ext cx="12074368" cy="5315564"/>
          </a:xfrm>
          <a:prstGeom prst="rect">
            <a:avLst/>
          </a:prstGeom>
        </p:spPr>
      </p:pic>
      <p:sp>
        <p:nvSpPr>
          <p:cNvPr id="2" name="文本框 1">
            <a:extLst>
              <a:ext uri="{FF2B5EF4-FFF2-40B4-BE49-F238E27FC236}">
                <a16:creationId xmlns:a16="http://schemas.microsoft.com/office/drawing/2014/main" id="{C4FD7FBE-CA4A-3C8F-D140-50A0C3BC1B0E}"/>
              </a:ext>
            </a:extLst>
          </p:cNvPr>
          <p:cNvSpPr txBox="1"/>
          <p:nvPr/>
        </p:nvSpPr>
        <p:spPr>
          <a:xfrm>
            <a:off x="0" y="6581001"/>
            <a:ext cx="9321800" cy="276999"/>
          </a:xfrm>
          <a:prstGeom prst="rect">
            <a:avLst/>
          </a:prstGeom>
          <a:noFill/>
        </p:spPr>
        <p:txBody>
          <a:bodyPr wrap="square">
            <a:spAutoFit/>
          </a:bodyPr>
          <a:lstStyle/>
          <a:p>
            <a:r>
              <a:rPr lang="en-US" altLang="zh-CN" sz="1200" dirty="0">
                <a:hlinkClick r:id="rId4"/>
              </a:rPr>
              <a:t>Source: </a:t>
            </a:r>
            <a:r>
              <a:rPr lang="zh-CN" altLang="en-US" sz="1200" dirty="0">
                <a:hlinkClick r:id="rId4"/>
              </a:rPr>
              <a:t>https://www.bilibili.com/video/BV1xR1RY9ECm/?spm_id_from=333.999.0.0&amp;vd_source=dcdf7189a3746be0a3a8f3a14bd3df03</a:t>
            </a:r>
            <a:endParaRPr lang="zh-CN" altLang="en-US" sz="1200" dirty="0"/>
          </a:p>
        </p:txBody>
      </p:sp>
    </p:spTree>
    <p:extLst>
      <p:ext uri="{BB962C8B-B14F-4D97-AF65-F5344CB8AC3E}">
        <p14:creationId xmlns:p14="http://schemas.microsoft.com/office/powerpoint/2010/main" val="426755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C4CC7-B26E-10F4-47CD-A25429CE345D}"/>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A71F24C6-84E9-5377-C101-5FCC2F1919E5}"/>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5.4.1 </a:t>
            </a:r>
            <a:r>
              <a:rPr lang="zh-CN" altLang="en-US" sz="3200" dirty="0">
                <a:solidFill>
                  <a:srgbClr val="0070C0"/>
                </a:solidFill>
                <a:latin typeface="微软雅黑" panose="020B0503020204020204" charset="-122"/>
                <a:ea typeface="微软雅黑" panose="020B0503020204020204" charset="-122"/>
              </a:rPr>
              <a:t>模型的整体结构</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D141659F-275A-6ADF-A3EC-D2495406EFD5}"/>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3" name="图片 2">
            <a:extLst>
              <a:ext uri="{FF2B5EF4-FFF2-40B4-BE49-F238E27FC236}">
                <a16:creationId xmlns:a16="http://schemas.microsoft.com/office/drawing/2014/main" id="{0CD88C68-FA83-4D6E-2164-8F270D21B6EC}"/>
              </a:ext>
            </a:extLst>
          </p:cNvPr>
          <p:cNvPicPr>
            <a:picLocks noChangeAspect="1"/>
          </p:cNvPicPr>
          <p:nvPr/>
        </p:nvPicPr>
        <p:blipFill>
          <a:blip r:embed="rId3"/>
          <a:stretch>
            <a:fillRect/>
          </a:stretch>
        </p:blipFill>
        <p:spPr>
          <a:xfrm>
            <a:off x="0" y="1225878"/>
            <a:ext cx="12192000" cy="5384143"/>
          </a:xfrm>
          <a:prstGeom prst="rect">
            <a:avLst/>
          </a:prstGeom>
        </p:spPr>
      </p:pic>
      <p:sp>
        <p:nvSpPr>
          <p:cNvPr id="4" name="文本框 3">
            <a:extLst>
              <a:ext uri="{FF2B5EF4-FFF2-40B4-BE49-F238E27FC236}">
                <a16:creationId xmlns:a16="http://schemas.microsoft.com/office/drawing/2014/main" id="{BEFB6A0A-9DB1-9F12-A7F0-1D203FF8D1A8}"/>
              </a:ext>
            </a:extLst>
          </p:cNvPr>
          <p:cNvSpPr txBox="1"/>
          <p:nvPr/>
        </p:nvSpPr>
        <p:spPr>
          <a:xfrm>
            <a:off x="0" y="6581001"/>
            <a:ext cx="9321800" cy="276999"/>
          </a:xfrm>
          <a:prstGeom prst="rect">
            <a:avLst/>
          </a:prstGeom>
          <a:noFill/>
        </p:spPr>
        <p:txBody>
          <a:bodyPr wrap="square">
            <a:spAutoFit/>
          </a:bodyPr>
          <a:lstStyle/>
          <a:p>
            <a:r>
              <a:rPr lang="en-US" altLang="zh-CN" sz="1200" dirty="0">
                <a:hlinkClick r:id="rId4"/>
              </a:rPr>
              <a:t>Source: </a:t>
            </a:r>
            <a:r>
              <a:rPr lang="zh-CN" altLang="en-US" sz="1200" dirty="0">
                <a:hlinkClick r:id="rId4"/>
              </a:rPr>
              <a:t>https://www.bilibili.com/video/BV1xR1RY9ECm/?spm_id_from=333.999.0.0&amp;vd_source=dcdf7189a3746be0a3a8f3a14bd3df03</a:t>
            </a:r>
            <a:endParaRPr lang="zh-CN" altLang="en-US" sz="1200" dirty="0"/>
          </a:p>
        </p:txBody>
      </p:sp>
    </p:spTree>
    <p:extLst>
      <p:ext uri="{BB962C8B-B14F-4D97-AF65-F5344CB8AC3E}">
        <p14:creationId xmlns:p14="http://schemas.microsoft.com/office/powerpoint/2010/main" val="88354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55076-2001-7D67-CF20-91A523FDD555}"/>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1EFF9759-B66F-8C05-79D9-040D828BCCBD}"/>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5.4.1 </a:t>
            </a:r>
            <a:r>
              <a:rPr lang="zh-CN" altLang="en-US" sz="3200" dirty="0">
                <a:solidFill>
                  <a:srgbClr val="0070C0"/>
                </a:solidFill>
                <a:latin typeface="微软雅黑" panose="020B0503020204020204" charset="-122"/>
                <a:ea typeface="微软雅黑" panose="020B0503020204020204" charset="-122"/>
              </a:rPr>
              <a:t>模型的整体结构</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197C08A4-497D-9100-3887-A7CEE3B1F8D2}"/>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B95B08C8-C4C8-60A2-A130-DC228EFE000C}"/>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例子：原始输入转换词元编号</a:t>
            </a:r>
            <a:endParaRPr lang="zh-CN" altLang="en-US" sz="2800" dirty="0"/>
          </a:p>
        </p:txBody>
      </p:sp>
      <p:pic>
        <p:nvPicPr>
          <p:cNvPr id="23556" name="Picture 4">
            <a:extLst>
              <a:ext uri="{FF2B5EF4-FFF2-40B4-BE49-F238E27FC236}">
                <a16:creationId xmlns:a16="http://schemas.microsoft.com/office/drawing/2014/main" id="{9D29F3AF-EA43-68C2-CBEE-81A8B3CC4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263" y="1789410"/>
            <a:ext cx="9966896" cy="451358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接连接符 6">
            <a:extLst>
              <a:ext uri="{FF2B5EF4-FFF2-40B4-BE49-F238E27FC236}">
                <a16:creationId xmlns:a16="http://schemas.microsoft.com/office/drawing/2014/main" id="{EE3BC2DC-31D6-8792-51D1-254534CD9A64}"/>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文本框 14">
            <a:extLst>
              <a:ext uri="{FF2B5EF4-FFF2-40B4-BE49-F238E27FC236}">
                <a16:creationId xmlns:a16="http://schemas.microsoft.com/office/drawing/2014/main" id="{F82DEDBE-3006-BF6F-E026-48FFD2D7532D}"/>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图片及例子来源：</a:t>
            </a:r>
            <a:r>
              <a:rPr lang="en-US" altLang="zh-CN" sz="1200" dirty="0"/>
              <a:t>https://</a:t>
            </a:r>
            <a:r>
              <a:rPr lang="en-US" altLang="zh-CN" sz="1200" dirty="0" err="1"/>
              <a:t>levelup.gitconnected.com</a:t>
            </a:r>
            <a:r>
              <a:rPr lang="en-US" altLang="zh-CN" sz="1200" dirty="0"/>
              <a:t>/understanding-transformers-from-start-to-end-a-step-by-step-math-example-16d4e64e6eb1</a:t>
            </a:r>
            <a:endParaRPr lang="zh-CN" altLang="en-US" sz="1200" dirty="0"/>
          </a:p>
        </p:txBody>
      </p:sp>
    </p:spTree>
    <p:extLst>
      <p:ext uri="{BB962C8B-B14F-4D97-AF65-F5344CB8AC3E}">
        <p14:creationId xmlns:p14="http://schemas.microsoft.com/office/powerpoint/2010/main" val="1338046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795FB-9C53-2289-4049-C42722C30084}"/>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87EA92DD-EDD0-8BEE-8CDD-F819E2B9BA0D}"/>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5.4.1 </a:t>
            </a:r>
            <a:r>
              <a:rPr lang="zh-CN" altLang="en-US" sz="3200" dirty="0">
                <a:solidFill>
                  <a:srgbClr val="0070C0"/>
                </a:solidFill>
                <a:latin typeface="微软雅黑" panose="020B0503020204020204" charset="-122"/>
                <a:ea typeface="微软雅黑" panose="020B0503020204020204" charset="-122"/>
              </a:rPr>
              <a:t>模型的整体结构</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D67634D6-18BF-0BA5-2F04-C0A38EBF2DF6}"/>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BE774A95-3B5B-9D6F-F7E9-449D6DD5F16E}"/>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例子：计算词元嵌入</a:t>
            </a:r>
            <a:endParaRPr lang="zh-CN" altLang="en-US" sz="2800" dirty="0"/>
          </a:p>
        </p:txBody>
      </p:sp>
      <p:pic>
        <p:nvPicPr>
          <p:cNvPr id="25602" name="Picture 2">
            <a:extLst>
              <a:ext uri="{FF2B5EF4-FFF2-40B4-BE49-F238E27FC236}">
                <a16:creationId xmlns:a16="http://schemas.microsoft.com/office/drawing/2014/main" id="{2975F31D-31ED-E644-0634-4A59C99957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939" y="2079792"/>
            <a:ext cx="10020975" cy="37363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521A111-3969-6933-24BF-3D41D058B1CD}"/>
                  </a:ext>
                </a:extLst>
              </p:cNvPr>
              <p:cNvSpPr txBox="1"/>
              <p:nvPr/>
            </p:nvSpPr>
            <p:spPr>
              <a:xfrm>
                <a:off x="1358939" y="5967984"/>
                <a:ext cx="9537661" cy="837537"/>
              </a:xfrm>
              <a:prstGeom prst="rect">
                <a:avLst/>
              </a:prstGeom>
              <a:noFill/>
            </p:spPr>
            <p:txBody>
              <a:bodyPr wrap="square" rtlCol="0">
                <a:spAutoFit/>
              </a:bodyPr>
              <a:lstStyle/>
              <a:p>
                <a:r>
                  <a:rPr lang="zh-CN" altLang="en-US" sz="2400" b="0" dirty="0"/>
                  <a:t>为了方便演示，这里假设词元向量维度是</a:t>
                </a:r>
                <a:r>
                  <a:rPr lang="en-US" altLang="zh-CN" sz="2400" b="0" dirty="0"/>
                  <a:t>6</a:t>
                </a:r>
                <a:r>
                  <a:rPr lang="zh-CN" altLang="en-US" sz="2400" b="0" dirty="0"/>
                  <a:t>。注意：理论部分的矩阵是</a:t>
                </a:r>
                <a14:m>
                  <m:oMath xmlns:m="http://schemas.openxmlformats.org/officeDocument/2006/math">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ea typeface="Cambria Math" panose="02040503050406030204" pitchFamily="18" charset="0"/>
                          </a:rPr>
                          <m:t>𝑛</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𝑑</m:t>
                        </m:r>
                      </m:sup>
                    </m:sSup>
                    <m:r>
                      <a:rPr lang="en-US" altLang="zh-CN" sz="2400" b="0" i="1" smtClean="0">
                        <a:latin typeface="Cambria Math" panose="02040503050406030204" pitchFamily="18" charset="0"/>
                      </a:rPr>
                      <m:t> </m:t>
                    </m:r>
                  </m:oMath>
                </a14:m>
                <a:r>
                  <a:rPr lang="zh-CN" altLang="en-US" sz="2400" b="0" i="1" dirty="0">
                    <a:latin typeface="Cambria Math" panose="02040503050406030204" pitchFamily="18" charset="0"/>
                  </a:rPr>
                  <a:t>，这里例子是</a:t>
                </a:r>
                <a:r>
                  <a:rPr lang="en-US" altLang="zh-CN" sz="2400" b="0" i="1" dirty="0">
                    <a:latin typeface="Cambria Math" panose="02040503050406030204" pitchFamily="18" charset="0"/>
                  </a:rPr>
                  <a:t> </a:t>
                </a:r>
                <a14:m>
                  <m:oMath xmlns:m="http://schemas.openxmlformats.org/officeDocument/2006/math">
                    <m:sSup>
                      <m:sSupPr>
                        <m:ctrlPr>
                          <a:rPr lang="en-US" altLang="zh-CN" sz="2400" i="1">
                            <a:latin typeface="Cambria Math" panose="02040503050406030204" pitchFamily="18" charset="0"/>
                          </a:rPr>
                        </m:ctrlPr>
                      </m:sSupPr>
                      <m:e>
                        <m:r>
                          <a:rPr lang="en-US" altLang="zh-CN" sz="2400" i="1">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ea typeface="Cambria Math" panose="02040503050406030204" pitchFamily="18" charset="0"/>
                          </a:rPr>
                          <m:t>𝑑</m:t>
                        </m:r>
                        <m:r>
                          <a:rPr lang="en-US" altLang="zh-CN" sz="2400" i="1">
                            <a:latin typeface="Cambria Math" panose="02040503050406030204" pitchFamily="18" charset="0"/>
                          </a:rPr>
                          <m:t>×</m:t>
                        </m:r>
                        <m:r>
                          <a:rPr lang="en-US" altLang="zh-CN" sz="2400" b="0" i="1" smtClean="0">
                            <a:latin typeface="Cambria Math" panose="02040503050406030204" pitchFamily="18" charset="0"/>
                          </a:rPr>
                          <m:t>𝑛</m:t>
                        </m:r>
                      </m:sup>
                    </m:sSup>
                    <m:r>
                      <a:rPr lang="en-US" altLang="zh-CN" sz="2400" i="1">
                        <a:latin typeface="Cambria Math" panose="02040503050406030204" pitchFamily="18" charset="0"/>
                      </a:rPr>
                      <m:t> </m:t>
                    </m:r>
                  </m:oMath>
                </a14:m>
                <a:endParaRPr lang="en-US" altLang="zh-CN" sz="2400" b="0" i="1" dirty="0">
                  <a:latin typeface="Cambria Math" panose="02040503050406030204" pitchFamily="18" charset="0"/>
                </a:endParaRPr>
              </a:p>
            </p:txBody>
          </p:sp>
        </mc:Choice>
        <mc:Fallback xmlns="">
          <p:sp>
            <p:nvSpPr>
              <p:cNvPr id="2" name="TextBox 1">
                <a:extLst>
                  <a:ext uri="{FF2B5EF4-FFF2-40B4-BE49-F238E27FC236}">
                    <a16:creationId xmlns:a16="http://schemas.microsoft.com/office/drawing/2014/main" id="{6521A111-3969-6933-24BF-3D41D058B1CD}"/>
                  </a:ext>
                </a:extLst>
              </p:cNvPr>
              <p:cNvSpPr txBox="1">
                <a:spLocks noRot="1" noChangeAspect="1" noMove="1" noResize="1" noEditPoints="1" noAdjustHandles="1" noChangeArrowheads="1" noChangeShapeType="1" noTextEdit="1"/>
              </p:cNvSpPr>
              <p:nvPr/>
            </p:nvSpPr>
            <p:spPr>
              <a:xfrm>
                <a:off x="1358939" y="5967984"/>
                <a:ext cx="9537661" cy="837537"/>
              </a:xfrm>
              <a:prstGeom prst="rect">
                <a:avLst/>
              </a:prstGeom>
              <a:blipFill>
                <a:blip r:embed="rId3"/>
                <a:stretch>
                  <a:fillRect l="-1064" t="-4478" r="-532" b="-16418"/>
                </a:stretch>
              </a:blipFill>
            </p:spPr>
            <p:txBody>
              <a:bodyPr/>
              <a:lstStyle/>
              <a:p>
                <a:r>
                  <a:rPr lang="en-US">
                    <a:noFill/>
                  </a:rPr>
                  <a:t> </a:t>
                </a:r>
              </a:p>
            </p:txBody>
          </p:sp>
        </mc:Fallback>
      </mc:AlternateContent>
    </p:spTree>
    <p:extLst>
      <p:ext uri="{BB962C8B-B14F-4D97-AF65-F5344CB8AC3E}">
        <p14:creationId xmlns:p14="http://schemas.microsoft.com/office/powerpoint/2010/main" val="14349176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0F006-6D3E-4EB9-EA50-FD3FFF2D32F1}"/>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29E2CB68-BF92-3823-29F2-71F96E66ECDE}"/>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5.4.1 </a:t>
            </a:r>
            <a:r>
              <a:rPr lang="zh-CN" altLang="en-US" sz="3200" dirty="0">
                <a:solidFill>
                  <a:srgbClr val="0070C0"/>
                </a:solidFill>
                <a:latin typeface="微软雅黑" panose="020B0503020204020204" charset="-122"/>
                <a:ea typeface="微软雅黑" panose="020B0503020204020204" charset="-122"/>
              </a:rPr>
              <a:t>模型的整体结构</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37F9ABA9-180F-AC1B-A05C-5020211713BA}"/>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4D24B522-210A-0275-57DD-29907154358F}"/>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例子：计算位置嵌入（词元</a:t>
            </a:r>
            <a:r>
              <a:rPr lang="en-US" altLang="zh-CN" sz="2800" b="1" dirty="0">
                <a:solidFill>
                  <a:srgbClr val="0070C0"/>
                </a:solidFill>
              </a:rPr>
              <a:t>when</a:t>
            </a:r>
            <a:r>
              <a:rPr lang="zh-CN" altLang="en-US" sz="2800" b="1" dirty="0">
                <a:solidFill>
                  <a:srgbClr val="0070C0"/>
                </a:solidFill>
              </a:rPr>
              <a:t>）</a:t>
            </a:r>
            <a:endParaRPr lang="zh-CN" altLang="en-US" sz="2800" dirty="0"/>
          </a:p>
        </p:txBody>
      </p:sp>
      <p:pic>
        <p:nvPicPr>
          <p:cNvPr id="27650" name="Picture 2">
            <a:extLst>
              <a:ext uri="{FF2B5EF4-FFF2-40B4-BE49-F238E27FC236}">
                <a16:creationId xmlns:a16="http://schemas.microsoft.com/office/drawing/2014/main" id="{F1E87CDE-D398-D8E1-8CC6-72B546BF7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303" y="1789410"/>
            <a:ext cx="7413393" cy="4945792"/>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6F01E530-94BF-F4C1-690B-6983A9EE9F78}"/>
              </a:ext>
            </a:extLst>
          </p:cNvPr>
          <p:cNvPicPr>
            <a:picLocks noChangeAspect="1"/>
          </p:cNvPicPr>
          <p:nvPr/>
        </p:nvPicPr>
        <p:blipFill>
          <a:blip r:embed="rId3"/>
          <a:stretch>
            <a:fillRect/>
          </a:stretch>
        </p:blipFill>
        <p:spPr>
          <a:xfrm>
            <a:off x="7526157" y="4257568"/>
            <a:ext cx="275848" cy="179059"/>
          </a:xfrm>
          <a:prstGeom prst="rect">
            <a:avLst/>
          </a:prstGeom>
        </p:spPr>
      </p:pic>
      <p:pic>
        <p:nvPicPr>
          <p:cNvPr id="10" name="图片 9">
            <a:extLst>
              <a:ext uri="{FF2B5EF4-FFF2-40B4-BE49-F238E27FC236}">
                <a16:creationId xmlns:a16="http://schemas.microsoft.com/office/drawing/2014/main" id="{2B4C137E-7C62-7703-2F60-B6FF8ADA5467}"/>
              </a:ext>
            </a:extLst>
          </p:cNvPr>
          <p:cNvPicPr>
            <a:picLocks noChangeAspect="1"/>
          </p:cNvPicPr>
          <p:nvPr/>
        </p:nvPicPr>
        <p:blipFill>
          <a:blip r:embed="rId4"/>
          <a:stretch>
            <a:fillRect/>
          </a:stretch>
        </p:blipFill>
        <p:spPr>
          <a:xfrm>
            <a:off x="7530895" y="5039948"/>
            <a:ext cx="257670" cy="154602"/>
          </a:xfrm>
          <a:prstGeom prst="rect">
            <a:avLst/>
          </a:prstGeom>
        </p:spPr>
      </p:pic>
      <p:pic>
        <p:nvPicPr>
          <p:cNvPr id="11" name="图片 10">
            <a:extLst>
              <a:ext uri="{FF2B5EF4-FFF2-40B4-BE49-F238E27FC236}">
                <a16:creationId xmlns:a16="http://schemas.microsoft.com/office/drawing/2014/main" id="{4246D9C4-F2B1-5420-4827-316D10328D46}"/>
              </a:ext>
            </a:extLst>
          </p:cNvPr>
          <p:cNvPicPr>
            <a:picLocks noChangeAspect="1"/>
          </p:cNvPicPr>
          <p:nvPr/>
        </p:nvPicPr>
        <p:blipFill>
          <a:blip r:embed="rId4"/>
          <a:stretch>
            <a:fillRect/>
          </a:stretch>
        </p:blipFill>
        <p:spPr>
          <a:xfrm>
            <a:off x="7530895" y="5432470"/>
            <a:ext cx="257670" cy="154602"/>
          </a:xfrm>
          <a:prstGeom prst="rect">
            <a:avLst/>
          </a:prstGeom>
        </p:spPr>
      </p:pic>
      <p:pic>
        <p:nvPicPr>
          <p:cNvPr id="12" name="图片 11">
            <a:extLst>
              <a:ext uri="{FF2B5EF4-FFF2-40B4-BE49-F238E27FC236}">
                <a16:creationId xmlns:a16="http://schemas.microsoft.com/office/drawing/2014/main" id="{F3248A9F-8544-BE6C-4F66-0F0D5AD4F86C}"/>
              </a:ext>
            </a:extLst>
          </p:cNvPr>
          <p:cNvPicPr>
            <a:picLocks noChangeAspect="1"/>
          </p:cNvPicPr>
          <p:nvPr/>
        </p:nvPicPr>
        <p:blipFill>
          <a:blip r:embed="rId3"/>
          <a:stretch>
            <a:fillRect/>
          </a:stretch>
        </p:blipFill>
        <p:spPr>
          <a:xfrm>
            <a:off x="7526157" y="4644409"/>
            <a:ext cx="275848" cy="179059"/>
          </a:xfrm>
          <a:prstGeom prst="rect">
            <a:avLst/>
          </a:prstGeom>
        </p:spPr>
      </p:pic>
      <p:pic>
        <p:nvPicPr>
          <p:cNvPr id="13" name="图片 12">
            <a:extLst>
              <a:ext uri="{FF2B5EF4-FFF2-40B4-BE49-F238E27FC236}">
                <a16:creationId xmlns:a16="http://schemas.microsoft.com/office/drawing/2014/main" id="{5EEC5D3E-695E-AFB4-A30D-970C6C53415A}"/>
              </a:ext>
            </a:extLst>
          </p:cNvPr>
          <p:cNvPicPr>
            <a:picLocks noChangeAspect="1"/>
          </p:cNvPicPr>
          <p:nvPr/>
        </p:nvPicPr>
        <p:blipFill>
          <a:blip r:embed="rId5"/>
          <a:stretch>
            <a:fillRect/>
          </a:stretch>
        </p:blipFill>
        <p:spPr>
          <a:xfrm>
            <a:off x="7526157" y="3871780"/>
            <a:ext cx="257670" cy="179059"/>
          </a:xfrm>
          <a:prstGeom prst="rect">
            <a:avLst/>
          </a:prstGeom>
        </p:spPr>
      </p:pic>
    </p:spTree>
    <p:extLst>
      <p:ext uri="{BB962C8B-B14F-4D97-AF65-F5344CB8AC3E}">
        <p14:creationId xmlns:p14="http://schemas.microsoft.com/office/powerpoint/2010/main" val="1881182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5FC4C-0EDF-BC25-FDF3-97A052545601}"/>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98BB6FB0-1945-6634-1B6E-C19743E0D252}"/>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5.4.1 </a:t>
            </a:r>
            <a:r>
              <a:rPr lang="zh-CN" altLang="en-US" sz="3200" dirty="0">
                <a:solidFill>
                  <a:srgbClr val="0070C0"/>
                </a:solidFill>
                <a:latin typeface="微软雅黑" panose="020B0503020204020204" charset="-122"/>
                <a:ea typeface="微软雅黑" panose="020B0503020204020204" charset="-122"/>
              </a:rPr>
              <a:t>模型的整体结构</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38357966-0616-B6BE-F240-6664E23F4ECC}"/>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F47655F2-DB58-FB52-721B-62321A192464}"/>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例子：词元嵌入</a:t>
            </a:r>
            <a:r>
              <a:rPr lang="en-US" altLang="zh-CN" sz="2800" b="1" dirty="0">
                <a:solidFill>
                  <a:srgbClr val="0070C0"/>
                </a:solidFill>
              </a:rPr>
              <a:t>+</a:t>
            </a:r>
            <a:r>
              <a:rPr lang="zh-CN" altLang="en-US" sz="2800" b="1" dirty="0">
                <a:solidFill>
                  <a:srgbClr val="0070C0"/>
                </a:solidFill>
              </a:rPr>
              <a:t>位置嵌入</a:t>
            </a:r>
            <a:endParaRPr lang="zh-CN" altLang="en-US" sz="2800" dirty="0"/>
          </a:p>
        </p:txBody>
      </p:sp>
      <p:pic>
        <p:nvPicPr>
          <p:cNvPr id="29698" name="Picture 2">
            <a:extLst>
              <a:ext uri="{FF2B5EF4-FFF2-40B4-BE49-F238E27FC236}">
                <a16:creationId xmlns:a16="http://schemas.microsoft.com/office/drawing/2014/main" id="{E3671007-473A-E81F-6744-562191826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079" y="1906923"/>
            <a:ext cx="9696554" cy="48898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4E7936-C6C1-1113-C1CF-78D9490776D0}"/>
              </a:ext>
            </a:extLst>
          </p:cNvPr>
          <p:cNvSpPr txBox="1"/>
          <p:nvPr/>
        </p:nvSpPr>
        <p:spPr>
          <a:xfrm>
            <a:off x="7919686" y="382162"/>
            <a:ext cx="3480976" cy="369332"/>
          </a:xfrm>
          <a:prstGeom prst="rect">
            <a:avLst/>
          </a:prstGeom>
          <a:noFill/>
        </p:spPr>
        <p:txBody>
          <a:bodyPr wrap="square">
            <a:spAutoFit/>
          </a:bodyPr>
          <a:lstStyle/>
          <a:p>
            <a:r>
              <a:rPr lang="en-US" dirty="0"/>
              <a:t>https://</a:t>
            </a:r>
            <a:r>
              <a:rPr lang="en-US" dirty="0" err="1"/>
              <a:t>bbycroft.net</a:t>
            </a:r>
            <a:r>
              <a:rPr lang="en-US" dirty="0"/>
              <a:t>/</a:t>
            </a:r>
            <a:r>
              <a:rPr lang="en-US" dirty="0" err="1"/>
              <a:t>llm</a:t>
            </a:r>
            <a:endParaRPr lang="en-US" dirty="0"/>
          </a:p>
        </p:txBody>
      </p:sp>
    </p:spTree>
    <p:extLst>
      <p:ext uri="{BB962C8B-B14F-4D97-AF65-F5344CB8AC3E}">
        <p14:creationId xmlns:p14="http://schemas.microsoft.com/office/powerpoint/2010/main" val="16566906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14148-6EB7-F50F-0DF2-0F7E947D6DF5}"/>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2F945BEA-2EDF-C924-1847-13036662B02C}"/>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5.4.1 </a:t>
            </a:r>
            <a:r>
              <a:rPr lang="zh-CN" altLang="en-US" sz="3200" dirty="0">
                <a:solidFill>
                  <a:srgbClr val="0070C0"/>
                </a:solidFill>
                <a:latin typeface="微软雅黑" panose="020B0503020204020204" charset="-122"/>
                <a:ea typeface="微软雅黑" panose="020B0503020204020204" charset="-122"/>
              </a:rPr>
              <a:t>模型的整体结构</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5941208E-D6CE-9766-66CA-CEE6AE59468B}"/>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480BF892-9812-E8AA-AA66-CE925C98EACD}"/>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2. </a:t>
            </a:r>
            <a:r>
              <a:rPr lang="zh-CN" altLang="en-US" sz="2800" b="1" dirty="0">
                <a:solidFill>
                  <a:srgbClr val="0070C0"/>
                </a:solidFill>
              </a:rPr>
              <a:t>编码</a:t>
            </a:r>
            <a:endParaRPr lang="zh-CN" altLang="en-US" sz="2800" dirty="0"/>
          </a:p>
        </p:txBody>
      </p:sp>
      <p:pic>
        <p:nvPicPr>
          <p:cNvPr id="8" name="Picture 7">
            <a:extLst>
              <a:ext uri="{FF2B5EF4-FFF2-40B4-BE49-F238E27FC236}">
                <a16:creationId xmlns:a16="http://schemas.microsoft.com/office/drawing/2014/main" id="{29D20E6B-AF5F-B9E8-BA5B-0958B35225B6}"/>
              </a:ext>
            </a:extLst>
          </p:cNvPr>
          <p:cNvPicPr>
            <a:picLocks noChangeAspect="1"/>
          </p:cNvPicPr>
          <p:nvPr/>
        </p:nvPicPr>
        <p:blipFill>
          <a:blip r:embed="rId2"/>
          <a:stretch>
            <a:fillRect/>
          </a:stretch>
        </p:blipFill>
        <p:spPr>
          <a:xfrm>
            <a:off x="185737" y="1806575"/>
            <a:ext cx="5462028" cy="4976514"/>
          </a:xfrm>
          <a:prstGeom prst="rect">
            <a:avLst/>
          </a:prstGeom>
        </p:spPr>
      </p:pic>
      <p:pic>
        <p:nvPicPr>
          <p:cNvPr id="11" name="Picture 10">
            <a:extLst>
              <a:ext uri="{FF2B5EF4-FFF2-40B4-BE49-F238E27FC236}">
                <a16:creationId xmlns:a16="http://schemas.microsoft.com/office/drawing/2014/main" id="{0DB8AF8A-B433-8FA0-2F97-E8B69B430554}"/>
              </a:ext>
            </a:extLst>
          </p:cNvPr>
          <p:cNvPicPr>
            <a:picLocks noChangeAspect="1"/>
          </p:cNvPicPr>
          <p:nvPr/>
        </p:nvPicPr>
        <p:blipFill>
          <a:blip r:embed="rId3"/>
          <a:stretch>
            <a:fillRect/>
          </a:stretch>
        </p:blipFill>
        <p:spPr>
          <a:xfrm>
            <a:off x="6220759" y="640995"/>
            <a:ext cx="4635500" cy="5956300"/>
          </a:xfrm>
          <a:prstGeom prst="rect">
            <a:avLst/>
          </a:prstGeom>
        </p:spPr>
      </p:pic>
      <p:cxnSp>
        <p:nvCxnSpPr>
          <p:cNvPr id="14" name="Straight Arrow Connector 13">
            <a:extLst>
              <a:ext uri="{FF2B5EF4-FFF2-40B4-BE49-F238E27FC236}">
                <a16:creationId xmlns:a16="http://schemas.microsoft.com/office/drawing/2014/main" id="{162101F4-21F4-25E2-4D89-39C8A1F0766F}"/>
              </a:ext>
            </a:extLst>
          </p:cNvPr>
          <p:cNvCxnSpPr/>
          <p:nvPr/>
        </p:nvCxnSpPr>
        <p:spPr>
          <a:xfrm>
            <a:off x="3563471" y="5338482"/>
            <a:ext cx="2657288"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235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C33AE-6FB7-3530-78FB-93DC621544B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6B73DA5-A845-2C47-8148-8F2B91A5F55A}"/>
              </a:ext>
            </a:extLst>
          </p:cNvPr>
          <p:cNvPicPr>
            <a:picLocks noChangeAspect="1"/>
          </p:cNvPicPr>
          <p:nvPr/>
        </p:nvPicPr>
        <p:blipFill>
          <a:blip r:embed="rId2"/>
          <a:stretch>
            <a:fillRect/>
          </a:stretch>
        </p:blipFill>
        <p:spPr>
          <a:xfrm>
            <a:off x="346710" y="1368611"/>
            <a:ext cx="3715890" cy="5489383"/>
          </a:xfrm>
          <a:prstGeom prst="rect">
            <a:avLst/>
          </a:prstGeom>
        </p:spPr>
      </p:pic>
      <p:sp>
        <p:nvSpPr>
          <p:cNvPr id="5" name="object 3">
            <a:extLst>
              <a:ext uri="{FF2B5EF4-FFF2-40B4-BE49-F238E27FC236}">
                <a16:creationId xmlns:a16="http://schemas.microsoft.com/office/drawing/2014/main" id="{9BEA52F0-C061-5E47-6971-13B99E8B2602}"/>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5.4.1 </a:t>
            </a:r>
            <a:r>
              <a:rPr lang="zh-CN" altLang="en-US" sz="3200" dirty="0">
                <a:solidFill>
                  <a:srgbClr val="0070C0"/>
                </a:solidFill>
                <a:latin typeface="微软雅黑" panose="020B0503020204020204" charset="-122"/>
                <a:ea typeface="微软雅黑" panose="020B0503020204020204" charset="-122"/>
              </a:rPr>
              <a:t>模型的整体结构</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736A2AB2-617C-5BE4-4784-A6E34D49B079}"/>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013A3D27-B731-5392-E8FB-13CA354C019D}"/>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3. </a:t>
            </a:r>
            <a:r>
              <a:rPr lang="zh-CN" altLang="en-US" sz="2800" b="1" dirty="0">
                <a:solidFill>
                  <a:srgbClr val="0070C0"/>
                </a:solidFill>
              </a:rPr>
              <a:t>解码</a:t>
            </a:r>
            <a:endParaRPr lang="zh-CN" altLang="en-US" sz="2800" dirty="0"/>
          </a:p>
        </p:txBody>
      </p:sp>
      <p:cxnSp>
        <p:nvCxnSpPr>
          <p:cNvPr id="14" name="Straight Arrow Connector 13">
            <a:extLst>
              <a:ext uri="{FF2B5EF4-FFF2-40B4-BE49-F238E27FC236}">
                <a16:creationId xmlns:a16="http://schemas.microsoft.com/office/drawing/2014/main" id="{5D35C37F-7A7C-D130-8451-5B6857189619}"/>
              </a:ext>
            </a:extLst>
          </p:cNvPr>
          <p:cNvCxnSpPr/>
          <p:nvPr/>
        </p:nvCxnSpPr>
        <p:spPr>
          <a:xfrm>
            <a:off x="3653412" y="5068659"/>
            <a:ext cx="2657288"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F0EB069-3C0D-4080-CBC0-8DE3F5896D96}"/>
              </a:ext>
            </a:extLst>
          </p:cNvPr>
          <p:cNvPicPr>
            <a:picLocks noChangeAspect="1"/>
          </p:cNvPicPr>
          <p:nvPr/>
        </p:nvPicPr>
        <p:blipFill>
          <a:blip r:embed="rId3"/>
          <a:stretch>
            <a:fillRect/>
          </a:stretch>
        </p:blipFill>
        <p:spPr>
          <a:xfrm>
            <a:off x="6340364" y="383475"/>
            <a:ext cx="3715890" cy="6325655"/>
          </a:xfrm>
          <a:prstGeom prst="rect">
            <a:avLst/>
          </a:prstGeom>
        </p:spPr>
      </p:pic>
      <p:sp>
        <p:nvSpPr>
          <p:cNvPr id="9" name="TextBox 8">
            <a:extLst>
              <a:ext uri="{FF2B5EF4-FFF2-40B4-BE49-F238E27FC236}">
                <a16:creationId xmlns:a16="http://schemas.microsoft.com/office/drawing/2014/main" id="{149D2E45-6F4B-E68F-0862-01DC3E30FF35}"/>
              </a:ext>
            </a:extLst>
          </p:cNvPr>
          <p:cNvSpPr txBox="1"/>
          <p:nvPr/>
        </p:nvSpPr>
        <p:spPr>
          <a:xfrm>
            <a:off x="3969147" y="2245813"/>
            <a:ext cx="2025817" cy="2677656"/>
          </a:xfrm>
          <a:prstGeom prst="rect">
            <a:avLst/>
          </a:prstGeom>
          <a:noFill/>
        </p:spPr>
        <p:txBody>
          <a:bodyPr wrap="square">
            <a:spAutoFit/>
          </a:bodyPr>
          <a:lstStyle/>
          <a:p>
            <a:r>
              <a:rPr lang="en-US" sz="2400" dirty="0" err="1"/>
              <a:t>为了要防止模型“看到”未来的信息，需要使用</a:t>
            </a:r>
            <a:r>
              <a:rPr lang="en-US" sz="2400" b="1" dirty="0" err="1">
                <a:solidFill>
                  <a:srgbClr val="C00000"/>
                </a:solidFill>
              </a:rPr>
              <a:t>掩码</a:t>
            </a:r>
            <a:r>
              <a:rPr lang="en-US" sz="2400" dirty="0" err="1"/>
              <a:t>机制来遮盖掉当前位置之后的所有信息</a:t>
            </a:r>
            <a:r>
              <a:rPr lang="zh-CN" altLang="en-US" sz="2400" dirty="0"/>
              <a:t>。</a:t>
            </a:r>
            <a:endParaRPr lang="en-US" sz="2400" dirty="0"/>
          </a:p>
        </p:txBody>
      </p:sp>
    </p:spTree>
    <p:extLst>
      <p:ext uri="{BB962C8B-B14F-4D97-AF65-F5344CB8AC3E}">
        <p14:creationId xmlns:p14="http://schemas.microsoft.com/office/powerpoint/2010/main" val="306182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7B5EF-CFB4-395A-AE96-505EB52775FA}"/>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EECAAC76-0A42-5995-D9C0-430A3E0B6612}"/>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3872CB68-E92F-9CDB-3684-62630218042D}"/>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E4313C40-2B6C-7EE7-F371-0FBA2B8EEE8A}"/>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1.</a:t>
            </a:r>
            <a:r>
              <a:rPr lang="zh-CN" altLang="en-US" sz="2800" b="1" dirty="0">
                <a:solidFill>
                  <a:srgbClr val="0070C0"/>
                </a:solidFill>
              </a:rPr>
              <a:t> 点积缩放注意力（单个头）</a:t>
            </a:r>
            <a:endParaRPr lang="zh-CN" altLang="en-US" sz="2800" dirty="0"/>
          </a:p>
        </p:txBody>
      </p:sp>
      <p:pic>
        <p:nvPicPr>
          <p:cNvPr id="2" name="Picture 1">
            <a:extLst>
              <a:ext uri="{FF2B5EF4-FFF2-40B4-BE49-F238E27FC236}">
                <a16:creationId xmlns:a16="http://schemas.microsoft.com/office/drawing/2014/main" id="{5DEDCF56-EA71-2227-5830-9553EE324270}"/>
              </a:ext>
            </a:extLst>
          </p:cNvPr>
          <p:cNvPicPr>
            <a:picLocks noChangeAspect="1"/>
          </p:cNvPicPr>
          <p:nvPr/>
        </p:nvPicPr>
        <p:blipFill>
          <a:blip r:embed="rId2"/>
          <a:stretch>
            <a:fillRect/>
          </a:stretch>
        </p:blipFill>
        <p:spPr>
          <a:xfrm>
            <a:off x="24765" y="1890421"/>
            <a:ext cx="3853964" cy="4499602"/>
          </a:xfrm>
          <a:prstGeom prst="rect">
            <a:avLst/>
          </a:prstGeom>
        </p:spPr>
      </p:pic>
      <p:sp>
        <p:nvSpPr>
          <p:cNvPr id="23" name="TextBox 22">
            <a:extLst>
              <a:ext uri="{FF2B5EF4-FFF2-40B4-BE49-F238E27FC236}">
                <a16:creationId xmlns:a16="http://schemas.microsoft.com/office/drawing/2014/main" id="{B7FC7490-EDFB-1DB8-DB0D-525ADCC8F253}"/>
              </a:ext>
            </a:extLst>
          </p:cNvPr>
          <p:cNvSpPr txBox="1"/>
          <p:nvPr/>
        </p:nvSpPr>
        <p:spPr>
          <a:xfrm>
            <a:off x="815041" y="6390022"/>
            <a:ext cx="6127376" cy="461665"/>
          </a:xfrm>
          <a:prstGeom prst="rect">
            <a:avLst/>
          </a:prstGeom>
          <a:noFill/>
        </p:spPr>
        <p:txBody>
          <a:bodyPr wrap="square" rtlCol="0">
            <a:spAutoFit/>
          </a:bodyPr>
          <a:lstStyle/>
          <a:p>
            <a:r>
              <a:rPr lang="en-US" sz="2400" dirty="0" err="1"/>
              <a:t>编码过程不需要掩码</a:t>
            </a:r>
            <a:r>
              <a:rPr lang="zh-CN" altLang="en-US" sz="2400" dirty="0"/>
              <a:t>（</a:t>
            </a:r>
            <a:r>
              <a:rPr lang="en-US" altLang="zh-CN" sz="2400" dirty="0"/>
              <a:t>Mask</a:t>
            </a:r>
            <a:r>
              <a:rPr lang="zh-CN" altLang="en-US" sz="2400" dirty="0"/>
              <a:t>）</a:t>
            </a:r>
            <a:endParaRPr lang="en-US" sz="2400" dirty="0"/>
          </a:p>
        </p:txBody>
      </p:sp>
      <p:pic>
        <p:nvPicPr>
          <p:cNvPr id="32" name="Picture 31">
            <a:extLst>
              <a:ext uri="{FF2B5EF4-FFF2-40B4-BE49-F238E27FC236}">
                <a16:creationId xmlns:a16="http://schemas.microsoft.com/office/drawing/2014/main" id="{FBC927B6-0613-0AD9-3521-C83B4A2EA3F7}"/>
              </a:ext>
            </a:extLst>
          </p:cNvPr>
          <p:cNvPicPr>
            <a:picLocks noChangeAspect="1"/>
          </p:cNvPicPr>
          <p:nvPr/>
        </p:nvPicPr>
        <p:blipFill>
          <a:blip r:embed="rId3"/>
          <a:stretch>
            <a:fillRect/>
          </a:stretch>
        </p:blipFill>
        <p:spPr>
          <a:xfrm>
            <a:off x="7340227" y="906760"/>
            <a:ext cx="2298700" cy="1765300"/>
          </a:xfrm>
          <a:prstGeom prst="rect">
            <a:avLst/>
          </a:prstGeom>
        </p:spPr>
      </p:pic>
      <p:pic>
        <p:nvPicPr>
          <p:cNvPr id="33" name="Picture 32">
            <a:extLst>
              <a:ext uri="{FF2B5EF4-FFF2-40B4-BE49-F238E27FC236}">
                <a16:creationId xmlns:a16="http://schemas.microsoft.com/office/drawing/2014/main" id="{BC769197-2A67-6385-A126-ED23CAB880FB}"/>
              </a:ext>
            </a:extLst>
          </p:cNvPr>
          <p:cNvPicPr>
            <a:picLocks noChangeAspect="1"/>
          </p:cNvPicPr>
          <p:nvPr/>
        </p:nvPicPr>
        <p:blipFill>
          <a:blip r:embed="rId4"/>
          <a:stretch>
            <a:fillRect/>
          </a:stretch>
        </p:blipFill>
        <p:spPr>
          <a:xfrm>
            <a:off x="3124200" y="4255366"/>
            <a:ext cx="7772400" cy="1152374"/>
          </a:xfrm>
          <a:prstGeom prst="rect">
            <a:avLst/>
          </a:prstGeom>
        </p:spPr>
      </p:pic>
      <p:cxnSp>
        <p:nvCxnSpPr>
          <p:cNvPr id="24" name="Straight Arrow Connector 23">
            <a:extLst>
              <a:ext uri="{FF2B5EF4-FFF2-40B4-BE49-F238E27FC236}">
                <a16:creationId xmlns:a16="http://schemas.microsoft.com/office/drawing/2014/main" id="{B0E81B2F-9372-8A57-8DC2-B8D9E7912881}"/>
              </a:ext>
            </a:extLst>
          </p:cNvPr>
          <p:cNvCxnSpPr>
            <a:cxnSpLocks/>
          </p:cNvCxnSpPr>
          <p:nvPr/>
        </p:nvCxnSpPr>
        <p:spPr>
          <a:xfrm flipH="1" flipV="1">
            <a:off x="2487706" y="3321424"/>
            <a:ext cx="5163670" cy="137024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C3B576C-52E3-DB9C-49D4-B107754821FA}"/>
              </a:ext>
            </a:extLst>
          </p:cNvPr>
          <p:cNvCxnSpPr>
            <a:cxnSpLocks/>
          </p:cNvCxnSpPr>
          <p:nvPr/>
        </p:nvCxnSpPr>
        <p:spPr>
          <a:xfrm flipH="1" flipV="1">
            <a:off x="2117427" y="4805744"/>
            <a:ext cx="6932444" cy="44397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24422B8-EA45-BAA7-D8E9-3E936A2F84EF}"/>
              </a:ext>
            </a:extLst>
          </p:cNvPr>
          <p:cNvCxnSpPr>
            <a:cxnSpLocks/>
          </p:cNvCxnSpPr>
          <p:nvPr/>
        </p:nvCxnSpPr>
        <p:spPr>
          <a:xfrm flipH="1">
            <a:off x="2442266" y="4693024"/>
            <a:ext cx="6419346" cy="71471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331F44B-28D6-E3A1-0C98-E43E373B52E4}"/>
              </a:ext>
            </a:extLst>
          </p:cNvPr>
          <p:cNvCxnSpPr>
            <a:cxnSpLocks/>
          </p:cNvCxnSpPr>
          <p:nvPr/>
        </p:nvCxnSpPr>
        <p:spPr>
          <a:xfrm flipH="1" flipV="1">
            <a:off x="3429000" y="2472925"/>
            <a:ext cx="6819788" cy="217479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5472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34B82-29D8-0A42-4586-763EF65E1D19}"/>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AA03D748-CAB4-E386-8C80-BA7B98D69451}"/>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4373E126-A5B7-34B6-CD91-1615ED94385A}"/>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C9F2097D-AF15-B90A-BEC2-8920018946AA}"/>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例子：</a:t>
            </a:r>
            <a:r>
              <a:rPr lang="en-US" altLang="zh-CN" sz="2800" b="1" dirty="0">
                <a:solidFill>
                  <a:srgbClr val="0070C0"/>
                </a:solidFill>
              </a:rPr>
              <a:t>Q</a:t>
            </a:r>
            <a:r>
              <a:rPr lang="zh-CN" altLang="en-US" sz="2800" b="1" dirty="0">
                <a:solidFill>
                  <a:srgbClr val="0070C0"/>
                </a:solidFill>
              </a:rPr>
              <a:t>，</a:t>
            </a:r>
            <a:r>
              <a:rPr lang="en-US" altLang="zh-CN" sz="2800" b="1" dirty="0">
                <a:solidFill>
                  <a:srgbClr val="0070C0"/>
                </a:solidFill>
              </a:rPr>
              <a:t>K</a:t>
            </a:r>
            <a:r>
              <a:rPr lang="zh-CN" altLang="en-US" sz="2800" b="1" dirty="0">
                <a:solidFill>
                  <a:srgbClr val="0070C0"/>
                </a:solidFill>
              </a:rPr>
              <a:t>和</a:t>
            </a:r>
            <a:r>
              <a:rPr lang="en-US" altLang="zh-CN" sz="2800" b="1" dirty="0">
                <a:solidFill>
                  <a:srgbClr val="0070C0"/>
                </a:solidFill>
              </a:rPr>
              <a:t>V</a:t>
            </a:r>
            <a:r>
              <a:rPr lang="zh-CN" altLang="en-US" sz="2800" b="1" dirty="0">
                <a:solidFill>
                  <a:srgbClr val="0070C0"/>
                </a:solidFill>
              </a:rPr>
              <a:t>计算示意图</a:t>
            </a:r>
            <a:endParaRPr lang="zh-CN" altLang="en-US" sz="2800" dirty="0"/>
          </a:p>
        </p:txBody>
      </p:sp>
      <p:pic>
        <p:nvPicPr>
          <p:cNvPr id="7" name="Picture 6">
            <a:extLst>
              <a:ext uri="{FF2B5EF4-FFF2-40B4-BE49-F238E27FC236}">
                <a16:creationId xmlns:a16="http://schemas.microsoft.com/office/drawing/2014/main" id="{CB5356AD-65A7-195A-4F28-2A5759C95BE8}"/>
              </a:ext>
            </a:extLst>
          </p:cNvPr>
          <p:cNvPicPr>
            <a:picLocks noChangeAspect="1"/>
          </p:cNvPicPr>
          <p:nvPr/>
        </p:nvPicPr>
        <p:blipFill>
          <a:blip r:embed="rId2"/>
          <a:stretch>
            <a:fillRect/>
          </a:stretch>
        </p:blipFill>
        <p:spPr>
          <a:xfrm>
            <a:off x="414521" y="2790354"/>
            <a:ext cx="2298700" cy="1765300"/>
          </a:xfrm>
          <a:prstGeom prst="rect">
            <a:avLst/>
          </a:prstGeom>
        </p:spPr>
      </p:pic>
      <p:pic>
        <p:nvPicPr>
          <p:cNvPr id="30722" name="Picture 2">
            <a:extLst>
              <a:ext uri="{FF2B5EF4-FFF2-40B4-BE49-F238E27FC236}">
                <a16:creationId xmlns:a16="http://schemas.microsoft.com/office/drawing/2014/main" id="{3F2B6CE9-06A2-B626-F838-D4F9462E1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221" y="1992699"/>
            <a:ext cx="9335026" cy="336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424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6618A-F92C-A906-93AE-EE9C19B97CD1}"/>
            </a:ext>
          </a:extLst>
        </p:cNvPr>
        <p:cNvGrpSpPr/>
        <p:nvPr/>
      </p:nvGrpSpPr>
      <p:grpSpPr>
        <a:xfrm>
          <a:off x="0" y="0"/>
          <a:ext cx="0" cy="0"/>
          <a:chOff x="0" y="0"/>
          <a:chExt cx="0" cy="0"/>
        </a:xfrm>
      </p:grpSpPr>
      <p:sp>
        <p:nvSpPr>
          <p:cNvPr id="17" name="object 3">
            <a:extLst>
              <a:ext uri="{FF2B5EF4-FFF2-40B4-BE49-F238E27FC236}">
                <a16:creationId xmlns:a16="http://schemas.microsoft.com/office/drawing/2014/main" id="{A34C3E55-E4B8-B75D-1CAD-F00BEFBC542A}"/>
              </a:ext>
            </a:extLst>
          </p:cNvPr>
          <p:cNvSpPr txBox="1">
            <a:spLocks noGrp="1"/>
          </p:cNvSpPr>
          <p:nvPr>
            <p:ph type="title"/>
          </p:nvPr>
        </p:nvSpPr>
        <p:spPr>
          <a:xfrm>
            <a:off x="583564" y="467977"/>
            <a:ext cx="8082916" cy="507831"/>
          </a:xfrm>
          <a:prstGeom prst="rect">
            <a:avLst/>
          </a:prstGeom>
        </p:spPr>
        <p:txBody>
          <a:bodyPr vert="horz" wrap="square" lIns="0" tIns="15240" rIns="0" bIns="0" rtlCol="0">
            <a:spAutoFit/>
          </a:bodyPr>
          <a:lstStyle/>
          <a:p>
            <a:pPr marL="12700" algn="l" rtl="0">
              <a:spcBef>
                <a:spcPts val="100"/>
              </a:spcBef>
            </a:pPr>
            <a:r>
              <a:rPr lang="zh-CN" altLang="en-US" sz="3200" dirty="0">
                <a:solidFill>
                  <a:srgbClr val="0070C0"/>
                </a:solidFill>
                <a:latin typeface="微软雅黑" panose="020B0503020204020204" charset="-122"/>
                <a:ea typeface="微软雅黑" panose="020B0503020204020204" charset="-122"/>
              </a:rPr>
              <a:t>需要多少语料库才能学会</a:t>
            </a:r>
            <a:r>
              <a:rPr lang="en-US" altLang="zh-CN" sz="3200" dirty="0">
                <a:solidFill>
                  <a:srgbClr val="0070C0"/>
                </a:solidFill>
                <a:latin typeface="微软雅黑" panose="020B0503020204020204" charset="-122"/>
                <a:ea typeface="微软雅黑" panose="020B0503020204020204" charset="-122"/>
              </a:rPr>
              <a:t>”</a:t>
            </a:r>
            <a:r>
              <a:rPr lang="zh-CN" altLang="en-US" sz="3200" dirty="0">
                <a:solidFill>
                  <a:srgbClr val="0070C0"/>
                </a:solidFill>
                <a:latin typeface="微软雅黑" panose="020B0503020204020204" charset="-122"/>
                <a:ea typeface="微软雅黑" panose="020B0503020204020204" charset="-122"/>
              </a:rPr>
              <a:t>文字接龙</a:t>
            </a:r>
            <a:r>
              <a:rPr lang="en-US" altLang="zh-CN" sz="3200" dirty="0">
                <a:solidFill>
                  <a:srgbClr val="0070C0"/>
                </a:solidFill>
                <a:latin typeface="微软雅黑" panose="020B0503020204020204" charset="-122"/>
                <a:ea typeface="微软雅黑" panose="020B0503020204020204" charset="-122"/>
              </a:rPr>
              <a:t>”</a:t>
            </a:r>
            <a:r>
              <a:rPr lang="zh-CN" altLang="en-US" sz="3200" dirty="0">
                <a:solidFill>
                  <a:srgbClr val="0070C0"/>
                </a:solidFill>
                <a:latin typeface="微软雅黑" panose="020B0503020204020204" charset="-122"/>
                <a:ea typeface="微软雅黑" panose="020B0503020204020204" charset="-122"/>
              </a:rPr>
              <a:t>？</a:t>
            </a:r>
            <a:endParaRPr lang="zh-CN" altLang="en-US" sz="2880" dirty="0">
              <a:solidFill>
                <a:srgbClr val="0070C0"/>
              </a:solidFill>
              <a:latin typeface="微软雅黑" panose="020B0503020204020204" charset="-122"/>
              <a:ea typeface="微软雅黑" panose="020B0503020204020204" charset="-122"/>
            </a:endParaRPr>
          </a:p>
        </p:txBody>
      </p:sp>
      <p:sp>
        <p:nvSpPr>
          <p:cNvPr id="3" name="等腰三角形 2">
            <a:extLst>
              <a:ext uri="{FF2B5EF4-FFF2-40B4-BE49-F238E27FC236}">
                <a16:creationId xmlns:a16="http://schemas.microsoft.com/office/drawing/2014/main" id="{DACDA743-6002-5628-D856-B81EE6149713}"/>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nvGrpSpPr>
          <p:cNvPr id="2" name="组合 1">
            <a:extLst>
              <a:ext uri="{FF2B5EF4-FFF2-40B4-BE49-F238E27FC236}">
                <a16:creationId xmlns:a16="http://schemas.microsoft.com/office/drawing/2014/main" id="{3C4E49BB-6F72-9675-FB2E-4F7B23163FDC}"/>
              </a:ext>
            </a:extLst>
          </p:cNvPr>
          <p:cNvGrpSpPr/>
          <p:nvPr/>
        </p:nvGrpSpPr>
        <p:grpSpPr>
          <a:xfrm>
            <a:off x="55663" y="6581001"/>
            <a:ext cx="10367010" cy="278987"/>
            <a:chOff x="55663" y="6581001"/>
            <a:chExt cx="10367010" cy="278987"/>
          </a:xfrm>
        </p:grpSpPr>
        <p:sp>
          <p:nvSpPr>
            <p:cNvPr id="18" name="文本框 14">
              <a:extLst>
                <a:ext uri="{FF2B5EF4-FFF2-40B4-BE49-F238E27FC236}">
                  <a16:creationId xmlns:a16="http://schemas.microsoft.com/office/drawing/2014/main" id="{D75C5976-C89F-F1D3-E1B5-050699BE0FF5}"/>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来源：</a:t>
              </a:r>
              <a:r>
                <a:rPr lang="en-US" altLang="zh-CN" sz="1200" dirty="0"/>
                <a:t>https://</a:t>
              </a:r>
              <a:r>
                <a:rPr lang="en-US" altLang="zh-CN" sz="1200" dirty="0" err="1"/>
                <a:t>qwenlm.github.io</a:t>
              </a:r>
              <a:r>
                <a:rPr lang="en-US" altLang="zh-CN" sz="1200" dirty="0"/>
                <a:t>/blog/qwen2.5/</a:t>
              </a:r>
              <a:endParaRPr lang="zh-CN" altLang="en-US" sz="1200" dirty="0"/>
            </a:p>
          </p:txBody>
        </p:sp>
        <p:cxnSp>
          <p:nvCxnSpPr>
            <p:cNvPr id="13" name="直接连接符 12">
              <a:extLst>
                <a:ext uri="{FF2B5EF4-FFF2-40B4-BE49-F238E27FC236}">
                  <a16:creationId xmlns:a16="http://schemas.microsoft.com/office/drawing/2014/main" id="{CF105D83-59A4-5614-5547-C4B15701A3CA}"/>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文本框 3">
            <a:extLst>
              <a:ext uri="{FF2B5EF4-FFF2-40B4-BE49-F238E27FC236}">
                <a16:creationId xmlns:a16="http://schemas.microsoft.com/office/drawing/2014/main" id="{223E20D9-13F0-DE21-F961-58311D92A823}"/>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2. </a:t>
            </a:r>
            <a:r>
              <a:rPr lang="zh-CN" altLang="en-US" sz="2800" b="1" dirty="0">
                <a:solidFill>
                  <a:srgbClr val="0070C0"/>
                </a:solidFill>
              </a:rPr>
              <a:t>世界知识</a:t>
            </a:r>
            <a:endParaRPr lang="zh-CN" altLang="en-US" sz="2800" dirty="0"/>
          </a:p>
        </p:txBody>
      </p:sp>
      <p:sp>
        <p:nvSpPr>
          <p:cNvPr id="7" name="对话气泡: 椭圆形 70">
            <a:extLst>
              <a:ext uri="{FF2B5EF4-FFF2-40B4-BE49-F238E27FC236}">
                <a16:creationId xmlns:a16="http://schemas.microsoft.com/office/drawing/2014/main" id="{74BDC493-3377-E291-C27B-86A7A22D5B80}"/>
              </a:ext>
            </a:extLst>
          </p:cNvPr>
          <p:cNvSpPr/>
          <p:nvPr/>
        </p:nvSpPr>
        <p:spPr>
          <a:xfrm>
            <a:off x="561152" y="2396942"/>
            <a:ext cx="3029213" cy="1126185"/>
          </a:xfrm>
          <a:prstGeom prst="wedgeEllipseCallout">
            <a:avLst>
              <a:gd name="adj1" fmla="val -19614"/>
              <a:gd name="adj2" fmla="val -10519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dirty="0"/>
              <a:t>“</a:t>
            </a:r>
            <a:r>
              <a:rPr lang="zh-CN" altLang="en-US" sz="2000" b="1" dirty="0">
                <a:solidFill>
                  <a:srgbClr val="FF0000"/>
                </a:solidFill>
              </a:rPr>
              <a:t>中国的首都是</a:t>
            </a:r>
            <a:r>
              <a:rPr lang="zh-CN" altLang="en-US" sz="2000" dirty="0"/>
              <a:t>”后面接“</a:t>
            </a:r>
            <a:r>
              <a:rPr lang="zh-CN" altLang="en-US" sz="2000" b="1" dirty="0">
                <a:solidFill>
                  <a:schemeClr val="accent1"/>
                </a:solidFill>
              </a:rPr>
              <a:t>北京</a:t>
            </a:r>
            <a:r>
              <a:rPr lang="zh-CN" altLang="en-US" sz="2000" dirty="0"/>
              <a:t>”，而不能接“</a:t>
            </a:r>
            <a:r>
              <a:rPr lang="zh-CN" altLang="en-US" sz="2000" b="1" dirty="0">
                <a:solidFill>
                  <a:schemeClr val="accent3"/>
                </a:solidFill>
              </a:rPr>
              <a:t>上海</a:t>
            </a:r>
            <a:r>
              <a:rPr lang="zh-CN" altLang="en-US" sz="2000" dirty="0"/>
              <a:t>”</a:t>
            </a:r>
          </a:p>
        </p:txBody>
      </p:sp>
      <p:graphicFrame>
        <p:nvGraphicFramePr>
          <p:cNvPr id="5" name="Table 4">
            <a:extLst>
              <a:ext uri="{FF2B5EF4-FFF2-40B4-BE49-F238E27FC236}">
                <a16:creationId xmlns:a16="http://schemas.microsoft.com/office/drawing/2014/main" id="{BF297B01-FE74-64B6-3801-6A443DD5F30D}"/>
              </a:ext>
            </a:extLst>
          </p:cNvPr>
          <p:cNvGraphicFramePr>
            <a:graphicFrameLocks noGrp="1"/>
          </p:cNvGraphicFramePr>
          <p:nvPr>
            <p:extLst>
              <p:ext uri="{D42A27DB-BD31-4B8C-83A1-F6EECF244321}">
                <p14:modId xmlns:p14="http://schemas.microsoft.com/office/powerpoint/2010/main" val="2053228806"/>
              </p:ext>
            </p:extLst>
          </p:nvPr>
        </p:nvGraphicFramePr>
        <p:xfrm>
          <a:off x="4105202" y="2060965"/>
          <a:ext cx="7903023" cy="2743200"/>
        </p:xfrm>
        <a:graphic>
          <a:graphicData uri="http://schemas.openxmlformats.org/drawingml/2006/table">
            <a:tbl>
              <a:tblPr firstRow="1" bandRow="1">
                <a:tableStyleId>{5C22544A-7EE6-4342-B048-85BDC9FD1C3A}</a:tableStyleId>
              </a:tblPr>
              <a:tblGrid>
                <a:gridCol w="1717374">
                  <a:extLst>
                    <a:ext uri="{9D8B030D-6E8A-4147-A177-3AD203B41FA5}">
                      <a16:colId xmlns:a16="http://schemas.microsoft.com/office/drawing/2014/main" val="2591886950"/>
                    </a:ext>
                  </a:extLst>
                </a:gridCol>
                <a:gridCol w="1116106">
                  <a:extLst>
                    <a:ext uri="{9D8B030D-6E8A-4147-A177-3AD203B41FA5}">
                      <a16:colId xmlns:a16="http://schemas.microsoft.com/office/drawing/2014/main" val="2286821393"/>
                    </a:ext>
                  </a:extLst>
                </a:gridCol>
                <a:gridCol w="5069543">
                  <a:extLst>
                    <a:ext uri="{9D8B030D-6E8A-4147-A177-3AD203B41FA5}">
                      <a16:colId xmlns:a16="http://schemas.microsoft.com/office/drawing/2014/main" val="3313645610"/>
                    </a:ext>
                  </a:extLst>
                </a:gridCol>
              </a:tblGrid>
              <a:tr h="420708">
                <a:tc>
                  <a:txBody>
                    <a:bodyPr/>
                    <a:lstStyle/>
                    <a:p>
                      <a:r>
                        <a:rPr lang="en-US" sz="2400" dirty="0" err="1"/>
                        <a:t>模型</a:t>
                      </a:r>
                      <a:endParaRPr lang="en-US" sz="2400" dirty="0"/>
                    </a:p>
                  </a:txBody>
                  <a:tcPr/>
                </a:tc>
                <a:tc>
                  <a:txBody>
                    <a:bodyPr/>
                    <a:lstStyle/>
                    <a:p>
                      <a:r>
                        <a:rPr lang="en-US" sz="2400" dirty="0" err="1"/>
                        <a:t>年份</a:t>
                      </a:r>
                      <a:endParaRPr lang="en-US" sz="2400" dirty="0"/>
                    </a:p>
                  </a:txBody>
                  <a:tcPr/>
                </a:tc>
                <a:tc>
                  <a:txBody>
                    <a:bodyPr/>
                    <a:lstStyle/>
                    <a:p>
                      <a:r>
                        <a:rPr lang="en-US" sz="2400" dirty="0" err="1"/>
                        <a:t>数据规模</a:t>
                      </a:r>
                      <a:endParaRPr lang="en-US" sz="2400" dirty="0"/>
                    </a:p>
                  </a:txBody>
                  <a:tcPr/>
                </a:tc>
                <a:extLst>
                  <a:ext uri="{0D108BD9-81ED-4DB2-BD59-A6C34878D82A}">
                    <a16:rowId xmlns:a16="http://schemas.microsoft.com/office/drawing/2014/main" val="3952655212"/>
                  </a:ext>
                </a:extLst>
              </a:tr>
              <a:tr h="426551">
                <a:tc>
                  <a:txBody>
                    <a:bodyPr/>
                    <a:lstStyle/>
                    <a:p>
                      <a:r>
                        <a:rPr lang="en-US" sz="2400" dirty="0"/>
                        <a:t>GPT</a:t>
                      </a:r>
                      <a:r>
                        <a:rPr lang="en-US" altLang="zh-CN" sz="2400" dirty="0"/>
                        <a:t>-1</a:t>
                      </a:r>
                      <a:endParaRPr lang="en-US" sz="2400" dirty="0"/>
                    </a:p>
                  </a:txBody>
                  <a:tcPr/>
                </a:tc>
                <a:tc>
                  <a:txBody>
                    <a:bodyPr/>
                    <a:lstStyle/>
                    <a:p>
                      <a:r>
                        <a:rPr lang="en-US" altLang="zh-CN" sz="2400" dirty="0"/>
                        <a:t>2018</a:t>
                      </a:r>
                      <a:endParaRPr lang="en-US" sz="2400" dirty="0"/>
                    </a:p>
                  </a:txBody>
                  <a:tcPr/>
                </a:tc>
                <a:tc>
                  <a:txBody>
                    <a:bodyPr/>
                    <a:lstStyle/>
                    <a:p>
                      <a:r>
                        <a:rPr lang="en-US" sz="2400" dirty="0"/>
                        <a:t>7000本书</a:t>
                      </a:r>
                    </a:p>
                  </a:txBody>
                  <a:tcPr/>
                </a:tc>
                <a:extLst>
                  <a:ext uri="{0D108BD9-81ED-4DB2-BD59-A6C34878D82A}">
                    <a16:rowId xmlns:a16="http://schemas.microsoft.com/office/drawing/2014/main" val="3550213177"/>
                  </a:ext>
                </a:extLst>
              </a:tr>
              <a:tr h="426551">
                <a:tc>
                  <a:txBody>
                    <a:bodyPr/>
                    <a:lstStyle/>
                    <a:p>
                      <a:r>
                        <a:rPr lang="en-US" sz="2400" dirty="0"/>
                        <a:t>GPT</a:t>
                      </a:r>
                      <a:r>
                        <a:rPr lang="en-US" altLang="zh-CN" sz="2400" dirty="0"/>
                        <a:t>-2</a:t>
                      </a:r>
                      <a:endParaRPr lang="en-US" sz="2400" dirty="0"/>
                    </a:p>
                  </a:txBody>
                  <a:tcPr/>
                </a:tc>
                <a:tc>
                  <a:txBody>
                    <a:bodyPr/>
                    <a:lstStyle/>
                    <a:p>
                      <a:r>
                        <a:rPr lang="en-US" altLang="zh-CN" sz="2400" dirty="0"/>
                        <a:t>2019</a:t>
                      </a:r>
                      <a:endParaRPr lang="en-US" sz="2400" dirty="0"/>
                    </a:p>
                  </a:txBody>
                  <a:tcPr/>
                </a:tc>
                <a:tc>
                  <a:txBody>
                    <a:bodyPr/>
                    <a:lstStyle/>
                    <a:p>
                      <a:r>
                        <a:rPr lang="en-US" altLang="zh-CN" sz="2400" dirty="0"/>
                        <a:t>40GB</a:t>
                      </a:r>
                      <a:r>
                        <a:rPr lang="zh-CN" altLang="en-US" sz="2400" dirty="0"/>
                        <a:t>文本</a:t>
                      </a:r>
                      <a:endParaRPr lang="en-US" sz="2400" dirty="0"/>
                    </a:p>
                  </a:txBody>
                  <a:tcPr/>
                </a:tc>
                <a:extLst>
                  <a:ext uri="{0D108BD9-81ED-4DB2-BD59-A6C34878D82A}">
                    <a16:rowId xmlns:a16="http://schemas.microsoft.com/office/drawing/2014/main" val="430512958"/>
                  </a:ext>
                </a:extLst>
              </a:tr>
              <a:tr h="426551">
                <a:tc>
                  <a:txBody>
                    <a:bodyPr/>
                    <a:lstStyle/>
                    <a:p>
                      <a:r>
                        <a:rPr lang="en-US" sz="2400" dirty="0"/>
                        <a:t>GPT</a:t>
                      </a:r>
                      <a:r>
                        <a:rPr lang="en-US" altLang="zh-CN" sz="2400" dirty="0"/>
                        <a:t>-3</a:t>
                      </a:r>
                      <a:endParaRPr lang="en-US" sz="2400" dirty="0"/>
                    </a:p>
                  </a:txBody>
                  <a:tcPr/>
                </a:tc>
                <a:tc>
                  <a:txBody>
                    <a:bodyPr/>
                    <a:lstStyle/>
                    <a:p>
                      <a:r>
                        <a:rPr lang="en-US" altLang="zh-CN" sz="2400" dirty="0"/>
                        <a:t>2020</a:t>
                      </a:r>
                      <a:endParaRPr lang="en-US" sz="2400" dirty="0"/>
                    </a:p>
                  </a:txBody>
                  <a:tcPr/>
                </a:tc>
                <a:tc>
                  <a:txBody>
                    <a:bodyPr/>
                    <a:lstStyle/>
                    <a:p>
                      <a:r>
                        <a:rPr lang="en-US" sz="2400" dirty="0"/>
                        <a:t>从</a:t>
                      </a:r>
                      <a:r>
                        <a:rPr lang="en-US" altLang="zh-CN" sz="2400" dirty="0"/>
                        <a:t>45TB</a:t>
                      </a:r>
                      <a:r>
                        <a:rPr lang="zh-CN" altLang="en-US" sz="2400" dirty="0"/>
                        <a:t>数据清洗得到</a:t>
                      </a:r>
                      <a:r>
                        <a:rPr lang="en-US" altLang="zh-CN" sz="2400" dirty="0"/>
                        <a:t>570GB</a:t>
                      </a:r>
                      <a:r>
                        <a:rPr lang="zh-CN" altLang="en-US" sz="2400" dirty="0"/>
                        <a:t>文本</a:t>
                      </a:r>
                      <a:endParaRPr lang="en-US" sz="2400" dirty="0"/>
                    </a:p>
                  </a:txBody>
                  <a:tcPr/>
                </a:tc>
                <a:extLst>
                  <a:ext uri="{0D108BD9-81ED-4DB2-BD59-A6C34878D82A}">
                    <a16:rowId xmlns:a16="http://schemas.microsoft.com/office/drawing/2014/main" val="3130039152"/>
                  </a:ext>
                </a:extLst>
              </a:tr>
              <a:tr h="426551">
                <a:tc>
                  <a:txBody>
                    <a:bodyPr/>
                    <a:lstStyle/>
                    <a:p>
                      <a:r>
                        <a:rPr lang="en-US" sz="2400" dirty="0"/>
                        <a:t>Llama 3</a:t>
                      </a:r>
                    </a:p>
                  </a:txBody>
                  <a:tcPr/>
                </a:tc>
                <a:tc>
                  <a:txBody>
                    <a:bodyPr/>
                    <a:lstStyle/>
                    <a:p>
                      <a:r>
                        <a:rPr lang="en-US" sz="2400" dirty="0"/>
                        <a:t>2024</a:t>
                      </a:r>
                    </a:p>
                  </a:txBody>
                  <a:tcPr/>
                </a:tc>
                <a:tc>
                  <a:txBody>
                    <a:bodyPr/>
                    <a:lstStyle/>
                    <a:p>
                      <a:r>
                        <a:rPr lang="en-US" altLang="zh-CN" sz="2400" dirty="0"/>
                        <a:t>15TB</a:t>
                      </a:r>
                      <a:r>
                        <a:rPr lang="zh-CN" altLang="en-US" sz="2400" dirty="0"/>
                        <a:t>文本</a:t>
                      </a:r>
                      <a:endParaRPr lang="en-US" sz="2400" dirty="0"/>
                    </a:p>
                  </a:txBody>
                  <a:tcPr/>
                </a:tc>
                <a:extLst>
                  <a:ext uri="{0D108BD9-81ED-4DB2-BD59-A6C34878D82A}">
                    <a16:rowId xmlns:a16="http://schemas.microsoft.com/office/drawing/2014/main" val="3874988622"/>
                  </a:ext>
                </a:extLst>
              </a:tr>
              <a:tr h="426551">
                <a:tc>
                  <a:txBody>
                    <a:bodyPr/>
                    <a:lstStyle/>
                    <a:p>
                      <a:r>
                        <a:rPr lang="en-US" sz="2400" dirty="0" err="1"/>
                        <a:t>Qwen</a:t>
                      </a:r>
                      <a:r>
                        <a:rPr lang="en-US" sz="2400" dirty="0"/>
                        <a:t> 2.5</a:t>
                      </a:r>
                    </a:p>
                  </a:txBody>
                  <a:tcPr/>
                </a:tc>
                <a:tc>
                  <a:txBody>
                    <a:bodyPr/>
                    <a:lstStyle/>
                    <a:p>
                      <a:r>
                        <a:rPr lang="en-US" sz="2400" dirty="0"/>
                        <a:t>2024</a:t>
                      </a:r>
                    </a:p>
                  </a:txBody>
                  <a:tcPr/>
                </a:tc>
                <a:tc>
                  <a:txBody>
                    <a:bodyPr/>
                    <a:lstStyle/>
                    <a:p>
                      <a:r>
                        <a:rPr lang="en-US" sz="2400" dirty="0"/>
                        <a:t>大概</a:t>
                      </a:r>
                      <a:r>
                        <a:rPr lang="en-US" altLang="zh-CN" sz="2400" dirty="0"/>
                        <a:t>60TB</a:t>
                      </a:r>
                      <a:r>
                        <a:rPr lang="zh-CN" altLang="en-US" sz="2400" dirty="0"/>
                        <a:t>数据</a:t>
                      </a:r>
                      <a:endParaRPr lang="en-US" sz="2400" dirty="0"/>
                    </a:p>
                  </a:txBody>
                  <a:tcPr/>
                </a:tc>
                <a:extLst>
                  <a:ext uri="{0D108BD9-81ED-4DB2-BD59-A6C34878D82A}">
                    <a16:rowId xmlns:a16="http://schemas.microsoft.com/office/drawing/2014/main" val="3132986861"/>
                  </a:ext>
                </a:extLst>
              </a:tr>
            </a:tbl>
          </a:graphicData>
        </a:graphic>
      </p:graphicFrame>
      <p:sp>
        <p:nvSpPr>
          <p:cNvPr id="9" name="TextBox 8">
            <a:extLst>
              <a:ext uri="{FF2B5EF4-FFF2-40B4-BE49-F238E27FC236}">
                <a16:creationId xmlns:a16="http://schemas.microsoft.com/office/drawing/2014/main" id="{7BAB4176-88AB-86BB-BEA8-AA7B3F2748EA}"/>
              </a:ext>
            </a:extLst>
          </p:cNvPr>
          <p:cNvSpPr txBox="1"/>
          <p:nvPr/>
        </p:nvSpPr>
        <p:spPr>
          <a:xfrm>
            <a:off x="939482" y="5090418"/>
            <a:ext cx="10313036" cy="830997"/>
          </a:xfrm>
          <a:prstGeom prst="rect">
            <a:avLst/>
          </a:prstGeom>
          <a:solidFill>
            <a:schemeClr val="accent6">
              <a:lumMod val="60000"/>
              <a:lumOff val="40000"/>
            </a:schemeClr>
          </a:solidFill>
          <a:ln>
            <a:noFill/>
          </a:ln>
        </p:spPr>
        <p:txBody>
          <a:bodyPr wrap="square">
            <a:spAutoFit/>
          </a:bodyPr>
          <a:lstStyle/>
          <a:p>
            <a:r>
              <a:rPr lang="en-US" sz="2400" dirty="0">
                <a:latin typeface="Times New Roman" panose="02020603050405020304" pitchFamily="18" charset="0"/>
                <a:cs typeface="Times New Roman" panose="02020603050405020304" pitchFamily="18" charset="0"/>
              </a:rPr>
              <a:t>In terms of Qwen2.5, the language models, all models are pretrained on our latest large-scale dataset, encompassing up to </a:t>
            </a:r>
            <a:r>
              <a:rPr lang="en-US" sz="2400" b="1" dirty="0">
                <a:solidFill>
                  <a:srgbClr val="0070C0"/>
                </a:solidFill>
                <a:latin typeface="Times New Roman" panose="02020603050405020304" pitchFamily="18" charset="0"/>
                <a:cs typeface="Times New Roman" panose="02020603050405020304" pitchFamily="18" charset="0"/>
              </a:rPr>
              <a:t>18 trillion tokens</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5102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29124-E12E-624C-769F-1166D9F6EDF2}"/>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E9FDDFDB-9415-7F1C-6297-4B0693E613C0}"/>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F35D10D3-68D0-7EC4-6E10-25A0C0DE09EC}"/>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D1A3AF52-3B03-C2B9-1A3B-0355311E5071}"/>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例子：</a:t>
            </a:r>
            <a:r>
              <a:rPr lang="en-US" altLang="zh-CN" sz="2800" b="1" dirty="0">
                <a:solidFill>
                  <a:srgbClr val="0070C0"/>
                </a:solidFill>
              </a:rPr>
              <a:t>Q</a:t>
            </a:r>
            <a:r>
              <a:rPr lang="zh-CN" altLang="en-US" sz="2800" b="1" dirty="0">
                <a:solidFill>
                  <a:srgbClr val="0070C0"/>
                </a:solidFill>
              </a:rPr>
              <a:t>，</a:t>
            </a:r>
            <a:r>
              <a:rPr lang="en-US" altLang="zh-CN" sz="2800" b="1" dirty="0">
                <a:solidFill>
                  <a:srgbClr val="0070C0"/>
                </a:solidFill>
              </a:rPr>
              <a:t>K</a:t>
            </a:r>
            <a:r>
              <a:rPr lang="zh-CN" altLang="en-US" sz="2800" b="1" dirty="0">
                <a:solidFill>
                  <a:srgbClr val="0070C0"/>
                </a:solidFill>
              </a:rPr>
              <a:t>和</a:t>
            </a:r>
            <a:r>
              <a:rPr lang="en-US" altLang="zh-CN" sz="2800" b="1" dirty="0">
                <a:solidFill>
                  <a:srgbClr val="0070C0"/>
                </a:solidFill>
              </a:rPr>
              <a:t>V</a:t>
            </a:r>
            <a:r>
              <a:rPr lang="zh-CN" altLang="en-US" sz="2800" b="1" dirty="0">
                <a:solidFill>
                  <a:srgbClr val="0070C0"/>
                </a:solidFill>
              </a:rPr>
              <a:t>计算示意图</a:t>
            </a:r>
            <a:endParaRPr lang="zh-CN" altLang="en-US" sz="2800" dirty="0"/>
          </a:p>
        </p:txBody>
      </p:sp>
      <p:pic>
        <p:nvPicPr>
          <p:cNvPr id="7" name="Picture 6">
            <a:extLst>
              <a:ext uri="{FF2B5EF4-FFF2-40B4-BE49-F238E27FC236}">
                <a16:creationId xmlns:a16="http://schemas.microsoft.com/office/drawing/2014/main" id="{E1F86744-4706-1A96-3EB3-7AAF018B2CC0}"/>
              </a:ext>
            </a:extLst>
          </p:cNvPr>
          <p:cNvPicPr>
            <a:picLocks noChangeAspect="1"/>
          </p:cNvPicPr>
          <p:nvPr/>
        </p:nvPicPr>
        <p:blipFill>
          <a:blip r:embed="rId2"/>
          <a:stretch>
            <a:fillRect/>
          </a:stretch>
        </p:blipFill>
        <p:spPr>
          <a:xfrm>
            <a:off x="414521" y="2790354"/>
            <a:ext cx="2298700" cy="1765300"/>
          </a:xfrm>
          <a:prstGeom prst="rect">
            <a:avLst/>
          </a:prstGeom>
        </p:spPr>
      </p:pic>
      <p:pic>
        <p:nvPicPr>
          <p:cNvPr id="32770" name="Picture 2">
            <a:extLst>
              <a:ext uri="{FF2B5EF4-FFF2-40B4-BE49-F238E27FC236}">
                <a16:creationId xmlns:a16="http://schemas.microsoft.com/office/drawing/2014/main" id="{44493990-91BF-FA32-4285-642638200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2848" y="1779701"/>
            <a:ext cx="6381963" cy="507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2056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3550C-554F-282B-E094-86E68DD0CEA4}"/>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7D3B78F0-8B00-0123-D303-427D1AF653A3}"/>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37204FFB-281B-531E-C407-BFCD26B12A03}"/>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F109F1AE-6FA7-853B-48F1-ADFE7717772E}"/>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例子：点积注意力</a:t>
            </a:r>
            <a:endParaRPr lang="zh-CN" altLang="en-US" sz="2800" dirty="0"/>
          </a:p>
        </p:txBody>
      </p:sp>
      <p:pic>
        <p:nvPicPr>
          <p:cNvPr id="9" name="Picture 8">
            <a:extLst>
              <a:ext uri="{FF2B5EF4-FFF2-40B4-BE49-F238E27FC236}">
                <a16:creationId xmlns:a16="http://schemas.microsoft.com/office/drawing/2014/main" id="{1D4E7B57-64F8-5110-196D-8EA624288621}"/>
              </a:ext>
            </a:extLst>
          </p:cNvPr>
          <p:cNvPicPr>
            <a:picLocks noChangeAspect="1"/>
          </p:cNvPicPr>
          <p:nvPr/>
        </p:nvPicPr>
        <p:blipFill>
          <a:blip r:embed="rId3"/>
          <a:stretch>
            <a:fillRect/>
          </a:stretch>
        </p:blipFill>
        <p:spPr>
          <a:xfrm>
            <a:off x="4284689" y="87333"/>
            <a:ext cx="7772400" cy="1152374"/>
          </a:xfrm>
          <a:prstGeom prst="rect">
            <a:avLst/>
          </a:prstGeom>
        </p:spPr>
      </p:pic>
      <p:sp>
        <p:nvSpPr>
          <p:cNvPr id="10" name="Rectangle 9">
            <a:extLst>
              <a:ext uri="{FF2B5EF4-FFF2-40B4-BE49-F238E27FC236}">
                <a16:creationId xmlns:a16="http://schemas.microsoft.com/office/drawing/2014/main" id="{58872894-C63A-5784-5E2A-B64B23DAB8F0}"/>
              </a:ext>
            </a:extLst>
          </p:cNvPr>
          <p:cNvSpPr/>
          <p:nvPr/>
        </p:nvSpPr>
        <p:spPr>
          <a:xfrm>
            <a:off x="10088380" y="113816"/>
            <a:ext cx="914400" cy="576187"/>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a:extLst>
              <a:ext uri="{FF2B5EF4-FFF2-40B4-BE49-F238E27FC236}">
                <a16:creationId xmlns:a16="http://schemas.microsoft.com/office/drawing/2014/main" id="{B58D6FFF-CA54-E271-AFF3-3E92A7DB7D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8636" y="1789410"/>
            <a:ext cx="8194026" cy="506859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41A8BF3-BFF3-0C71-579E-0407C1C9635E}"/>
                  </a:ext>
                </a:extLst>
              </p:cNvPr>
              <p:cNvSpPr txBox="1"/>
              <p:nvPr/>
            </p:nvSpPr>
            <p:spPr>
              <a:xfrm>
                <a:off x="522059" y="3621397"/>
                <a:ext cx="2026270" cy="121340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𝑄</m:t>
                      </m:r>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𝑑</m:t>
                              </m:r>
                            </m:e>
                            <m:sub>
                              <m:r>
                                <a:rPr lang="en-US" altLang="zh-CN" sz="2400" b="0" i="1" smtClean="0">
                                  <a:latin typeface="Cambria Math" panose="02040503050406030204" pitchFamily="18" charset="0"/>
                                </a:rPr>
                                <m:t>𝑘</m:t>
                              </m:r>
                            </m:sub>
                          </m:sSub>
                        </m:sup>
                      </m:sSup>
                    </m:oMath>
                  </m:oMathPara>
                </a14:m>
                <a:endParaRPr lang="en-US" altLang="zh-CN"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𝐾</m:t>
                      </m:r>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𝑑</m:t>
                              </m:r>
                            </m:e>
                            <m:sub>
                              <m:r>
                                <a:rPr lang="en-US" altLang="zh-CN" sz="2400" b="0" i="1" smtClean="0">
                                  <a:latin typeface="Cambria Math" panose="02040503050406030204" pitchFamily="18" charset="0"/>
                                </a:rPr>
                                <m:t>𝑘</m:t>
                              </m:r>
                            </m:sub>
                          </m:sSub>
                        </m:sup>
                      </m:sSup>
                    </m:oMath>
                  </m:oMathPara>
                </a14:m>
                <a:endParaRPr lang="en-US" altLang="zh-CN" sz="2400" b="0" i="1" dirty="0">
                  <a:latin typeface="Cambria Math" panose="02040503050406030204" pitchFamily="18" charset="0"/>
                </a:endParaRPr>
              </a:p>
              <a:p>
                <a:endParaRPr lang="en-US" altLang="zh-CN" sz="2400" b="0" i="1" dirty="0">
                  <a:latin typeface="Cambria Math" panose="02040503050406030204" pitchFamily="18" charset="0"/>
                </a:endParaRPr>
              </a:p>
            </p:txBody>
          </p:sp>
        </mc:Choice>
        <mc:Fallback xmlns="">
          <p:sp>
            <p:nvSpPr>
              <p:cNvPr id="11" name="TextBox 10">
                <a:extLst>
                  <a:ext uri="{FF2B5EF4-FFF2-40B4-BE49-F238E27FC236}">
                    <a16:creationId xmlns:a16="http://schemas.microsoft.com/office/drawing/2014/main" id="{A41A8BF3-BFF3-0C71-579E-0407C1C9635E}"/>
                  </a:ext>
                </a:extLst>
              </p:cNvPr>
              <p:cNvSpPr txBox="1">
                <a:spLocks noRot="1" noChangeAspect="1" noMove="1" noResize="1" noEditPoints="1" noAdjustHandles="1" noChangeArrowheads="1" noChangeShapeType="1" noTextEdit="1"/>
              </p:cNvSpPr>
              <p:nvPr/>
            </p:nvSpPr>
            <p:spPr>
              <a:xfrm>
                <a:off x="522059" y="3621397"/>
                <a:ext cx="2026270" cy="1213409"/>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9370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351A8-1912-C722-D099-8FC3C8AF42D8}"/>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EDB2409E-4F78-55ED-5CAB-5CCF2B786210}"/>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5D90D388-7E81-7DCA-8FCE-11BB47B755E8}"/>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C34B1FB7-B423-804D-E168-FA53156FEE9A}"/>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例子：缩放</a:t>
            </a:r>
            <a:endParaRPr lang="zh-CN" altLang="en-US" sz="2800" dirty="0"/>
          </a:p>
        </p:txBody>
      </p:sp>
      <p:pic>
        <p:nvPicPr>
          <p:cNvPr id="9" name="Picture 8">
            <a:extLst>
              <a:ext uri="{FF2B5EF4-FFF2-40B4-BE49-F238E27FC236}">
                <a16:creationId xmlns:a16="http://schemas.microsoft.com/office/drawing/2014/main" id="{E2B94F88-09FD-36D3-EF72-05B8CAAD6D11}"/>
              </a:ext>
            </a:extLst>
          </p:cNvPr>
          <p:cNvPicPr>
            <a:picLocks noChangeAspect="1"/>
          </p:cNvPicPr>
          <p:nvPr/>
        </p:nvPicPr>
        <p:blipFill>
          <a:blip r:embed="rId3"/>
          <a:stretch>
            <a:fillRect/>
          </a:stretch>
        </p:blipFill>
        <p:spPr>
          <a:xfrm>
            <a:off x="4284689" y="87333"/>
            <a:ext cx="7772400" cy="1152374"/>
          </a:xfrm>
          <a:prstGeom prst="rect">
            <a:avLst/>
          </a:prstGeom>
        </p:spPr>
      </p:pic>
      <p:sp>
        <p:nvSpPr>
          <p:cNvPr id="2" name="Rectangle 1">
            <a:extLst>
              <a:ext uri="{FF2B5EF4-FFF2-40B4-BE49-F238E27FC236}">
                <a16:creationId xmlns:a16="http://schemas.microsoft.com/office/drawing/2014/main" id="{9A603C39-E5E8-93FA-7CC0-09864B110416}"/>
              </a:ext>
            </a:extLst>
          </p:cNvPr>
          <p:cNvSpPr/>
          <p:nvPr/>
        </p:nvSpPr>
        <p:spPr>
          <a:xfrm>
            <a:off x="10151596" y="733225"/>
            <a:ext cx="914400" cy="576187"/>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2" name="Picture 2">
            <a:extLst>
              <a:ext uri="{FF2B5EF4-FFF2-40B4-BE49-F238E27FC236}">
                <a16:creationId xmlns:a16="http://schemas.microsoft.com/office/drawing/2014/main" id="{D5A854F9-1CF5-F620-826E-1850AA851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338" y="1717772"/>
            <a:ext cx="8067622" cy="5140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5999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C38FB-585E-CD89-3A7D-61E3771D7390}"/>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AFF42D50-2C37-8213-6614-BA736B82C184}"/>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AD2D8F07-210A-5DCC-969B-0621DE0FEA9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A4D46C8F-8F14-CD29-04F7-C68877051CE3}"/>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例子：</a:t>
            </a:r>
            <a:r>
              <a:rPr lang="en-US" altLang="zh-CN" sz="2800" b="1" dirty="0" err="1">
                <a:solidFill>
                  <a:srgbClr val="0070C0"/>
                </a:solidFill>
              </a:rPr>
              <a:t>Softmax</a:t>
            </a:r>
            <a:r>
              <a:rPr lang="zh-CN" altLang="en-US" sz="2800" b="1" dirty="0">
                <a:solidFill>
                  <a:srgbClr val="0070C0"/>
                </a:solidFill>
              </a:rPr>
              <a:t>计算（对每一行）</a:t>
            </a:r>
            <a:endParaRPr lang="zh-CN" altLang="en-US" sz="2800" dirty="0"/>
          </a:p>
        </p:txBody>
      </p:sp>
      <p:pic>
        <p:nvPicPr>
          <p:cNvPr id="36866" name="Picture 2">
            <a:extLst>
              <a:ext uri="{FF2B5EF4-FFF2-40B4-BE49-F238E27FC236}">
                <a16:creationId xmlns:a16="http://schemas.microsoft.com/office/drawing/2014/main" id="{B533CD46-23A9-AECC-B665-02971B865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400" y="1789410"/>
            <a:ext cx="8890000" cy="48895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A037688-D272-4AC2-AB07-97C4CE0B32CB}"/>
                  </a:ext>
                </a:extLst>
              </p:cNvPr>
              <p:cNvSpPr txBox="1"/>
              <p:nvPr/>
            </p:nvSpPr>
            <p:spPr>
              <a:xfrm>
                <a:off x="522059" y="3621397"/>
                <a:ext cx="2026270" cy="8375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𝑄</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𝐾</m:t>
                          </m:r>
                        </m:e>
                        <m:sup>
                          <m:r>
                            <a:rPr lang="en-US" altLang="zh-CN" sz="2400" b="0" i="1" smtClean="0">
                              <a:latin typeface="Cambria Math" panose="02040503050406030204" pitchFamily="18" charset="0"/>
                            </a:rPr>
                            <m:t>𝑇</m:t>
                          </m:r>
                        </m:sup>
                      </m:sSup>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𝑛</m:t>
                          </m:r>
                        </m:sup>
                      </m:sSup>
                    </m:oMath>
                  </m:oMathPara>
                </a14:m>
                <a:endParaRPr lang="en-US" altLang="zh-CN" sz="2400" b="0" i="1" dirty="0">
                  <a:latin typeface="Cambria Math" panose="02040503050406030204" pitchFamily="18" charset="0"/>
                </a:endParaRPr>
              </a:p>
              <a:p>
                <a:endParaRPr lang="en-US" altLang="zh-CN" sz="2400" b="0" i="1" dirty="0">
                  <a:latin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0A037688-D272-4AC2-AB07-97C4CE0B32CB}"/>
                  </a:ext>
                </a:extLst>
              </p:cNvPr>
              <p:cNvSpPr txBox="1">
                <a:spLocks noRot="1" noChangeAspect="1" noMove="1" noResize="1" noEditPoints="1" noAdjustHandles="1" noChangeArrowheads="1" noChangeShapeType="1" noTextEdit="1"/>
              </p:cNvSpPr>
              <p:nvPr/>
            </p:nvSpPr>
            <p:spPr>
              <a:xfrm>
                <a:off x="522059" y="3621397"/>
                <a:ext cx="2026270" cy="837537"/>
              </a:xfrm>
              <a:prstGeom prst="rect">
                <a:avLst/>
              </a:prstGeom>
              <a:blipFill>
                <a:blip r:embed="rId3"/>
                <a:stretch>
                  <a:fillRect/>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89559EFC-5D65-1334-E405-0561E4EAB30E}"/>
              </a:ext>
            </a:extLst>
          </p:cNvPr>
          <p:cNvPicPr>
            <a:picLocks noChangeAspect="1"/>
          </p:cNvPicPr>
          <p:nvPr/>
        </p:nvPicPr>
        <p:blipFill>
          <a:blip r:embed="rId4"/>
          <a:stretch>
            <a:fillRect/>
          </a:stretch>
        </p:blipFill>
        <p:spPr>
          <a:xfrm>
            <a:off x="4284689" y="87333"/>
            <a:ext cx="7772400" cy="1152374"/>
          </a:xfrm>
          <a:prstGeom prst="rect">
            <a:avLst/>
          </a:prstGeom>
        </p:spPr>
      </p:pic>
      <p:sp>
        <p:nvSpPr>
          <p:cNvPr id="11" name="Rectangle 10">
            <a:extLst>
              <a:ext uri="{FF2B5EF4-FFF2-40B4-BE49-F238E27FC236}">
                <a16:creationId xmlns:a16="http://schemas.microsoft.com/office/drawing/2014/main" id="{0569E138-3DC4-CDAE-DEBD-963B0FDD61BC}"/>
              </a:ext>
            </a:extLst>
          </p:cNvPr>
          <p:cNvSpPr/>
          <p:nvPr/>
        </p:nvSpPr>
        <p:spPr>
          <a:xfrm>
            <a:off x="8427727" y="361667"/>
            <a:ext cx="1390830" cy="576187"/>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04468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029D0-2183-A7BA-B1E9-981037DEEBB6}"/>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F74F8AA4-4F3B-B7BE-63CC-DDCA1EA9F682}"/>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836D1366-5175-401B-65EB-DAE055CE7DFA}"/>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A89211A6-06AC-BE3D-58B5-46E66110C28F}"/>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例子：加权求和</a:t>
            </a:r>
            <a:endParaRPr lang="zh-CN" altLang="en-US" sz="280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9F6D3FD-E6FD-7311-7CA8-56A1E2ACA94B}"/>
                  </a:ext>
                </a:extLst>
              </p:cNvPr>
              <p:cNvSpPr txBox="1"/>
              <p:nvPr/>
            </p:nvSpPr>
            <p:spPr>
              <a:xfrm>
                <a:off x="736454" y="3461402"/>
                <a:ext cx="2201619" cy="8375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𝑄</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𝐾</m:t>
                          </m:r>
                        </m:e>
                        <m:sup>
                          <m:r>
                            <a:rPr lang="en-US" altLang="zh-CN" sz="2400" b="0" i="1" smtClean="0">
                              <a:latin typeface="Cambria Math" panose="02040503050406030204" pitchFamily="18" charset="0"/>
                            </a:rPr>
                            <m:t>𝑇</m:t>
                          </m:r>
                        </m:sup>
                      </m:sSup>
                      <m:r>
                        <a:rPr lang="en-US" altLang="zh-CN" sz="2400" b="0" i="1" smtClean="0">
                          <a:latin typeface="Cambria Math" panose="02040503050406030204" pitchFamily="18" charset="0"/>
                        </a:rPr>
                        <m:t>𝑉</m:t>
                      </m:r>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𝑑</m:t>
                              </m:r>
                            </m:e>
                            <m:sub>
                              <m:r>
                                <a:rPr lang="en-US" altLang="zh-CN" sz="2400" b="0" i="1" smtClean="0">
                                  <a:latin typeface="Cambria Math" panose="02040503050406030204" pitchFamily="18" charset="0"/>
                                </a:rPr>
                                <m:t>𝑣</m:t>
                              </m:r>
                            </m:sub>
                          </m:sSub>
                        </m:sup>
                      </m:sSup>
                    </m:oMath>
                  </m:oMathPara>
                </a14:m>
                <a:endParaRPr lang="en-US" altLang="zh-CN" sz="2400" b="0" i="1" dirty="0">
                  <a:latin typeface="Cambria Math" panose="02040503050406030204" pitchFamily="18" charset="0"/>
                </a:endParaRPr>
              </a:p>
              <a:p>
                <a:endParaRPr lang="en-US" altLang="zh-CN" sz="2400" b="0" i="1" dirty="0">
                  <a:latin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C9F6D3FD-E6FD-7311-7CA8-56A1E2ACA94B}"/>
                  </a:ext>
                </a:extLst>
              </p:cNvPr>
              <p:cNvSpPr txBox="1">
                <a:spLocks noRot="1" noChangeAspect="1" noMove="1" noResize="1" noEditPoints="1" noAdjustHandles="1" noChangeArrowheads="1" noChangeShapeType="1" noTextEdit="1"/>
              </p:cNvSpPr>
              <p:nvPr/>
            </p:nvSpPr>
            <p:spPr>
              <a:xfrm>
                <a:off x="736454" y="3461402"/>
                <a:ext cx="2201619" cy="837537"/>
              </a:xfrm>
              <a:prstGeom prst="rect">
                <a:avLst/>
              </a:prstGeom>
              <a:blipFill>
                <a:blip r:embed="rId2"/>
                <a:stretch>
                  <a:fillRect l="-57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7030A1BB-C7F2-D855-C357-19C49D944D9F}"/>
              </a:ext>
            </a:extLst>
          </p:cNvPr>
          <p:cNvPicPr>
            <a:picLocks noChangeAspect="1"/>
          </p:cNvPicPr>
          <p:nvPr/>
        </p:nvPicPr>
        <p:blipFill>
          <a:blip r:embed="rId3"/>
          <a:stretch>
            <a:fillRect/>
          </a:stretch>
        </p:blipFill>
        <p:spPr>
          <a:xfrm>
            <a:off x="4284689" y="87333"/>
            <a:ext cx="7772400" cy="1152374"/>
          </a:xfrm>
          <a:prstGeom prst="rect">
            <a:avLst/>
          </a:prstGeom>
        </p:spPr>
      </p:pic>
      <p:sp>
        <p:nvSpPr>
          <p:cNvPr id="11" name="Rectangle 10">
            <a:extLst>
              <a:ext uri="{FF2B5EF4-FFF2-40B4-BE49-F238E27FC236}">
                <a16:creationId xmlns:a16="http://schemas.microsoft.com/office/drawing/2014/main" id="{6BBBA662-26BA-7B73-31F6-8EA31EB117ED}"/>
              </a:ext>
            </a:extLst>
          </p:cNvPr>
          <p:cNvSpPr/>
          <p:nvPr/>
        </p:nvSpPr>
        <p:spPr>
          <a:xfrm>
            <a:off x="8382755" y="87333"/>
            <a:ext cx="3444484" cy="1152374"/>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4" name="Picture 2">
            <a:extLst>
              <a:ext uri="{FF2B5EF4-FFF2-40B4-BE49-F238E27FC236}">
                <a16:creationId xmlns:a16="http://schemas.microsoft.com/office/drawing/2014/main" id="{0E7B99F9-51EC-CF32-88DB-DEC710A29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352" y="1711796"/>
            <a:ext cx="7236655" cy="5096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9975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AFF84-1152-EF40-1BE4-2AC528003F1B}"/>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58391FA0-CD1C-A720-D8A2-FF105CBF063C}"/>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0D7A2701-353E-F7C7-5153-20FA84E7F020}"/>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AF6AB290-6926-954F-00E3-8BA9F264A57C}"/>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2.</a:t>
            </a:r>
            <a:r>
              <a:rPr lang="zh-CN" altLang="en-US" sz="2800" b="1" dirty="0">
                <a:solidFill>
                  <a:srgbClr val="0070C0"/>
                </a:solidFill>
              </a:rPr>
              <a:t> 多头注意力</a:t>
            </a:r>
            <a:endParaRPr lang="zh-CN" altLang="en-US" sz="2800" dirty="0"/>
          </a:p>
        </p:txBody>
      </p:sp>
      <p:pic>
        <p:nvPicPr>
          <p:cNvPr id="3" name="Picture 2">
            <a:extLst>
              <a:ext uri="{FF2B5EF4-FFF2-40B4-BE49-F238E27FC236}">
                <a16:creationId xmlns:a16="http://schemas.microsoft.com/office/drawing/2014/main" id="{3316B567-113B-35AD-4DC2-66AED1AE442D}"/>
              </a:ext>
            </a:extLst>
          </p:cNvPr>
          <p:cNvPicPr>
            <a:picLocks noChangeAspect="1"/>
          </p:cNvPicPr>
          <p:nvPr/>
        </p:nvPicPr>
        <p:blipFill>
          <a:blip r:embed="rId2"/>
          <a:stretch>
            <a:fillRect/>
          </a:stretch>
        </p:blipFill>
        <p:spPr>
          <a:xfrm>
            <a:off x="0" y="2062263"/>
            <a:ext cx="6235700" cy="473710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18E3105-DD12-5A4D-BB74-4F42F77C98FF}"/>
                  </a:ext>
                </a:extLst>
              </p:cNvPr>
              <p:cNvSpPr txBox="1"/>
              <p:nvPr/>
            </p:nvSpPr>
            <p:spPr>
              <a:xfrm>
                <a:off x="5955992" y="4430813"/>
                <a:ext cx="5652443" cy="844077"/>
              </a:xfrm>
              <a:prstGeom prst="rect">
                <a:avLst/>
              </a:prstGeom>
              <a:noFill/>
            </p:spPr>
            <p:txBody>
              <a:bodyPr wrap="square" rtlCol="0">
                <a:spAutoFit/>
              </a:bodyPr>
              <a:lstStyle/>
              <a:p>
                <a:r>
                  <a:rPr lang="zh-CN" altLang="en-US" sz="2400" b="0" dirty="0"/>
                  <a:t>最后一层的</a:t>
                </a:r>
                <a14:m>
                  <m:oMath xmlns:m="http://schemas.openxmlformats.org/officeDocument/2006/math">
                    <m:r>
                      <a:rPr lang="zh-CN" altLang="en-US" sz="2400" i="1" dirty="0">
                        <a:latin typeface="Cambria Math" panose="02040503050406030204" pitchFamily="18" charset="0"/>
                      </a:rPr>
                      <m:t>权重</m:t>
                    </m:r>
                    <m:r>
                      <a:rPr lang="zh-CN" altLang="en-US" sz="2400" i="1" dirty="0" smtClean="0">
                        <a:latin typeface="Cambria Math" panose="02040503050406030204" pitchFamily="18" charset="0"/>
                      </a:rPr>
                      <m:t>矩阵</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𝑊</m:t>
                        </m:r>
                      </m:e>
                      <m:sup>
                        <m:r>
                          <a:rPr lang="en-US" altLang="zh-CN" sz="2400" b="0" i="1" smtClean="0">
                            <a:latin typeface="Cambria Math" panose="02040503050406030204" pitchFamily="18" charset="0"/>
                          </a:rPr>
                          <m:t>𝑂</m:t>
                        </m:r>
                      </m:sup>
                    </m:sSup>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rPr>
                          <m:t>h</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𝑑</m:t>
                            </m:r>
                          </m:e>
                          <m:sub>
                            <m:r>
                              <a:rPr lang="en-US" altLang="zh-CN" sz="2400" b="0" i="1" smtClean="0">
                                <a:latin typeface="Cambria Math" panose="02040503050406030204" pitchFamily="18" charset="0"/>
                              </a:rPr>
                              <m:t>𝑣</m:t>
                            </m:r>
                          </m:sub>
                        </m:sSub>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𝑑</m:t>
                        </m:r>
                      </m:sup>
                    </m:sSup>
                    <m:r>
                      <a:rPr lang="zh-CN" altLang="en-US" sz="2400" b="0" i="1" smtClean="0">
                        <a:latin typeface="Cambria Math" panose="02040503050406030204" pitchFamily="18" charset="0"/>
                      </a:rPr>
                      <m:t>，</m:t>
                    </m:r>
                  </m:oMath>
                </a14:m>
                <a:endParaRPr lang="en-US" altLang="zh-CN" sz="2400" b="0" i="1" dirty="0">
                  <a:latin typeface="Cambria Math" panose="02040503050406030204" pitchFamily="18" charset="0"/>
                </a:endParaRPr>
              </a:p>
              <a:p>
                <a:r>
                  <a:rPr lang="zh-CN" altLang="en-US" sz="2400" b="0" i="1" dirty="0">
                    <a:latin typeface="Cambria Math" panose="02040503050406030204" pitchFamily="18" charset="0"/>
                  </a:rPr>
                  <a:t>多头的输出</a:t>
                </a:r>
                <a14:m>
                  <m:oMath xmlns:m="http://schemas.openxmlformats.org/officeDocument/2006/math">
                    <m:sSup>
                      <m:sSupPr>
                        <m:ctrlPr>
                          <a:rPr lang="en-US" altLang="zh-CN" sz="2400" i="1">
                            <a:latin typeface="Cambria Math" panose="02040503050406030204" pitchFamily="18" charset="0"/>
                          </a:rPr>
                        </m:ctrlPr>
                      </m:sSupPr>
                      <m:e>
                        <m:r>
                          <a:rPr lang="zh-CN" altLang="en-US" sz="2400" i="1" smtClean="0">
                            <a:latin typeface="Cambria Math" panose="02040503050406030204" pitchFamily="18" charset="0"/>
                          </a:rPr>
                          <m:t>是</m:t>
                        </m:r>
                        <m:r>
                          <a:rPr lang="zh-CN" altLang="en-US" sz="2400" b="0" i="1" smtClean="0">
                            <a:latin typeface="Cambria Math" panose="02040503050406030204" pitchFamily="18" charset="0"/>
                          </a:rPr>
                          <m:t> </m:t>
                        </m:r>
                        <m:r>
                          <a:rPr lang="en-US" altLang="zh-CN" sz="2400" i="1">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ea typeface="Cambria Math" panose="02040503050406030204" pitchFamily="18" charset="0"/>
                          </a:rPr>
                          <m:t>𝑛</m:t>
                        </m:r>
                        <m:r>
                          <a:rPr lang="en-US" altLang="zh-CN" sz="2400" i="1">
                            <a:latin typeface="Cambria Math" panose="02040503050406030204" pitchFamily="18" charset="0"/>
                          </a:rPr>
                          <m:t>×</m:t>
                        </m:r>
                        <m:r>
                          <a:rPr lang="en-US" altLang="zh-CN" sz="2400" i="1">
                            <a:latin typeface="Cambria Math" panose="02040503050406030204" pitchFamily="18" charset="0"/>
                          </a:rPr>
                          <m:t>𝑑</m:t>
                        </m:r>
                      </m:sup>
                    </m:sSup>
                  </m:oMath>
                </a14:m>
                <a:endParaRPr lang="en-US" altLang="zh-CN" sz="2400" b="0" i="1" dirty="0">
                  <a:latin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818E3105-DD12-5A4D-BB74-4F42F77C98FF}"/>
                  </a:ext>
                </a:extLst>
              </p:cNvPr>
              <p:cNvSpPr txBox="1">
                <a:spLocks noRot="1" noChangeAspect="1" noMove="1" noResize="1" noEditPoints="1" noAdjustHandles="1" noChangeArrowheads="1" noChangeShapeType="1" noTextEdit="1"/>
              </p:cNvSpPr>
              <p:nvPr/>
            </p:nvSpPr>
            <p:spPr>
              <a:xfrm>
                <a:off x="5955992" y="4430813"/>
                <a:ext cx="5652443" cy="844077"/>
              </a:xfrm>
              <a:prstGeom prst="rect">
                <a:avLst/>
              </a:prstGeom>
              <a:blipFill>
                <a:blip r:embed="rId3"/>
                <a:stretch>
                  <a:fillRect l="-1570" t="-4412"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6F4903A-C74F-8852-248E-0734E47FD069}"/>
                  </a:ext>
                </a:extLst>
              </p:cNvPr>
              <p:cNvSpPr txBox="1"/>
              <p:nvPr/>
            </p:nvSpPr>
            <p:spPr>
              <a:xfrm>
                <a:off x="5955992" y="1838414"/>
                <a:ext cx="5541464" cy="2043957"/>
              </a:xfrm>
              <a:prstGeom prst="rect">
                <a:avLst/>
              </a:prstGeom>
              <a:noFill/>
            </p:spPr>
            <p:txBody>
              <a:bodyPr wrap="square" rtlCol="0">
                <a:spAutoFit/>
              </a:bodyPr>
              <a:lstStyle/>
              <a:p>
                <a:r>
                  <a:rPr lang="en-US" sz="2400" dirty="0"/>
                  <a:t>有</a:t>
                </a:r>
                <a:r>
                  <a:rPr lang="zh-CN" altLang="en-US" sz="2400" dirty="0"/>
                  <a:t> </a:t>
                </a:r>
                <a:r>
                  <a:rPr lang="en-US" altLang="zh-CN" sz="2400" i="1" dirty="0"/>
                  <a:t>h</a:t>
                </a:r>
                <a:r>
                  <a:rPr lang="en-US" altLang="zh-CN" sz="2400" dirty="0"/>
                  <a:t> </a:t>
                </a:r>
                <a:r>
                  <a:rPr lang="en-US" sz="2400" dirty="0" err="1"/>
                  <a:t>个头</a:t>
                </a:r>
                <a:r>
                  <a:rPr lang="zh-CN" altLang="en-US" sz="2400" dirty="0"/>
                  <a:t>，每个头</a:t>
                </a:r>
                <a:r>
                  <a:rPr lang="en-US" altLang="zh-CN" sz="2400" dirty="0"/>
                  <a:t> </a:t>
                </a:r>
                <a:r>
                  <a:rPr lang="en-US" altLang="zh-CN" sz="2400" i="1" dirty="0" err="1"/>
                  <a:t>i</a:t>
                </a:r>
                <a:r>
                  <a:rPr lang="en-US" altLang="zh-CN" sz="2400" dirty="0"/>
                  <a:t> </a:t>
                </a:r>
                <a:r>
                  <a:rPr lang="zh-CN" altLang="en-US" sz="2400" dirty="0"/>
                  <a:t>的参数矩阵：</a:t>
                </a:r>
                <a:endParaRPr lang="en-US" altLang="zh-CN" sz="2400" dirty="0"/>
              </a:p>
              <a:p>
                <a:endParaRPr lang="en-US" altLang="zh-CN" sz="2400" dirty="0"/>
              </a:p>
              <a:p>
                <a:pPr/>
                <a14:m>
                  <m:oMathPara xmlns:m="http://schemas.openxmlformats.org/officeDocument/2006/math">
                    <m:oMathParaPr>
                      <m:jc m:val="centerGroup"/>
                    </m:oMathParaPr>
                    <m:oMath xmlns:m="http://schemas.openxmlformats.org/officeDocument/2006/math">
                      <m:sSubSup>
                        <m:sSubSupPr>
                          <m:ctrlPr>
                            <a:rPr lang="en-US" altLang="zh-CN" sz="2400" b="0" i="1" smtClean="0">
                              <a:latin typeface="Cambria Math" panose="02040503050406030204" pitchFamily="18" charset="0"/>
                            </a:rPr>
                          </m:ctrlPr>
                        </m:sSubSupPr>
                        <m:e>
                          <m:r>
                            <a:rPr lang="en-US" altLang="zh-CN" sz="2400" b="0" i="1" smtClean="0">
                              <a:latin typeface="Cambria Math" panose="02040503050406030204" pitchFamily="18" charset="0"/>
                            </a:rPr>
                            <m:t>𝑊</m:t>
                          </m:r>
                        </m:e>
                        <m:sub>
                          <m:r>
                            <a:rPr lang="en-US" altLang="zh-CN" sz="2400" b="0" i="1" smtClean="0">
                              <a:latin typeface="Cambria Math" panose="02040503050406030204" pitchFamily="18" charset="0"/>
                            </a:rPr>
                            <m:t>𝑄</m:t>
                          </m:r>
                        </m:sub>
                        <m:sup>
                          <m:r>
                            <a:rPr lang="en-US" altLang="zh-CN" sz="2400" b="0" i="1" smtClean="0">
                              <a:latin typeface="Cambria Math" panose="02040503050406030204" pitchFamily="18" charset="0"/>
                            </a:rPr>
                            <m:t>𝑖</m:t>
                          </m:r>
                        </m:sup>
                      </m:sSubSup>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ea typeface="Cambria Math" panose="02040503050406030204" pitchFamily="18" charset="0"/>
                            </a:rPr>
                            <m:t>𝑛</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𝑑</m:t>
                              </m:r>
                            </m:e>
                            <m:sub>
                              <m:r>
                                <a:rPr lang="en-US" altLang="zh-CN" sz="2400" b="0" i="1" smtClean="0">
                                  <a:latin typeface="Cambria Math" panose="02040503050406030204" pitchFamily="18" charset="0"/>
                                </a:rPr>
                                <m:t>𝑘</m:t>
                              </m:r>
                            </m:sub>
                          </m:sSub>
                        </m:sup>
                      </m:sSup>
                    </m:oMath>
                  </m:oMathPara>
                </a14:m>
                <a:endParaRPr lang="en-US" sz="2400" dirty="0"/>
              </a:p>
              <a:p>
                <a:pPr/>
                <a14:m>
                  <m:oMathPara xmlns:m="http://schemas.openxmlformats.org/officeDocument/2006/math">
                    <m:oMathParaPr>
                      <m:jc m:val="centerGroup"/>
                    </m:oMathParaPr>
                    <m:oMath xmlns:m="http://schemas.openxmlformats.org/officeDocument/2006/math">
                      <m:sSubSup>
                        <m:sSubSupPr>
                          <m:ctrlPr>
                            <a:rPr lang="en-US" altLang="zh-CN" sz="2400" b="0" i="1" smtClean="0">
                              <a:latin typeface="Cambria Math" panose="02040503050406030204" pitchFamily="18" charset="0"/>
                            </a:rPr>
                          </m:ctrlPr>
                        </m:sSubSupPr>
                        <m:e>
                          <m:r>
                            <a:rPr lang="en-US" altLang="zh-CN" sz="2400" b="0" i="1" smtClean="0">
                              <a:latin typeface="Cambria Math" panose="02040503050406030204" pitchFamily="18" charset="0"/>
                            </a:rPr>
                            <m:t>𝑊</m:t>
                          </m:r>
                        </m:e>
                        <m:sub>
                          <m:r>
                            <a:rPr lang="en-US" altLang="zh-CN" sz="2400" b="0" i="1" smtClean="0">
                              <a:latin typeface="Cambria Math" panose="02040503050406030204" pitchFamily="18" charset="0"/>
                            </a:rPr>
                            <m:t>𝐾</m:t>
                          </m:r>
                        </m:sub>
                        <m:sup>
                          <m:r>
                            <a:rPr lang="en-US" altLang="zh-CN" sz="2400" b="0" i="1" smtClean="0">
                              <a:latin typeface="Cambria Math" panose="02040503050406030204" pitchFamily="18" charset="0"/>
                            </a:rPr>
                            <m:t>𝑖</m:t>
                          </m:r>
                        </m:sup>
                      </m:sSubSup>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ea typeface="Cambria Math" panose="02040503050406030204" pitchFamily="18" charset="0"/>
                            </a:rPr>
                            <m:t>𝑛</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𝑑</m:t>
                              </m:r>
                            </m:e>
                            <m:sub>
                              <m:r>
                                <a:rPr lang="en-US" altLang="zh-CN" sz="2400" b="0" i="1" smtClean="0">
                                  <a:latin typeface="Cambria Math" panose="02040503050406030204" pitchFamily="18" charset="0"/>
                                </a:rPr>
                                <m:t>𝑘</m:t>
                              </m:r>
                            </m:sub>
                          </m:sSub>
                        </m:sup>
                      </m:sSup>
                    </m:oMath>
                  </m:oMathPara>
                </a14:m>
                <a:endParaRPr lang="en-US" sz="2400" dirty="0"/>
              </a:p>
              <a:p>
                <a:pPr/>
                <a14:m>
                  <m:oMathPara xmlns:m="http://schemas.openxmlformats.org/officeDocument/2006/math">
                    <m:oMathParaPr>
                      <m:jc m:val="centerGroup"/>
                    </m:oMathParaPr>
                    <m:oMath xmlns:m="http://schemas.openxmlformats.org/officeDocument/2006/math">
                      <m:sSubSup>
                        <m:sSubSupPr>
                          <m:ctrlPr>
                            <a:rPr lang="en-US" altLang="zh-CN" sz="2400" b="0" i="1" smtClean="0">
                              <a:latin typeface="Cambria Math" panose="02040503050406030204" pitchFamily="18" charset="0"/>
                            </a:rPr>
                          </m:ctrlPr>
                        </m:sSubSupPr>
                        <m:e>
                          <m:r>
                            <a:rPr lang="en-US" altLang="zh-CN" sz="2400" b="0" i="1" smtClean="0">
                              <a:latin typeface="Cambria Math" panose="02040503050406030204" pitchFamily="18" charset="0"/>
                            </a:rPr>
                            <m:t>𝑊</m:t>
                          </m:r>
                        </m:e>
                        <m:sub>
                          <m:r>
                            <a:rPr lang="en-US" altLang="zh-CN" sz="2400" b="0" i="1" smtClean="0">
                              <a:latin typeface="Cambria Math" panose="02040503050406030204" pitchFamily="18" charset="0"/>
                            </a:rPr>
                            <m:t>𝑉</m:t>
                          </m:r>
                        </m:sub>
                        <m:sup>
                          <m:r>
                            <a:rPr lang="en-US" altLang="zh-CN" sz="2400" b="0" i="1" smtClean="0">
                              <a:latin typeface="Cambria Math" panose="02040503050406030204" pitchFamily="18" charset="0"/>
                            </a:rPr>
                            <m:t>𝑖</m:t>
                          </m:r>
                        </m:sup>
                      </m:sSubSup>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ea typeface="Cambria Math" panose="02040503050406030204" pitchFamily="18" charset="0"/>
                            </a:rPr>
                            <m:t>𝑛</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𝑑</m:t>
                              </m:r>
                            </m:e>
                            <m:sub>
                              <m:r>
                                <a:rPr lang="en-US" altLang="zh-CN" sz="2400" b="0" i="1" smtClean="0">
                                  <a:latin typeface="Cambria Math" panose="02040503050406030204" pitchFamily="18" charset="0"/>
                                </a:rPr>
                                <m:t>𝑣</m:t>
                              </m:r>
                            </m:sub>
                          </m:sSub>
                        </m:sup>
                      </m:sSup>
                    </m:oMath>
                  </m:oMathPara>
                </a14:m>
                <a:endParaRPr lang="en-US" sz="2400" dirty="0"/>
              </a:p>
            </p:txBody>
          </p:sp>
        </mc:Choice>
        <mc:Fallback xmlns="">
          <p:sp>
            <p:nvSpPr>
              <p:cNvPr id="9" name="TextBox 8">
                <a:extLst>
                  <a:ext uri="{FF2B5EF4-FFF2-40B4-BE49-F238E27FC236}">
                    <a16:creationId xmlns:a16="http://schemas.microsoft.com/office/drawing/2014/main" id="{46F4903A-C74F-8852-248E-0734E47FD069}"/>
                  </a:ext>
                </a:extLst>
              </p:cNvPr>
              <p:cNvSpPr txBox="1">
                <a:spLocks noRot="1" noChangeAspect="1" noMove="1" noResize="1" noEditPoints="1" noAdjustHandles="1" noChangeArrowheads="1" noChangeShapeType="1" noTextEdit="1"/>
              </p:cNvSpPr>
              <p:nvPr/>
            </p:nvSpPr>
            <p:spPr>
              <a:xfrm>
                <a:off x="5955992" y="1838414"/>
                <a:ext cx="5541464" cy="2043957"/>
              </a:xfrm>
              <a:prstGeom prst="rect">
                <a:avLst/>
              </a:prstGeom>
              <a:blipFill>
                <a:blip r:embed="rId4"/>
                <a:stretch>
                  <a:fillRect l="-1598" t="-2469" b="-1235"/>
                </a:stretch>
              </a:blipFill>
            </p:spPr>
            <p:txBody>
              <a:bodyPr/>
              <a:lstStyle/>
              <a:p>
                <a:r>
                  <a:rPr lang="en-US">
                    <a:noFill/>
                  </a:rPr>
                  <a:t> </a:t>
                </a:r>
              </a:p>
            </p:txBody>
          </p:sp>
        </mc:Fallback>
      </mc:AlternateContent>
    </p:spTree>
    <p:extLst>
      <p:ext uri="{BB962C8B-B14F-4D97-AF65-F5344CB8AC3E}">
        <p14:creationId xmlns:p14="http://schemas.microsoft.com/office/powerpoint/2010/main" val="24864725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7A52D-CEF8-BE66-8BB4-8525378D7A6A}"/>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0515327D-99EA-FA64-DF7B-1D31B93A29B9}"/>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16C62FDA-5EAE-3491-62E8-23E9A577CFC0}"/>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A6C352DF-D4B3-776F-2526-41413A7AE666}"/>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例子：多头注意力</a:t>
            </a:r>
            <a:endParaRPr lang="zh-CN" altLang="en-US" sz="2800" dirty="0"/>
          </a:p>
        </p:txBody>
      </p:sp>
      <p:pic>
        <p:nvPicPr>
          <p:cNvPr id="39938" name="Picture 2">
            <a:extLst>
              <a:ext uri="{FF2B5EF4-FFF2-40B4-BE49-F238E27FC236}">
                <a16:creationId xmlns:a16="http://schemas.microsoft.com/office/drawing/2014/main" id="{3607E5DC-179C-CF78-BC01-1091E230B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514" y="1789410"/>
            <a:ext cx="7719935" cy="5062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2371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841DA-AC90-708C-548C-7C924B8D9EC2}"/>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C561C9DB-4694-5F59-1C24-4BBBFA38C5D3}"/>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B4BEC29A-F7BF-EE8C-F124-F843DCCDFC04}"/>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A3D8F4D1-1624-733D-EFE2-F89EB6318DFD}"/>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例子：多头注意力</a:t>
            </a:r>
            <a:endParaRPr lang="zh-CN" altLang="en-US" sz="2800" dirty="0"/>
          </a:p>
        </p:txBody>
      </p:sp>
      <p:pic>
        <p:nvPicPr>
          <p:cNvPr id="41988" name="Picture 4">
            <a:extLst>
              <a:ext uri="{FF2B5EF4-FFF2-40B4-BE49-F238E27FC236}">
                <a16:creationId xmlns:a16="http://schemas.microsoft.com/office/drawing/2014/main" id="{B1D72CAB-5367-7EDE-6D2A-58FEC1587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480" y="1789410"/>
            <a:ext cx="8417696" cy="489428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EEB0ED2-06FE-CB44-A0BD-DBA2BC59FF43}"/>
                  </a:ext>
                </a:extLst>
              </p:cNvPr>
              <p:cNvSpPr txBox="1"/>
              <p:nvPr/>
            </p:nvSpPr>
            <p:spPr>
              <a:xfrm>
                <a:off x="358712" y="4280711"/>
                <a:ext cx="3209768" cy="1214948"/>
              </a:xfrm>
              <a:prstGeom prst="rect">
                <a:avLst/>
              </a:prstGeom>
              <a:noFill/>
            </p:spPr>
            <p:txBody>
              <a:bodyPr wrap="square">
                <a:spAutoFit/>
              </a:bodyPr>
              <a:lstStyle/>
              <a:p>
                <a:r>
                  <a:rPr lang="zh-CN" altLang="en-US" sz="2400" b="0" dirty="0"/>
                  <a:t>最后一层的</a:t>
                </a:r>
                <a14:m>
                  <m:oMath xmlns:m="http://schemas.openxmlformats.org/officeDocument/2006/math">
                    <m:r>
                      <a:rPr lang="zh-CN" altLang="en-US" sz="2400" i="1" dirty="0">
                        <a:latin typeface="Cambria Math" panose="02040503050406030204" pitchFamily="18" charset="0"/>
                      </a:rPr>
                      <m:t>权重</m:t>
                    </m:r>
                    <m:r>
                      <a:rPr lang="zh-CN" altLang="en-US" sz="2400" i="1" dirty="0" smtClean="0">
                        <a:latin typeface="Cambria Math" panose="02040503050406030204" pitchFamily="18" charset="0"/>
                      </a:rPr>
                      <m:t>矩阵</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𝑊</m:t>
                        </m:r>
                      </m:e>
                      <m:sup>
                        <m:r>
                          <a:rPr lang="en-US" altLang="zh-CN" sz="2400" b="0" i="1" smtClean="0">
                            <a:latin typeface="Cambria Math" panose="02040503050406030204" pitchFamily="18" charset="0"/>
                          </a:rPr>
                          <m:t>𝑂</m:t>
                        </m:r>
                      </m:sup>
                    </m:sSup>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rPr>
                          <m:t>h</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𝑑</m:t>
                            </m:r>
                          </m:e>
                          <m:sub>
                            <m:r>
                              <a:rPr lang="en-US" altLang="zh-CN" sz="2400" b="0" i="1" smtClean="0">
                                <a:latin typeface="Cambria Math" panose="02040503050406030204" pitchFamily="18" charset="0"/>
                              </a:rPr>
                              <m:t>𝑣</m:t>
                            </m:r>
                          </m:sub>
                        </m:sSub>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𝑑</m:t>
                        </m:r>
                      </m:sup>
                    </m:sSup>
                    <m:r>
                      <a:rPr lang="zh-CN" altLang="en-US" sz="2400" b="0" i="1" smtClean="0">
                        <a:latin typeface="Cambria Math" panose="02040503050406030204" pitchFamily="18" charset="0"/>
                      </a:rPr>
                      <m:t>，</m:t>
                    </m:r>
                  </m:oMath>
                </a14:m>
                <a:endParaRPr lang="en-US" altLang="zh-CN" sz="2400" b="0" i="1" dirty="0">
                  <a:latin typeface="Cambria Math" panose="02040503050406030204" pitchFamily="18" charset="0"/>
                </a:endParaRPr>
              </a:p>
              <a:p>
                <a:r>
                  <a:rPr lang="zh-CN" altLang="en-US" sz="2400" b="0" i="1" dirty="0">
                    <a:latin typeface="Cambria Math" panose="02040503050406030204" pitchFamily="18" charset="0"/>
                  </a:rPr>
                  <a:t>多头的输出</a:t>
                </a:r>
                <a14:m>
                  <m:oMath xmlns:m="http://schemas.openxmlformats.org/officeDocument/2006/math">
                    <m:sSup>
                      <m:sSupPr>
                        <m:ctrlPr>
                          <a:rPr lang="en-US" altLang="zh-CN" sz="2400" i="1">
                            <a:latin typeface="Cambria Math" panose="02040503050406030204" pitchFamily="18" charset="0"/>
                          </a:rPr>
                        </m:ctrlPr>
                      </m:sSupPr>
                      <m:e>
                        <m:r>
                          <a:rPr lang="zh-CN" altLang="en-US" sz="2400" i="1" smtClean="0">
                            <a:latin typeface="Cambria Math" panose="02040503050406030204" pitchFamily="18" charset="0"/>
                          </a:rPr>
                          <m:t>是</m:t>
                        </m:r>
                        <m:r>
                          <a:rPr lang="zh-CN" altLang="en-US" sz="2400" b="0" i="1" smtClean="0">
                            <a:latin typeface="Cambria Math" panose="02040503050406030204" pitchFamily="18" charset="0"/>
                          </a:rPr>
                          <m:t> </m:t>
                        </m:r>
                        <m:r>
                          <a:rPr lang="en-US" altLang="zh-CN" sz="2400" i="1">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ea typeface="Cambria Math" panose="02040503050406030204" pitchFamily="18" charset="0"/>
                          </a:rPr>
                          <m:t>𝑛</m:t>
                        </m:r>
                        <m:r>
                          <a:rPr lang="en-US" altLang="zh-CN" sz="2400" i="1">
                            <a:latin typeface="Cambria Math" panose="02040503050406030204" pitchFamily="18" charset="0"/>
                          </a:rPr>
                          <m:t>×</m:t>
                        </m:r>
                        <m:r>
                          <a:rPr lang="en-US" altLang="zh-CN" sz="2400" i="1">
                            <a:latin typeface="Cambria Math" panose="02040503050406030204" pitchFamily="18" charset="0"/>
                          </a:rPr>
                          <m:t>𝑑</m:t>
                        </m:r>
                      </m:sup>
                    </m:sSup>
                  </m:oMath>
                </a14:m>
                <a:endParaRPr lang="en-US" altLang="zh-CN" sz="2400" b="0" i="1" dirty="0">
                  <a:latin typeface="Cambria Math" panose="02040503050406030204" pitchFamily="18" charset="0"/>
                </a:endParaRPr>
              </a:p>
            </p:txBody>
          </p:sp>
        </mc:Choice>
        <mc:Fallback xmlns="">
          <p:sp>
            <p:nvSpPr>
              <p:cNvPr id="3" name="TextBox 2">
                <a:extLst>
                  <a:ext uri="{FF2B5EF4-FFF2-40B4-BE49-F238E27FC236}">
                    <a16:creationId xmlns:a16="http://schemas.microsoft.com/office/drawing/2014/main" id="{AEEB0ED2-06FE-CB44-A0BD-DBA2BC59FF43}"/>
                  </a:ext>
                </a:extLst>
              </p:cNvPr>
              <p:cNvSpPr txBox="1">
                <a:spLocks noRot="1" noChangeAspect="1" noMove="1" noResize="1" noEditPoints="1" noAdjustHandles="1" noChangeArrowheads="1" noChangeShapeType="1" noTextEdit="1"/>
              </p:cNvSpPr>
              <p:nvPr/>
            </p:nvSpPr>
            <p:spPr>
              <a:xfrm>
                <a:off x="358712" y="4280711"/>
                <a:ext cx="3209768" cy="1214948"/>
              </a:xfrm>
              <a:prstGeom prst="rect">
                <a:avLst/>
              </a:prstGeom>
              <a:blipFill>
                <a:blip r:embed="rId3"/>
                <a:stretch>
                  <a:fillRect l="-3162" t="-3093" b="-103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3371CAB-2A6E-A033-DF0A-70A68FD0877E}"/>
                  </a:ext>
                </a:extLst>
              </p:cNvPr>
              <p:cNvSpPr txBox="1"/>
              <p:nvPr/>
            </p:nvSpPr>
            <p:spPr>
              <a:xfrm>
                <a:off x="736454" y="3461402"/>
                <a:ext cx="2201619" cy="8375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𝑄</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𝐾</m:t>
                          </m:r>
                        </m:e>
                        <m:sup>
                          <m:r>
                            <a:rPr lang="en-US" altLang="zh-CN" sz="2400" b="0" i="1" smtClean="0">
                              <a:latin typeface="Cambria Math" panose="02040503050406030204" pitchFamily="18" charset="0"/>
                            </a:rPr>
                            <m:t>𝑇</m:t>
                          </m:r>
                        </m:sup>
                      </m:sSup>
                      <m:r>
                        <a:rPr lang="en-US" altLang="zh-CN" sz="2400" b="0" i="1" smtClean="0">
                          <a:latin typeface="Cambria Math" panose="02040503050406030204" pitchFamily="18" charset="0"/>
                        </a:rPr>
                        <m:t>𝑉</m:t>
                      </m:r>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𝑑</m:t>
                              </m:r>
                            </m:e>
                            <m:sub>
                              <m:r>
                                <a:rPr lang="en-US" altLang="zh-CN" sz="2400" b="0" i="1" smtClean="0">
                                  <a:latin typeface="Cambria Math" panose="02040503050406030204" pitchFamily="18" charset="0"/>
                                </a:rPr>
                                <m:t>𝑣</m:t>
                              </m:r>
                            </m:sub>
                          </m:sSub>
                        </m:sup>
                      </m:sSup>
                    </m:oMath>
                  </m:oMathPara>
                </a14:m>
                <a:endParaRPr lang="en-US" altLang="zh-CN" sz="2400" b="0" i="1" dirty="0">
                  <a:latin typeface="Cambria Math" panose="02040503050406030204" pitchFamily="18" charset="0"/>
                </a:endParaRPr>
              </a:p>
              <a:p>
                <a:endParaRPr lang="en-US" altLang="zh-CN" sz="2400" b="0" i="1" dirty="0">
                  <a:latin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23371CAB-2A6E-A033-DF0A-70A68FD0877E}"/>
                  </a:ext>
                </a:extLst>
              </p:cNvPr>
              <p:cNvSpPr txBox="1">
                <a:spLocks noRot="1" noChangeAspect="1" noMove="1" noResize="1" noEditPoints="1" noAdjustHandles="1" noChangeArrowheads="1" noChangeShapeType="1" noTextEdit="1"/>
              </p:cNvSpPr>
              <p:nvPr/>
            </p:nvSpPr>
            <p:spPr>
              <a:xfrm>
                <a:off x="736454" y="3461402"/>
                <a:ext cx="2201619" cy="837537"/>
              </a:xfrm>
              <a:prstGeom prst="rect">
                <a:avLst/>
              </a:prstGeom>
              <a:blipFill>
                <a:blip r:embed="rId4"/>
                <a:stretch>
                  <a:fillRect l="-57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DC8532A1-EF1D-CADC-EB10-4279BC5F67E0}"/>
              </a:ext>
            </a:extLst>
          </p:cNvPr>
          <p:cNvSpPr txBox="1"/>
          <p:nvPr/>
        </p:nvSpPr>
        <p:spPr>
          <a:xfrm>
            <a:off x="5788945" y="1266190"/>
            <a:ext cx="5652443" cy="461665"/>
          </a:xfrm>
          <a:prstGeom prst="rect">
            <a:avLst/>
          </a:prstGeom>
          <a:noFill/>
        </p:spPr>
        <p:txBody>
          <a:bodyPr wrap="square" rtlCol="0">
            <a:spAutoFit/>
          </a:bodyPr>
          <a:lstStyle/>
          <a:p>
            <a:r>
              <a:rPr lang="zh-CN" altLang="en-US" sz="2400" dirty="0">
                <a:latin typeface="Cambria Math" panose="02040503050406030204" pitchFamily="18" charset="0"/>
              </a:rPr>
              <a:t>例子假设只有一个注意力头</a:t>
            </a:r>
            <a:endParaRPr lang="en-US" altLang="zh-CN" sz="2400" b="0" dirty="0">
              <a:latin typeface="Cambria Math" panose="02040503050406030204" pitchFamily="18" charset="0"/>
            </a:endParaRPr>
          </a:p>
        </p:txBody>
      </p:sp>
    </p:spTree>
    <p:extLst>
      <p:ext uri="{BB962C8B-B14F-4D97-AF65-F5344CB8AC3E}">
        <p14:creationId xmlns:p14="http://schemas.microsoft.com/office/powerpoint/2010/main" val="12399326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E3F0E-CA86-C17F-17DE-B18C86E5F6F0}"/>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5E09566C-1E8F-28D5-2671-C6CB17D206E1}"/>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A4A599A4-F049-6578-E4B5-5899BD6240CC}"/>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8C9F3754-1EEE-BB34-165D-14B174CE7881}"/>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思考</a:t>
            </a:r>
            <a:endParaRPr lang="zh-CN" altLang="en-US" sz="2800" dirty="0"/>
          </a:p>
        </p:txBody>
      </p:sp>
      <p:sp>
        <p:nvSpPr>
          <p:cNvPr id="10" name="TextBox 9">
            <a:extLst>
              <a:ext uri="{FF2B5EF4-FFF2-40B4-BE49-F238E27FC236}">
                <a16:creationId xmlns:a16="http://schemas.microsoft.com/office/drawing/2014/main" id="{E4787DDC-685F-6939-348F-62CC04FB9AB1}"/>
              </a:ext>
            </a:extLst>
          </p:cNvPr>
          <p:cNvSpPr txBox="1"/>
          <p:nvPr/>
        </p:nvSpPr>
        <p:spPr>
          <a:xfrm>
            <a:off x="719527" y="3116215"/>
            <a:ext cx="10867869" cy="1200329"/>
          </a:xfrm>
          <a:prstGeom prst="rect">
            <a:avLst/>
          </a:prstGeom>
          <a:solidFill>
            <a:schemeClr val="accent3">
              <a:lumMod val="40000"/>
              <a:lumOff val="60000"/>
            </a:schemeClr>
          </a:solidFill>
        </p:spPr>
        <p:txBody>
          <a:bodyPr wrap="square">
            <a:spAutoFit/>
          </a:bodyPr>
          <a:lstStyle/>
          <a:p>
            <a:r>
              <a:rPr lang="en-US" sz="2400" i="1" dirty="0"/>
              <a:t>The smallest GPT-3 model (125M) has 12 attention layers, each with </a:t>
            </a:r>
            <a:r>
              <a:rPr lang="en-US" sz="2400" b="1" i="1" dirty="0"/>
              <a:t>12x64</a:t>
            </a:r>
            <a:r>
              <a:rPr lang="zh-CN" altLang="en-US" sz="2400" b="1" i="1" dirty="0"/>
              <a:t> </a:t>
            </a:r>
            <a:r>
              <a:rPr lang="en-US" sz="2400" b="1" i="1" dirty="0"/>
              <a:t>dimension heads</a:t>
            </a:r>
            <a:r>
              <a:rPr lang="en-US" sz="2400" i="1" dirty="0"/>
              <a:t>. The largest GPT-3 model (175B) uses 96 attention layers, each with </a:t>
            </a:r>
            <a:r>
              <a:rPr lang="en-US" sz="2400" b="1" i="1" dirty="0"/>
              <a:t>96x128 </a:t>
            </a:r>
            <a:r>
              <a:rPr lang="en-US" altLang="zh-CN" sz="2400" b="1" i="1" dirty="0"/>
              <a:t>(12288)</a:t>
            </a:r>
            <a:r>
              <a:rPr lang="zh-CN" altLang="en-US" sz="2400" b="1" i="1" dirty="0"/>
              <a:t> </a:t>
            </a:r>
            <a:r>
              <a:rPr lang="en-US" sz="2400" b="1" i="1" dirty="0"/>
              <a:t>dimension heads</a:t>
            </a:r>
            <a:r>
              <a:rPr lang="en-US" altLang="zh-CN" sz="2400" i="1" dirty="0"/>
              <a:t>.</a:t>
            </a:r>
            <a:endParaRPr lang="en-US" sz="2400" i="1" dirty="0"/>
          </a:p>
        </p:txBody>
      </p:sp>
      <p:sp>
        <p:nvSpPr>
          <p:cNvPr id="11" name="TextBox 10">
            <a:extLst>
              <a:ext uri="{FF2B5EF4-FFF2-40B4-BE49-F238E27FC236}">
                <a16:creationId xmlns:a16="http://schemas.microsoft.com/office/drawing/2014/main" id="{0753BF6F-E5DA-C309-47D4-B6E2FFBF1A44}"/>
              </a:ext>
            </a:extLst>
          </p:cNvPr>
          <p:cNvSpPr txBox="1"/>
          <p:nvPr/>
        </p:nvSpPr>
        <p:spPr>
          <a:xfrm>
            <a:off x="1010094" y="2079792"/>
            <a:ext cx="7020736" cy="461665"/>
          </a:xfrm>
          <a:prstGeom prst="rect">
            <a:avLst/>
          </a:prstGeom>
          <a:noFill/>
        </p:spPr>
        <p:txBody>
          <a:bodyPr wrap="square">
            <a:spAutoFit/>
          </a:bodyPr>
          <a:lstStyle/>
          <a:p>
            <a:r>
              <a:rPr lang="en-US" sz="2400" b="1" dirty="0">
                <a:solidFill>
                  <a:srgbClr val="C00000"/>
                </a:solidFill>
                <a:latin typeface="+mn-ea"/>
              </a:rPr>
              <a:t>这里的</a:t>
            </a:r>
            <a:r>
              <a:rPr lang="en-US" altLang="zh-CN" sz="2400" b="1" dirty="0">
                <a:solidFill>
                  <a:srgbClr val="C00000"/>
                </a:solidFill>
                <a:latin typeface="+mn-ea"/>
              </a:rPr>
              <a:t>96x128</a:t>
            </a:r>
            <a:r>
              <a:rPr lang="zh-CN" altLang="en-US" sz="2400" b="1" dirty="0">
                <a:solidFill>
                  <a:srgbClr val="C00000"/>
                </a:solidFill>
                <a:latin typeface="+mn-ea"/>
              </a:rPr>
              <a:t>如何理解？</a:t>
            </a:r>
            <a:endParaRPr lang="en-US" sz="2400" b="1" dirty="0">
              <a:solidFill>
                <a:srgbClr val="C00000"/>
              </a:solidFill>
              <a:latin typeface="+mn-ea"/>
            </a:endParaRPr>
          </a:p>
        </p:txBody>
      </p:sp>
    </p:spTree>
    <p:extLst>
      <p:ext uri="{BB962C8B-B14F-4D97-AF65-F5344CB8AC3E}">
        <p14:creationId xmlns:p14="http://schemas.microsoft.com/office/powerpoint/2010/main" val="23140106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9A3D5-FBBC-8FE4-E481-ED25BDD8CE49}"/>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5979B73F-27A2-CCA2-E2BB-B77817139EDB}"/>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60269E5F-9A60-6594-682C-B63B2C5D97A3}"/>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78CB6447-F546-3757-3BCD-78EB558839AD}"/>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3.</a:t>
            </a:r>
            <a:r>
              <a:rPr lang="zh-CN" altLang="en-US" sz="2800" b="1" dirty="0">
                <a:solidFill>
                  <a:srgbClr val="0070C0"/>
                </a:solidFill>
              </a:rPr>
              <a:t> 相加 </a:t>
            </a:r>
            <a:r>
              <a:rPr lang="en-US" altLang="zh-CN" sz="2800" b="1" dirty="0">
                <a:solidFill>
                  <a:srgbClr val="0070C0"/>
                </a:solidFill>
              </a:rPr>
              <a:t>&amp;</a:t>
            </a:r>
            <a:r>
              <a:rPr lang="zh-CN" altLang="en-US" sz="2800" b="1" dirty="0">
                <a:solidFill>
                  <a:srgbClr val="0070C0"/>
                </a:solidFill>
              </a:rPr>
              <a:t> 归一化</a:t>
            </a:r>
            <a:endParaRPr lang="zh-CN" altLang="en-US" sz="2800" dirty="0"/>
          </a:p>
        </p:txBody>
      </p:sp>
      <p:pic>
        <p:nvPicPr>
          <p:cNvPr id="2" name="Picture 1">
            <a:extLst>
              <a:ext uri="{FF2B5EF4-FFF2-40B4-BE49-F238E27FC236}">
                <a16:creationId xmlns:a16="http://schemas.microsoft.com/office/drawing/2014/main" id="{3F239D05-0098-4A31-78D7-6AE8EA983143}"/>
              </a:ext>
            </a:extLst>
          </p:cNvPr>
          <p:cNvPicPr>
            <a:picLocks noChangeAspect="1"/>
          </p:cNvPicPr>
          <p:nvPr/>
        </p:nvPicPr>
        <p:blipFill>
          <a:blip r:embed="rId2"/>
          <a:stretch>
            <a:fillRect/>
          </a:stretch>
        </p:blipFill>
        <p:spPr>
          <a:xfrm>
            <a:off x="769717" y="1789410"/>
            <a:ext cx="3820654" cy="4909279"/>
          </a:xfrm>
          <a:prstGeom prst="rect">
            <a:avLst/>
          </a:prstGeom>
        </p:spPr>
      </p:pic>
      <p:pic>
        <p:nvPicPr>
          <p:cNvPr id="7" name="Picture 6">
            <a:extLst>
              <a:ext uri="{FF2B5EF4-FFF2-40B4-BE49-F238E27FC236}">
                <a16:creationId xmlns:a16="http://schemas.microsoft.com/office/drawing/2014/main" id="{8051EDE7-8519-D8D2-4C41-77D1D51707FA}"/>
              </a:ext>
            </a:extLst>
          </p:cNvPr>
          <p:cNvPicPr>
            <a:picLocks noChangeAspect="1"/>
          </p:cNvPicPr>
          <p:nvPr/>
        </p:nvPicPr>
        <p:blipFill>
          <a:blip r:embed="rId3"/>
          <a:srcRect b="27383"/>
          <a:stretch/>
        </p:blipFill>
        <p:spPr>
          <a:xfrm>
            <a:off x="4926424" y="3170899"/>
            <a:ext cx="6654800" cy="1558586"/>
          </a:xfrm>
          <a:prstGeom prst="rect">
            <a:avLst/>
          </a:prstGeom>
        </p:spPr>
      </p:pic>
      <p:cxnSp>
        <p:nvCxnSpPr>
          <p:cNvPr id="10" name="Straight Arrow Connector 9">
            <a:extLst>
              <a:ext uri="{FF2B5EF4-FFF2-40B4-BE49-F238E27FC236}">
                <a16:creationId xmlns:a16="http://schemas.microsoft.com/office/drawing/2014/main" id="{425E66A4-1119-D8A9-D99F-5DA280902E87}"/>
              </a:ext>
            </a:extLst>
          </p:cNvPr>
          <p:cNvCxnSpPr>
            <a:cxnSpLocks/>
          </p:cNvCxnSpPr>
          <p:nvPr/>
        </p:nvCxnSpPr>
        <p:spPr>
          <a:xfrm flipH="1">
            <a:off x="4103077" y="3897443"/>
            <a:ext cx="4186484" cy="112003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6F523D6-6F7F-FCE6-E35D-066FAFD46995}"/>
              </a:ext>
            </a:extLst>
          </p:cNvPr>
          <p:cNvCxnSpPr>
            <a:cxnSpLocks/>
          </p:cNvCxnSpPr>
          <p:nvPr/>
        </p:nvCxnSpPr>
        <p:spPr>
          <a:xfrm flipH="1">
            <a:off x="3837482" y="3897443"/>
            <a:ext cx="1902600" cy="70987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AB97BAA-8517-7887-C875-659DDB421A7B}"/>
              </a:ext>
            </a:extLst>
          </p:cNvPr>
          <p:cNvCxnSpPr>
            <a:cxnSpLocks/>
          </p:cNvCxnSpPr>
          <p:nvPr/>
        </p:nvCxnSpPr>
        <p:spPr>
          <a:xfrm flipH="1">
            <a:off x="3837482" y="3854305"/>
            <a:ext cx="3625782" cy="82262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6E3BB8B-DF93-B5CC-16FE-EE0C43F645B8}"/>
                  </a:ext>
                </a:extLst>
              </p:cNvPr>
              <p:cNvSpPr txBox="1"/>
              <p:nvPr/>
            </p:nvSpPr>
            <p:spPr>
              <a:xfrm>
                <a:off x="4833865" y="4839596"/>
                <a:ext cx="5380946" cy="830997"/>
              </a:xfrm>
              <a:prstGeom prst="rect">
                <a:avLst/>
              </a:prstGeom>
              <a:noFill/>
            </p:spPr>
            <p:txBody>
              <a:bodyPr wrap="square">
                <a:spAutoFit/>
              </a:bodyPr>
              <a:lstStyle/>
              <a:p>
                <a:r>
                  <a:rPr lang="en-US" sz="2400" dirty="0">
                    <a:latin typeface="+mn-ea"/>
                  </a:rPr>
                  <a:t>相加部分是一种残差连接</a:t>
                </a:r>
              </a:p>
              <a:p>
                <a:pPr/>
                <a14:m>
                  <m:oMathPara xmlns:m="http://schemas.openxmlformats.org/officeDocument/2006/math">
                    <m:oMathParaPr>
                      <m:jc m:val="centerGroup"/>
                    </m:oMathParaPr>
                    <m:oMath xmlns:m="http://schemas.openxmlformats.org/officeDocument/2006/math">
                      <m:r>
                        <m:rPr>
                          <m:sty m:val="p"/>
                        </m:rPr>
                        <a:rPr lang="en-US" sz="2400" i="1" dirty="0">
                          <a:latin typeface="Cambria Math" panose="02040503050406030204" pitchFamily="18" charset="0"/>
                        </a:rPr>
                        <m:t>F</m:t>
                      </m:r>
                      <m:d>
                        <m:dPr>
                          <m:ctrlPr>
                            <a:rPr lang="en-US" altLang="zh-CN" sz="2400" b="0" i="1" dirty="0" smtClean="0">
                              <a:latin typeface="Cambria Math" panose="02040503050406030204" pitchFamily="18" charset="0"/>
                            </a:rPr>
                          </m:ctrlPr>
                        </m:dPr>
                        <m:e>
                          <m:r>
                            <a:rPr lang="en-US" altLang="zh-CN" sz="2400" b="0" i="1" dirty="0" smtClean="0">
                              <a:latin typeface="Cambria Math" panose="02040503050406030204" pitchFamily="18" charset="0"/>
                            </a:rPr>
                            <m:t>𝑋</m:t>
                          </m:r>
                        </m:e>
                      </m:d>
                      <m:r>
                        <a:rPr lang="en-US" altLang="zh-CN" sz="2400" b="0" i="1" dirty="0" smtClean="0">
                          <a:latin typeface="Cambria Math" panose="02040503050406030204" pitchFamily="18" charset="0"/>
                        </a:rPr>
                        <m:t>+</m:t>
                      </m:r>
                      <m:r>
                        <a:rPr lang="en-US" altLang="zh-CN" sz="2400" b="0" i="1" dirty="0" smtClean="0">
                          <a:latin typeface="Cambria Math" panose="02040503050406030204" pitchFamily="18" charset="0"/>
                        </a:rPr>
                        <m:t>𝑋</m:t>
                      </m:r>
                    </m:oMath>
                  </m:oMathPara>
                </a14:m>
                <a:endParaRPr lang="en-US" sz="2400" dirty="0">
                  <a:latin typeface="+mn-ea"/>
                </a:endParaRPr>
              </a:p>
            </p:txBody>
          </p:sp>
        </mc:Choice>
        <mc:Fallback xmlns="">
          <p:sp>
            <p:nvSpPr>
              <p:cNvPr id="24" name="TextBox 23">
                <a:extLst>
                  <a:ext uri="{FF2B5EF4-FFF2-40B4-BE49-F238E27FC236}">
                    <a16:creationId xmlns:a16="http://schemas.microsoft.com/office/drawing/2014/main" id="{66E3BB8B-DF93-B5CC-16FE-EE0C43F645B8}"/>
                  </a:ext>
                </a:extLst>
              </p:cNvPr>
              <p:cNvSpPr txBox="1">
                <a:spLocks noRot="1" noChangeAspect="1" noMove="1" noResize="1" noEditPoints="1" noAdjustHandles="1" noChangeArrowheads="1" noChangeShapeType="1" noTextEdit="1"/>
              </p:cNvSpPr>
              <p:nvPr/>
            </p:nvSpPr>
            <p:spPr>
              <a:xfrm>
                <a:off x="4833865" y="4839596"/>
                <a:ext cx="5380946" cy="830997"/>
              </a:xfrm>
              <a:prstGeom prst="rect">
                <a:avLst/>
              </a:prstGeom>
              <a:blipFill>
                <a:blip r:embed="rId4"/>
                <a:stretch>
                  <a:fillRect l="-1882" t="-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F061357-E1AD-3C11-54B3-A87E251A02C9}"/>
                  </a:ext>
                </a:extLst>
              </p:cNvPr>
              <p:cNvSpPr txBox="1"/>
              <p:nvPr/>
            </p:nvSpPr>
            <p:spPr>
              <a:xfrm>
                <a:off x="4833865" y="5744021"/>
                <a:ext cx="7020736" cy="832536"/>
              </a:xfrm>
              <a:prstGeom prst="rect">
                <a:avLst/>
              </a:prstGeom>
              <a:noFill/>
            </p:spPr>
            <p:txBody>
              <a:bodyPr wrap="square">
                <a:spAutoFit/>
              </a:bodyPr>
              <a:lstStyle/>
              <a:p>
                <a:r>
                  <a:rPr lang="en-US" sz="2400" dirty="0">
                    <a:latin typeface="+mn-ea"/>
                  </a:rPr>
                  <a:t>层归一化是一种正则化技术</a:t>
                </a:r>
                <a:r>
                  <a:rPr lang="zh-CN" altLang="en-US" sz="2400" dirty="0">
                    <a:latin typeface="+mn-ea"/>
                  </a:rPr>
                  <a:t>，</a:t>
                </a:r>
                <a14:m>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𝑋</m:t>
                        </m:r>
                      </m:e>
                      <m:sub>
                        <m:r>
                          <a:rPr lang="en-US" altLang="zh-CN" sz="2400" b="0" i="1" smtClean="0">
                            <a:latin typeface="Cambria Math" panose="02040503050406030204" pitchFamily="18" charset="0"/>
                          </a:rPr>
                          <m:t>𝑖</m:t>
                        </m:r>
                      </m:sub>
                    </m:sSub>
                    <m:r>
                      <a:rPr lang="zh-CN" altLang="en-US" sz="2400" i="1">
                        <a:latin typeface="Cambria Math" panose="02040503050406030204" pitchFamily="18" charset="0"/>
                      </a:rPr>
                      <m:t>被</m:t>
                    </m:r>
                    <m:r>
                      <a:rPr lang="zh-CN" altLang="en-US" sz="2400" i="1" smtClean="0">
                        <a:latin typeface="Cambria Math" panose="02040503050406030204" pitchFamily="18" charset="0"/>
                      </a:rPr>
                      <m:t>映射</m:t>
                    </m:r>
                    <m:r>
                      <a:rPr lang="zh-CN" altLang="en-US" sz="2400" i="1">
                        <a:latin typeface="Cambria Math" panose="02040503050406030204" pitchFamily="18" charset="0"/>
                      </a:rPr>
                      <m:t>成</m:t>
                    </m:r>
                    <m:d>
                      <m:dPr>
                        <m:begChr m:val="（"/>
                        <m:endChr m:val="）"/>
                        <m:ctrlPr>
                          <a:rPr lang="zh-CN" altLang="en-US" sz="2400" b="0" i="1" smtClean="0">
                            <a:latin typeface="Cambria Math" panose="02040503050406030204" pitchFamily="18" charset="0"/>
                          </a:rPr>
                        </m:ctrlPr>
                      </m:dPr>
                      <m:e>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𝑋</m:t>
                            </m:r>
                          </m:e>
                          <m:sub>
                            <m:r>
                              <a:rPr lang="en-US" altLang="zh-CN" sz="2400" b="0" i="1" smtClean="0">
                                <a:latin typeface="Cambria Math" panose="02040503050406030204" pitchFamily="18" charset="0"/>
                              </a:rPr>
                              <m:t>𝑖</m:t>
                            </m:r>
                          </m:sub>
                        </m:sSub>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𝜇</m:t>
                        </m:r>
                      </m:e>
                    </m:d>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𝜎</m:t>
                    </m:r>
                  </m:oMath>
                </a14:m>
                <a:endParaRPr lang="en-US" sz="2400" dirty="0">
                  <a:latin typeface="+mn-ea"/>
                </a:endParaRPr>
              </a:p>
            </p:txBody>
          </p:sp>
        </mc:Choice>
        <mc:Fallback xmlns="">
          <p:sp>
            <p:nvSpPr>
              <p:cNvPr id="25" name="TextBox 24">
                <a:extLst>
                  <a:ext uri="{FF2B5EF4-FFF2-40B4-BE49-F238E27FC236}">
                    <a16:creationId xmlns:a16="http://schemas.microsoft.com/office/drawing/2014/main" id="{2F061357-E1AD-3C11-54B3-A87E251A02C9}"/>
                  </a:ext>
                </a:extLst>
              </p:cNvPr>
              <p:cNvSpPr txBox="1">
                <a:spLocks noRot="1" noChangeAspect="1" noMove="1" noResize="1" noEditPoints="1" noAdjustHandles="1" noChangeArrowheads="1" noChangeShapeType="1" noTextEdit="1"/>
              </p:cNvSpPr>
              <p:nvPr/>
            </p:nvSpPr>
            <p:spPr>
              <a:xfrm>
                <a:off x="4833865" y="5744021"/>
                <a:ext cx="7020736" cy="832536"/>
              </a:xfrm>
              <a:prstGeom prst="rect">
                <a:avLst/>
              </a:prstGeom>
              <a:blipFill>
                <a:blip r:embed="rId5"/>
                <a:stretch>
                  <a:fillRect l="-1444" t="-6061" b="-10606"/>
                </a:stretch>
              </a:blipFill>
            </p:spPr>
            <p:txBody>
              <a:bodyPr/>
              <a:lstStyle/>
              <a:p>
                <a:r>
                  <a:rPr lang="en-US">
                    <a:noFill/>
                  </a:rPr>
                  <a:t> </a:t>
                </a:r>
              </a:p>
            </p:txBody>
          </p:sp>
        </mc:Fallback>
      </mc:AlternateContent>
    </p:spTree>
    <p:extLst>
      <p:ext uri="{BB962C8B-B14F-4D97-AF65-F5344CB8AC3E}">
        <p14:creationId xmlns:p14="http://schemas.microsoft.com/office/powerpoint/2010/main" val="3297048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
          <p:cNvSpPr txBox="1">
            <a:spLocks noGrp="1"/>
          </p:cNvSpPr>
          <p:nvPr>
            <p:ph type="title"/>
          </p:nvPr>
        </p:nvSpPr>
        <p:spPr>
          <a:xfrm>
            <a:off x="1429015" y="1564585"/>
            <a:ext cx="10112188" cy="4784195"/>
          </a:xfrm>
          <a:prstGeom prst="rect">
            <a:avLst/>
          </a:prstGeom>
        </p:spPr>
        <p:txBody>
          <a:bodyPr vert="horz" wrap="square" lIns="0" tIns="15240" rIns="0" bIns="0" rtlCol="0" anchor="ctr" anchorCtr="0">
            <a:spAutoFit/>
          </a:bodyPr>
          <a:lstStyle/>
          <a:p>
            <a:pPr>
              <a:lnSpc>
                <a:spcPts val="4720"/>
              </a:lnSpc>
              <a:tabLst>
                <a:tab pos="425958" algn="l"/>
                <a:tab pos="426720" algn="l"/>
              </a:tabLst>
            </a:pPr>
            <a:r>
              <a:rPr lang="en-US" altLang="zh-CN" sz="3200" b="1" dirty="0">
                <a:solidFill>
                  <a:schemeClr val="accent4">
                    <a:lumMod val="50000"/>
                  </a:schemeClr>
                </a:solidFill>
                <a:latin typeface="微软雅黑" panose="020B0503020204020204" pitchFamily="34" charset="-122"/>
                <a:ea typeface="微软雅黑" panose="020B0503020204020204" pitchFamily="34" charset="-122"/>
              </a:rPr>
              <a:t>5.2 </a:t>
            </a:r>
            <a:r>
              <a:rPr lang="en-US" altLang="zh-CN" sz="3200" dirty="0">
                <a:solidFill>
                  <a:schemeClr val="accent4">
                    <a:lumMod val="50000"/>
                  </a:schemeClr>
                </a:solidFill>
                <a:latin typeface="微软雅黑" panose="020B0503020204020204" pitchFamily="34" charset="-122"/>
                <a:ea typeface="微软雅黑" panose="020B0503020204020204" pitchFamily="34" charset="-122"/>
              </a:rPr>
              <a:t>Seq2Seq</a:t>
            </a:r>
            <a:r>
              <a:rPr lang="zh-CN" altLang="en-US" sz="3200" b="1" dirty="0">
                <a:solidFill>
                  <a:schemeClr val="accent4">
                    <a:lumMod val="50000"/>
                  </a:schemeClr>
                </a:solidFill>
                <a:latin typeface="微软雅黑" panose="020B0503020204020204" pitchFamily="34" charset="-122"/>
                <a:ea typeface="微软雅黑" panose="020B0503020204020204" pitchFamily="34" charset="-122"/>
              </a:rPr>
              <a:t>模型</a:t>
            </a:r>
            <a:br>
              <a:rPr lang="en-US" altLang="zh-CN" sz="3200" b="1" dirty="0">
                <a:solidFill>
                  <a:schemeClr val="accent4">
                    <a:lumMod val="50000"/>
                  </a:schemeClr>
                </a:solidFill>
                <a:latin typeface="微软雅黑" panose="020B0503020204020204" pitchFamily="34" charset="-122"/>
                <a:ea typeface="微软雅黑" panose="020B0503020204020204" pitchFamily="34" charset="-122"/>
              </a:rPr>
            </a:br>
            <a:r>
              <a:rPr lang="en-US" altLang="zh-CN" sz="3600" b="1" dirty="0">
                <a:solidFill>
                  <a:schemeClr val="accent4">
                    <a:lumMod val="50000"/>
                  </a:schemeClr>
                </a:solidFill>
                <a:latin typeface="微软雅黑" panose="020B0503020204020204" pitchFamily="34" charset="-122"/>
                <a:ea typeface="微软雅黑" panose="020B0503020204020204" pitchFamily="34" charset="-122"/>
              </a:rPr>
              <a:t>	</a:t>
            </a:r>
            <a:r>
              <a:rPr lang="en-US" altLang="zh-CN" sz="2800" b="1" dirty="0">
                <a:solidFill>
                  <a:schemeClr val="accent4">
                    <a:lumMod val="50000"/>
                  </a:schemeClr>
                </a:solidFill>
                <a:latin typeface="微软雅黑" panose="020B0503020204020204" pitchFamily="34" charset="-122"/>
                <a:ea typeface="微软雅黑" panose="020B0503020204020204" pitchFamily="34" charset="-122"/>
              </a:rPr>
              <a:t>5.2.1 </a:t>
            </a:r>
            <a:r>
              <a:rPr lang="zh-CN" altLang="en-US" sz="2800" b="1" dirty="0">
                <a:solidFill>
                  <a:schemeClr val="accent4">
                    <a:lumMod val="50000"/>
                  </a:schemeClr>
                </a:solidFill>
                <a:latin typeface="微软雅黑" panose="020B0503020204020204" pitchFamily="34" charset="-122"/>
                <a:ea typeface="微软雅黑" panose="020B0503020204020204" pitchFamily="34" charset="-122"/>
              </a:rPr>
              <a:t>模型结构</a:t>
            </a:r>
            <a:br>
              <a:rPr lang="en-US" altLang="zh-CN" sz="2800" b="1" dirty="0">
                <a:solidFill>
                  <a:schemeClr val="accent4">
                    <a:lumMod val="50000"/>
                  </a:schemeClr>
                </a:solidFill>
                <a:latin typeface="微软雅黑" panose="020B0503020204020204" pitchFamily="34" charset="-122"/>
                <a:ea typeface="微软雅黑" panose="020B0503020204020204" pitchFamily="34" charset="-122"/>
              </a:rPr>
            </a:br>
            <a:r>
              <a:rPr lang="en-US" altLang="zh-CN" sz="2800" b="1" dirty="0">
                <a:solidFill>
                  <a:schemeClr val="accent4">
                    <a:lumMod val="50000"/>
                  </a:schemeClr>
                </a:solidFill>
                <a:latin typeface="微软雅黑" panose="020B0503020204020204" pitchFamily="34" charset="-122"/>
                <a:ea typeface="微软雅黑" panose="020B0503020204020204" pitchFamily="34" charset="-122"/>
              </a:rPr>
              <a:t>	5.2.2 </a:t>
            </a:r>
            <a:r>
              <a:rPr lang="zh-CN" altLang="en-US" sz="2800" b="1" dirty="0">
                <a:solidFill>
                  <a:schemeClr val="accent4">
                    <a:lumMod val="50000"/>
                  </a:schemeClr>
                </a:solidFill>
                <a:latin typeface="微软雅黑" panose="020B0503020204020204" pitchFamily="34" charset="-122"/>
                <a:ea typeface="微软雅黑" panose="020B0503020204020204" pitchFamily="34" charset="-122"/>
              </a:rPr>
              <a:t>模型训练与使用技巧</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200" b="1" dirty="0">
                <a:solidFill>
                  <a:srgbClr val="0070C0"/>
                </a:solidFill>
                <a:latin typeface="微软雅黑" panose="020B0503020204020204" pitchFamily="34" charset="-122"/>
                <a:ea typeface="微软雅黑" panose="020B0503020204020204" pitchFamily="34" charset="-122"/>
              </a:rPr>
              <a:t>5.3 </a:t>
            </a:r>
            <a:r>
              <a:rPr lang="zh-CN" altLang="en-US" sz="3200" dirty="0">
                <a:solidFill>
                  <a:srgbClr val="0070C0"/>
                </a:solidFill>
                <a:latin typeface="微软雅黑" panose="020B0503020204020204" pitchFamily="34" charset="-122"/>
                <a:ea typeface="微软雅黑" panose="020B0503020204020204" pitchFamily="34" charset="-122"/>
              </a:rPr>
              <a:t>注意力机制</a:t>
            </a:r>
            <a:r>
              <a:rPr lang="en-US" altLang="zh-CN" sz="3200" b="1" dirty="0">
                <a:solidFill>
                  <a:srgbClr val="0070C0"/>
                </a:solidFill>
                <a:latin typeface="微软雅黑" panose="020B0503020204020204" pitchFamily="34" charset="-122"/>
                <a:ea typeface="微软雅黑" panose="020B0503020204020204" pitchFamily="34" charset="-122"/>
              </a:rPr>
              <a:t> </a:t>
            </a:r>
            <a:br>
              <a:rPr lang="en-US" altLang="zh-CN" sz="3200" b="1" dirty="0">
                <a:solidFill>
                  <a:srgbClr val="0070C0"/>
                </a:solidFill>
                <a:latin typeface="微软雅黑" panose="020B0503020204020204" pitchFamily="34" charset="-122"/>
                <a:ea typeface="微软雅黑" panose="020B0503020204020204" pitchFamily="34" charset="-122"/>
              </a:rPr>
            </a:br>
            <a:r>
              <a:rPr lang="en-US" altLang="zh-CN" sz="3200" b="1" dirty="0">
                <a:solidFill>
                  <a:srgbClr val="0070C0"/>
                </a:solidFill>
                <a:latin typeface="微软雅黑" panose="020B0503020204020204" pitchFamily="34" charset="-122"/>
                <a:ea typeface="微软雅黑" panose="020B0503020204020204" pitchFamily="34" charset="-122"/>
              </a:rPr>
              <a:t>   </a:t>
            </a:r>
            <a:r>
              <a:rPr lang="en-US" altLang="zh-CN" sz="2800" b="1" dirty="0">
                <a:solidFill>
                  <a:srgbClr val="0070C0"/>
                </a:solidFill>
                <a:latin typeface="微软雅黑" panose="020B0503020204020204" pitchFamily="34" charset="-122"/>
                <a:ea typeface="微软雅黑" panose="020B0503020204020204" pitchFamily="34" charset="-122"/>
              </a:rPr>
              <a:t>5.3.1 </a:t>
            </a:r>
            <a:r>
              <a:rPr lang="zh-CN" altLang="en-US" sz="2800" b="1" dirty="0">
                <a:solidFill>
                  <a:srgbClr val="0070C0"/>
                </a:solidFill>
                <a:latin typeface="微软雅黑" panose="020B0503020204020204" pitchFamily="34" charset="-122"/>
                <a:ea typeface="微软雅黑" panose="020B0503020204020204" pitchFamily="34" charset="-122"/>
              </a:rPr>
              <a:t>定义与原理</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0070C0"/>
                </a:solidFill>
                <a:latin typeface="微软雅黑" panose="020B0503020204020204" pitchFamily="34" charset="-122"/>
                <a:ea typeface="微软雅黑" panose="020B0503020204020204" pitchFamily="34" charset="-122"/>
              </a:rPr>
              <a:t>   5.3.2 </a:t>
            </a:r>
            <a:r>
              <a:rPr lang="zh-CN" altLang="en-US" sz="2800" b="1" dirty="0">
                <a:solidFill>
                  <a:srgbClr val="0070C0"/>
                </a:solidFill>
                <a:latin typeface="微软雅黑" panose="020B0503020204020204" pitchFamily="34" charset="-122"/>
                <a:ea typeface="微软雅黑" panose="020B0503020204020204" pitchFamily="34" charset="-122"/>
              </a:rPr>
              <a:t>引入注意力机制的编码器</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解码器模型</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0070C0"/>
                </a:solidFill>
                <a:latin typeface="微软雅黑" panose="020B0503020204020204" pitchFamily="34" charset="-122"/>
                <a:ea typeface="微软雅黑" panose="020B0503020204020204" pitchFamily="34" charset="-122"/>
              </a:rPr>
              <a:t>   5.3.3 </a:t>
            </a:r>
            <a:r>
              <a:rPr lang="zh-CN" altLang="en-US" sz="2800" b="1" dirty="0">
                <a:solidFill>
                  <a:srgbClr val="0070C0"/>
                </a:solidFill>
                <a:latin typeface="微软雅黑" panose="020B0503020204020204" pitchFamily="34" charset="-122"/>
                <a:ea typeface="微软雅黑" panose="020B0503020204020204" pitchFamily="34" charset="-122"/>
              </a:rPr>
              <a:t>查询、键和值</a:t>
            </a:r>
            <a:br>
              <a:rPr lang="en-US" altLang="zh-CN" sz="2800" b="1" dirty="0">
                <a:solidFill>
                  <a:srgbClr val="0070C0"/>
                </a:solidFill>
                <a:latin typeface="微软雅黑" panose="020B0503020204020204" pitchFamily="34" charset="-122"/>
                <a:ea typeface="微软雅黑" panose="020B0503020204020204" pitchFamily="34" charset="-122"/>
              </a:rPr>
            </a:br>
            <a:endParaRPr lang="zh-CN" altLang="en-US" sz="3200" b="1" dirty="0">
              <a:solidFill>
                <a:srgbClr val="0070C0"/>
              </a:solidFill>
              <a:latin typeface="微软雅黑" panose="020B0503020204020204" pitchFamily="34" charset="-122"/>
              <a:ea typeface="微软雅黑" panose="020B0503020204020204" pitchFamily="34" charset="-122"/>
            </a:endParaRPr>
          </a:p>
        </p:txBody>
      </p:sp>
      <p:sp>
        <p:nvSpPr>
          <p:cNvPr id="6" name="object 3">
            <a:extLst>
              <a:ext uri="{FF2B5EF4-FFF2-40B4-BE49-F238E27FC236}">
                <a16:creationId xmlns:a16="http://schemas.microsoft.com/office/drawing/2014/main" id="{4D532251-D2FF-4519-8A3C-299A5CEC95DB}"/>
              </a:ext>
            </a:extLst>
          </p:cNvPr>
          <p:cNvSpPr txBox="1">
            <a:spLocks/>
          </p:cNvSpPr>
          <p:nvPr/>
        </p:nvSpPr>
        <p:spPr>
          <a:xfrm>
            <a:off x="935166" y="392395"/>
            <a:ext cx="6672072" cy="613694"/>
          </a:xfrm>
          <a:prstGeom prst="rect">
            <a:avLst/>
          </a:prstGeom>
        </p:spPr>
        <p:txBody>
          <a:bodyPr vert="horz" wrap="square" lIns="0" tIns="152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240">
              <a:spcBef>
                <a:spcPts val="120"/>
              </a:spcBef>
            </a:pPr>
            <a:r>
              <a:rPr lang="zh-CN" altLang="en-US" sz="4320" b="1" dirty="0">
                <a:solidFill>
                  <a:srgbClr val="0070C0"/>
                </a:solidFill>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15107028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8B40C-08E6-5A9A-B241-65475BCE5057}"/>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420C36E7-48C8-D9D6-DB87-7E570BF1DAE3}"/>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27B688AD-C062-B6DD-5B2B-81831E00B957}"/>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C0942F52-4006-7994-8CAF-49E8F9DE4D9C}"/>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例子：相加</a:t>
            </a:r>
            <a:endParaRPr lang="zh-CN" altLang="en-US" sz="2800" dirty="0"/>
          </a:p>
        </p:txBody>
      </p:sp>
      <p:pic>
        <p:nvPicPr>
          <p:cNvPr id="7" name="Picture 6">
            <a:extLst>
              <a:ext uri="{FF2B5EF4-FFF2-40B4-BE49-F238E27FC236}">
                <a16:creationId xmlns:a16="http://schemas.microsoft.com/office/drawing/2014/main" id="{A4A01868-8AAC-2654-928C-719F55FF43DD}"/>
              </a:ext>
            </a:extLst>
          </p:cNvPr>
          <p:cNvPicPr>
            <a:picLocks noChangeAspect="1"/>
          </p:cNvPicPr>
          <p:nvPr/>
        </p:nvPicPr>
        <p:blipFill>
          <a:blip r:embed="rId3"/>
          <a:srcRect b="57069"/>
          <a:stretch/>
        </p:blipFill>
        <p:spPr>
          <a:xfrm>
            <a:off x="4701571" y="874533"/>
            <a:ext cx="6654800" cy="921416"/>
          </a:xfrm>
          <a:prstGeom prst="rect">
            <a:avLst/>
          </a:prstGeom>
        </p:spPr>
      </p:pic>
      <p:sp>
        <p:nvSpPr>
          <p:cNvPr id="3" name="Rectangle 2">
            <a:extLst>
              <a:ext uri="{FF2B5EF4-FFF2-40B4-BE49-F238E27FC236}">
                <a16:creationId xmlns:a16="http://schemas.microsoft.com/office/drawing/2014/main" id="{15D10543-01BF-B44F-A72F-16F0A8CB5FD6}"/>
              </a:ext>
            </a:extLst>
          </p:cNvPr>
          <p:cNvSpPr/>
          <p:nvPr/>
        </p:nvSpPr>
        <p:spPr>
          <a:xfrm>
            <a:off x="6898730" y="1047147"/>
            <a:ext cx="3997870" cy="576187"/>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010" name="Picture 2">
            <a:extLst>
              <a:ext uri="{FF2B5EF4-FFF2-40B4-BE49-F238E27FC236}">
                <a16:creationId xmlns:a16="http://schemas.microsoft.com/office/drawing/2014/main" id="{099E8B4D-452E-B47C-4235-04F3824824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88" y="1842377"/>
            <a:ext cx="8890000" cy="486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4548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65CE5-8B66-925D-B14A-233D8FAB8037}"/>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C4723B7E-2123-0742-14C9-597536549949}"/>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7C447FD8-DE9F-9CED-67DB-051DB7712ED0}"/>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FECC901F-F314-DCCF-5D2D-642D3280F1CA}"/>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例子：层归一化</a:t>
            </a:r>
            <a:endParaRPr lang="zh-CN" altLang="en-US" sz="2800" dirty="0"/>
          </a:p>
        </p:txBody>
      </p:sp>
      <p:pic>
        <p:nvPicPr>
          <p:cNvPr id="7" name="Picture 6">
            <a:extLst>
              <a:ext uri="{FF2B5EF4-FFF2-40B4-BE49-F238E27FC236}">
                <a16:creationId xmlns:a16="http://schemas.microsoft.com/office/drawing/2014/main" id="{2653CD3B-7035-A97D-42E8-4619DD5321A4}"/>
              </a:ext>
            </a:extLst>
          </p:cNvPr>
          <p:cNvPicPr>
            <a:picLocks noChangeAspect="1"/>
          </p:cNvPicPr>
          <p:nvPr/>
        </p:nvPicPr>
        <p:blipFill>
          <a:blip r:embed="rId3"/>
          <a:srcRect b="57069"/>
          <a:stretch/>
        </p:blipFill>
        <p:spPr>
          <a:xfrm>
            <a:off x="4701571" y="874533"/>
            <a:ext cx="6654800" cy="921416"/>
          </a:xfrm>
          <a:prstGeom prst="rect">
            <a:avLst/>
          </a:prstGeom>
        </p:spPr>
      </p:pic>
      <p:sp>
        <p:nvSpPr>
          <p:cNvPr id="3" name="Rectangle 2">
            <a:extLst>
              <a:ext uri="{FF2B5EF4-FFF2-40B4-BE49-F238E27FC236}">
                <a16:creationId xmlns:a16="http://schemas.microsoft.com/office/drawing/2014/main" id="{1F798E25-12D1-C93D-8D15-0F93320ECA88}"/>
              </a:ext>
            </a:extLst>
          </p:cNvPr>
          <p:cNvSpPr/>
          <p:nvPr/>
        </p:nvSpPr>
        <p:spPr>
          <a:xfrm>
            <a:off x="5141626" y="1047147"/>
            <a:ext cx="5754974" cy="576187"/>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058" name="Picture 2">
            <a:extLst>
              <a:ext uri="{FF2B5EF4-FFF2-40B4-BE49-F238E27FC236}">
                <a16:creationId xmlns:a16="http://schemas.microsoft.com/office/drawing/2014/main" id="{B61D6AB5-2FE4-2133-362E-FFD3BF2338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0" y="2086331"/>
            <a:ext cx="9594218" cy="4303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1011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8F01B-18C0-96BD-5401-D43F07B6F24A}"/>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B1DDDA00-8281-3694-9DD1-97E15ED7ADDA}"/>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03628D32-8D2F-53C3-7EED-34563E8352C1}"/>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42C3E4E6-7324-CDC8-BCA8-0923FD00103E}"/>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例子：层归一化</a:t>
            </a:r>
            <a:endParaRPr lang="zh-CN" altLang="en-US" sz="2800" dirty="0"/>
          </a:p>
        </p:txBody>
      </p:sp>
      <p:pic>
        <p:nvPicPr>
          <p:cNvPr id="7" name="Picture 6">
            <a:extLst>
              <a:ext uri="{FF2B5EF4-FFF2-40B4-BE49-F238E27FC236}">
                <a16:creationId xmlns:a16="http://schemas.microsoft.com/office/drawing/2014/main" id="{C176F4B5-DD42-DA89-75DE-A8077ECCEDDD}"/>
              </a:ext>
            </a:extLst>
          </p:cNvPr>
          <p:cNvPicPr>
            <a:picLocks noChangeAspect="1"/>
          </p:cNvPicPr>
          <p:nvPr/>
        </p:nvPicPr>
        <p:blipFill>
          <a:blip r:embed="rId3"/>
          <a:srcRect b="57069"/>
          <a:stretch/>
        </p:blipFill>
        <p:spPr>
          <a:xfrm>
            <a:off x="4701571" y="874533"/>
            <a:ext cx="6654800" cy="921416"/>
          </a:xfrm>
          <a:prstGeom prst="rect">
            <a:avLst/>
          </a:prstGeom>
        </p:spPr>
      </p:pic>
      <p:sp>
        <p:nvSpPr>
          <p:cNvPr id="3" name="Rectangle 2">
            <a:extLst>
              <a:ext uri="{FF2B5EF4-FFF2-40B4-BE49-F238E27FC236}">
                <a16:creationId xmlns:a16="http://schemas.microsoft.com/office/drawing/2014/main" id="{1621B4CB-DE0E-509E-DC83-1D34F063B63B}"/>
              </a:ext>
            </a:extLst>
          </p:cNvPr>
          <p:cNvSpPr/>
          <p:nvPr/>
        </p:nvSpPr>
        <p:spPr>
          <a:xfrm>
            <a:off x="5141626" y="1047147"/>
            <a:ext cx="5754974" cy="576187"/>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06" name="Picture 2">
            <a:extLst>
              <a:ext uri="{FF2B5EF4-FFF2-40B4-BE49-F238E27FC236}">
                <a16:creationId xmlns:a16="http://schemas.microsoft.com/office/drawing/2014/main" id="{95FF356D-514C-314B-7F50-D234FCA9C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872" y="1752600"/>
            <a:ext cx="88900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6909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FCC70-3A02-9CFA-C7AE-FB9A546014AD}"/>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B7FBE076-99D6-ABB5-CC77-806CC17ED976}"/>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3D798D46-191E-1969-2D72-0989CFC26AA4}"/>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0BE65C73-2904-1B74-B554-995E0EA59235}"/>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4.</a:t>
            </a:r>
            <a:r>
              <a:rPr lang="zh-CN" altLang="en-US" sz="2800" b="1" dirty="0">
                <a:solidFill>
                  <a:srgbClr val="0070C0"/>
                </a:solidFill>
              </a:rPr>
              <a:t> 前馈神经网络</a:t>
            </a:r>
            <a:endParaRPr lang="zh-CN" altLang="en-US" sz="2800" dirty="0"/>
          </a:p>
        </p:txBody>
      </p:sp>
      <p:pic>
        <p:nvPicPr>
          <p:cNvPr id="49154" name="Picture 2">
            <a:extLst>
              <a:ext uri="{FF2B5EF4-FFF2-40B4-BE49-F238E27FC236}">
                <a16:creationId xmlns:a16="http://schemas.microsoft.com/office/drawing/2014/main" id="{53378DAB-AE54-DAAF-D15D-730F77D6D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150" y="1712057"/>
            <a:ext cx="7722850" cy="50639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6F3778C-EDDE-120A-9A4E-6A6A1B885603}"/>
              </a:ext>
            </a:extLst>
          </p:cNvPr>
          <p:cNvPicPr>
            <a:picLocks noChangeAspect="1"/>
          </p:cNvPicPr>
          <p:nvPr/>
        </p:nvPicPr>
        <p:blipFill>
          <a:blip r:embed="rId4"/>
          <a:stretch>
            <a:fillRect/>
          </a:stretch>
        </p:blipFill>
        <p:spPr>
          <a:xfrm>
            <a:off x="340848" y="1789410"/>
            <a:ext cx="3820654" cy="4909279"/>
          </a:xfrm>
          <a:prstGeom prst="rect">
            <a:avLst/>
          </a:prstGeom>
        </p:spPr>
      </p:pic>
      <p:cxnSp>
        <p:nvCxnSpPr>
          <p:cNvPr id="7" name="Straight Arrow Connector 6">
            <a:extLst>
              <a:ext uri="{FF2B5EF4-FFF2-40B4-BE49-F238E27FC236}">
                <a16:creationId xmlns:a16="http://schemas.microsoft.com/office/drawing/2014/main" id="{038DE966-8119-A9BB-D5C7-0AEDE3D13C9C}"/>
              </a:ext>
            </a:extLst>
          </p:cNvPr>
          <p:cNvCxnSpPr>
            <a:cxnSpLocks/>
          </p:cNvCxnSpPr>
          <p:nvPr/>
        </p:nvCxnSpPr>
        <p:spPr>
          <a:xfrm flipH="1">
            <a:off x="3305908" y="3575538"/>
            <a:ext cx="116324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5918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804AB-A0FD-A140-AF13-C3F4CF4ACBD8}"/>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0FF83B25-DDF2-FEF5-C22E-896B236B854A}"/>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AB67E55E-6609-89CA-C06F-EFB6C7ED3384}"/>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F02F23DE-2EBB-901A-1970-CC2076DBCA59}"/>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例子：前馈神经网络</a:t>
            </a:r>
            <a:endParaRPr lang="zh-CN" altLang="en-US" sz="2800" dirty="0"/>
          </a:p>
        </p:txBody>
      </p:sp>
      <p:pic>
        <p:nvPicPr>
          <p:cNvPr id="1026" name="Picture 2">
            <a:extLst>
              <a:ext uri="{FF2B5EF4-FFF2-40B4-BE49-F238E27FC236}">
                <a16:creationId xmlns:a16="http://schemas.microsoft.com/office/drawing/2014/main" id="{EFD37970-86DD-DEFE-8A40-DD303B967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 y="1789410"/>
            <a:ext cx="6447769" cy="4946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D719619-E72B-04D3-F690-6FDCEE54CB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2534" y="1966410"/>
            <a:ext cx="5694701" cy="4547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1667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B972C-5188-F4F9-EE17-60072F9F0FB9}"/>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FAECA129-4C34-2EB3-581A-1CD371638A0D}"/>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2F99423A-B160-E130-DCB6-F8750E6B3E80}"/>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48408928-7F88-DA94-64BF-C651ED58F249}"/>
              </a:ext>
            </a:extLst>
          </p:cNvPr>
          <p:cNvSpPr txBox="1"/>
          <p:nvPr/>
        </p:nvSpPr>
        <p:spPr>
          <a:xfrm>
            <a:off x="583565" y="1266190"/>
            <a:ext cx="10313035" cy="523220"/>
          </a:xfrm>
          <a:prstGeom prst="rect">
            <a:avLst/>
          </a:prstGeom>
          <a:noFill/>
        </p:spPr>
        <p:txBody>
          <a:bodyPr wrap="square" rtlCol="0" anchor="t">
            <a:spAutoFit/>
          </a:bodyPr>
          <a:lstStyle/>
          <a:p>
            <a:pPr indent="457200"/>
            <a:r>
              <a:rPr lang="zh-CN" altLang="en-US" sz="2800" b="1" dirty="0">
                <a:solidFill>
                  <a:srgbClr val="0070C0"/>
                </a:solidFill>
              </a:rPr>
              <a:t>例子：再次相加</a:t>
            </a:r>
            <a:r>
              <a:rPr lang="en-US" altLang="zh-CN" sz="2800" b="1" dirty="0">
                <a:solidFill>
                  <a:srgbClr val="0070C0"/>
                </a:solidFill>
              </a:rPr>
              <a:t>+</a:t>
            </a:r>
            <a:r>
              <a:rPr lang="zh-CN" altLang="en-US" sz="2800" b="1" dirty="0">
                <a:solidFill>
                  <a:srgbClr val="0070C0"/>
                </a:solidFill>
              </a:rPr>
              <a:t>归一化</a:t>
            </a:r>
            <a:endParaRPr lang="zh-CN" altLang="en-US" sz="2800" dirty="0"/>
          </a:p>
        </p:txBody>
      </p:sp>
      <p:pic>
        <p:nvPicPr>
          <p:cNvPr id="3074" name="Picture 2">
            <a:extLst>
              <a:ext uri="{FF2B5EF4-FFF2-40B4-BE49-F238E27FC236}">
                <a16:creationId xmlns:a16="http://schemas.microsoft.com/office/drawing/2014/main" id="{CCFF442D-0390-319D-B957-F8F3EA2693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729"/>
          <a:stretch/>
        </p:blipFill>
        <p:spPr bwMode="auto">
          <a:xfrm>
            <a:off x="2384686" y="1744746"/>
            <a:ext cx="7422627" cy="511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3942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B2AD8-C0F3-9CB9-BC07-12A5FC0C808A}"/>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580B87E7-D544-7092-C189-4A3649FEC39E}"/>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E1DCDDC5-31EB-067D-E8C3-9B9B8955668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646B58A2-CF65-0A3E-C2D5-B5B7E09ED3AF}"/>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5.</a:t>
            </a:r>
            <a:r>
              <a:rPr lang="zh-CN" altLang="en-US" sz="2800" b="1" dirty="0">
                <a:solidFill>
                  <a:srgbClr val="0070C0"/>
                </a:solidFill>
              </a:rPr>
              <a:t> 解码 </a:t>
            </a:r>
            <a:endParaRPr lang="zh-CN" altLang="en-US" sz="2800" dirty="0"/>
          </a:p>
        </p:txBody>
      </p:sp>
      <p:pic>
        <p:nvPicPr>
          <p:cNvPr id="2" name="Picture 4">
            <a:extLst>
              <a:ext uri="{FF2B5EF4-FFF2-40B4-BE49-F238E27FC236}">
                <a16:creationId xmlns:a16="http://schemas.microsoft.com/office/drawing/2014/main" id="{043F059E-CDE5-4A97-E31D-40D29F2956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0591" y="0"/>
            <a:ext cx="4815623" cy="67896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A0A99D2-E10C-E90E-5100-C96D58F546A0}"/>
                  </a:ext>
                </a:extLst>
              </p:cNvPr>
              <p:cNvSpPr txBox="1"/>
              <p:nvPr/>
            </p:nvSpPr>
            <p:spPr>
              <a:xfrm>
                <a:off x="583565" y="2603134"/>
                <a:ext cx="6037761" cy="1583382"/>
              </a:xfrm>
              <a:prstGeom prst="rect">
                <a:avLst/>
              </a:prstGeom>
              <a:noFill/>
            </p:spPr>
            <p:txBody>
              <a:bodyPr wrap="square">
                <a:spAutoFit/>
              </a:bodyPr>
              <a:lstStyle/>
              <a:p>
                <a:r>
                  <a:rPr lang="en-US" sz="2400" dirty="0" err="1">
                    <a:latin typeface="+mn-ea"/>
                  </a:rPr>
                  <a:t>编码器模块的输出</a:t>
                </a:r>
                <a:r>
                  <a:rPr lang="zh-CN" altLang="en-US" sz="2400" dirty="0">
                    <a:latin typeface="+mn-ea"/>
                  </a:rPr>
                  <a:t>（最后一次 </a:t>
                </a:r>
                <a:r>
                  <a:rPr lang="en-US" altLang="zh-CN" sz="2400" dirty="0" err="1">
                    <a:latin typeface="+mn-ea"/>
                  </a:rPr>
                  <a:t>add&amp;norm</a:t>
                </a:r>
                <a:r>
                  <a:rPr lang="zh-CN" altLang="en-US" sz="2400" dirty="0">
                    <a:latin typeface="+mn-ea"/>
                  </a:rPr>
                  <a:t>）</a:t>
                </a:r>
                <a:r>
                  <a:rPr lang="en-US" sz="2400" dirty="0" err="1">
                    <a:latin typeface="+mn-ea"/>
                  </a:rPr>
                  <a:t>是</a:t>
                </a:r>
                <a14:m>
                  <m:oMath xmlns:m="http://schemas.openxmlformats.org/officeDocument/2006/math">
                    <m:sSup>
                      <m:sSupPr>
                        <m:ctrlPr>
                          <a:rPr lang="en-US" sz="2400" i="1" smtClean="0">
                            <a:latin typeface="Cambria Math" panose="02040503050406030204" pitchFamily="18" charset="0"/>
                          </a:rPr>
                        </m:ctrlPr>
                      </m:sSupPr>
                      <m:e>
                        <m:r>
                          <a:rPr lang="en-US" sz="2400" i="1" smtClean="0">
                            <a:latin typeface="Cambria Math" panose="02040503050406030204" pitchFamily="18" charset="0"/>
                          </a:rPr>
                          <m:t>ℝ</m:t>
                        </m:r>
                      </m:e>
                      <m:sup>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𝑑</m:t>
                        </m:r>
                      </m:sup>
                    </m:sSup>
                  </m:oMath>
                </a14:m>
                <a:r>
                  <a:rPr lang="zh-CN" altLang="en-US" sz="2400" dirty="0">
                    <a:latin typeface="+mn-ea"/>
                  </a:rPr>
                  <a:t>，被用于解码器模块中第二个多头注意力的的</a:t>
                </a:r>
                <a:r>
                  <a:rPr lang="en-US" altLang="zh-CN" sz="2400" dirty="0">
                    <a:latin typeface="+mn-ea"/>
                  </a:rPr>
                  <a:t> K</a:t>
                </a:r>
                <a:r>
                  <a:rPr lang="zh-CN" altLang="en-US" sz="2400" dirty="0">
                    <a:latin typeface="+mn-ea"/>
                  </a:rPr>
                  <a:t> 和 </a:t>
                </a:r>
                <a:r>
                  <a:rPr lang="en-US" altLang="zh-CN" sz="2400" dirty="0">
                    <a:latin typeface="+mn-ea"/>
                  </a:rPr>
                  <a:t>V</a:t>
                </a:r>
                <a:r>
                  <a:rPr lang="zh-CN" altLang="en-US" sz="2400" dirty="0">
                    <a:latin typeface="+mn-ea"/>
                  </a:rPr>
                  <a:t>；而此时的 </a:t>
                </a:r>
                <a:r>
                  <a:rPr lang="en-US" altLang="zh-CN" sz="2400" dirty="0">
                    <a:latin typeface="+mn-ea"/>
                  </a:rPr>
                  <a:t>Q</a:t>
                </a:r>
                <a:r>
                  <a:rPr lang="zh-CN" altLang="en-US" sz="2400" dirty="0">
                    <a:latin typeface="+mn-ea"/>
                  </a:rPr>
                  <a:t> 来自解码器模块中第一个（掩码）多头注意力的输出。</a:t>
                </a:r>
                <a:endParaRPr lang="en-US" sz="2400" dirty="0">
                  <a:latin typeface="+mn-ea"/>
                </a:endParaRPr>
              </a:p>
            </p:txBody>
          </p:sp>
        </mc:Choice>
        <mc:Fallback xmlns="">
          <p:sp>
            <p:nvSpPr>
              <p:cNvPr id="3" name="TextBox 2">
                <a:extLst>
                  <a:ext uri="{FF2B5EF4-FFF2-40B4-BE49-F238E27FC236}">
                    <a16:creationId xmlns:a16="http://schemas.microsoft.com/office/drawing/2014/main" id="{DA0A99D2-E10C-E90E-5100-C96D58F546A0}"/>
                  </a:ext>
                </a:extLst>
              </p:cNvPr>
              <p:cNvSpPr txBox="1">
                <a:spLocks noRot="1" noChangeAspect="1" noMove="1" noResize="1" noEditPoints="1" noAdjustHandles="1" noChangeArrowheads="1" noChangeShapeType="1" noTextEdit="1"/>
              </p:cNvSpPr>
              <p:nvPr/>
            </p:nvSpPr>
            <p:spPr>
              <a:xfrm>
                <a:off x="583565" y="2603134"/>
                <a:ext cx="6037761" cy="1583382"/>
              </a:xfrm>
              <a:prstGeom prst="rect">
                <a:avLst/>
              </a:prstGeom>
              <a:blipFill>
                <a:blip r:embed="rId4"/>
                <a:stretch>
                  <a:fillRect l="-1681" t="-2381" r="-5462" b="-7937"/>
                </a:stretch>
              </a:blipFill>
            </p:spPr>
            <p:txBody>
              <a:bodyPr/>
              <a:lstStyle/>
              <a:p>
                <a:r>
                  <a:rPr lang="en-US">
                    <a:noFill/>
                  </a:rPr>
                  <a:t> </a:t>
                </a:r>
              </a:p>
            </p:txBody>
          </p:sp>
        </mc:Fallback>
      </mc:AlternateContent>
    </p:spTree>
    <p:extLst>
      <p:ext uri="{BB962C8B-B14F-4D97-AF65-F5344CB8AC3E}">
        <p14:creationId xmlns:p14="http://schemas.microsoft.com/office/powerpoint/2010/main" val="37079579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C681D-A5E7-BF7D-5572-421E036E912F}"/>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2F79FB24-5E39-61D6-B440-D1910273579C}"/>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CC15BD26-8EE0-9C7D-FF86-6BE999F11446}"/>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FBA80407-5196-5983-9968-299B8B319A99}"/>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5.</a:t>
            </a:r>
            <a:r>
              <a:rPr lang="zh-CN" altLang="en-US" sz="2800" b="1" dirty="0">
                <a:solidFill>
                  <a:srgbClr val="0070C0"/>
                </a:solidFill>
              </a:rPr>
              <a:t> 解码：掩码多头注意力机制 </a:t>
            </a:r>
            <a:endParaRPr lang="zh-CN" altLang="en-US" sz="2800" dirty="0"/>
          </a:p>
        </p:txBody>
      </p:sp>
      <p:sp>
        <p:nvSpPr>
          <p:cNvPr id="9" name="TextBox 8">
            <a:extLst>
              <a:ext uri="{FF2B5EF4-FFF2-40B4-BE49-F238E27FC236}">
                <a16:creationId xmlns:a16="http://schemas.microsoft.com/office/drawing/2014/main" id="{23165948-99B5-4667-9184-D30DD0CEC129}"/>
              </a:ext>
            </a:extLst>
          </p:cNvPr>
          <p:cNvSpPr txBox="1"/>
          <p:nvPr/>
        </p:nvSpPr>
        <p:spPr>
          <a:xfrm>
            <a:off x="346710" y="2024073"/>
            <a:ext cx="11078355" cy="830997"/>
          </a:xfrm>
          <a:prstGeom prst="rect">
            <a:avLst/>
          </a:prstGeom>
          <a:noFill/>
        </p:spPr>
        <p:txBody>
          <a:bodyPr wrap="square">
            <a:spAutoFit/>
          </a:bodyPr>
          <a:lstStyle/>
          <a:p>
            <a:r>
              <a:rPr lang="en-US" sz="2400" dirty="0" err="1">
                <a:latin typeface="+mn-ea"/>
              </a:rPr>
              <a:t>而对应生成任务</a:t>
            </a:r>
            <a:r>
              <a:rPr lang="zh-CN" altLang="en-US" sz="2400" dirty="0">
                <a:latin typeface="+mn-ea"/>
              </a:rPr>
              <a:t>，它应该采用</a:t>
            </a:r>
            <a:r>
              <a:rPr lang="zh-CN" altLang="en-US" sz="2400" b="1" dirty="0">
                <a:solidFill>
                  <a:srgbClr val="C00000"/>
                </a:solidFill>
                <a:latin typeface="+mn-ea"/>
              </a:rPr>
              <a:t>因果自注意力</a:t>
            </a:r>
            <a:r>
              <a:rPr lang="zh-CN" altLang="en-US" sz="2400" dirty="0">
                <a:latin typeface="+mn-ea"/>
              </a:rPr>
              <a:t>（</a:t>
            </a:r>
            <a:r>
              <a:rPr lang="en-US" altLang="zh-CN" sz="2400" b="1" dirty="0">
                <a:solidFill>
                  <a:srgbClr val="C00000"/>
                </a:solidFill>
                <a:latin typeface="+mn-ea"/>
              </a:rPr>
              <a:t>Causal Self-Attention</a:t>
            </a:r>
            <a:r>
              <a:rPr lang="zh-CN" altLang="en-US" sz="2400" dirty="0">
                <a:latin typeface="+mn-ea"/>
              </a:rPr>
              <a:t>），即只能关注当前位置及其之前的词元，这样保证在训练时不能“看到”未来的信息。</a:t>
            </a:r>
            <a:endParaRPr lang="en-US" sz="2400" dirty="0">
              <a:latin typeface="+mn-ea"/>
            </a:endParaRPr>
          </a:p>
        </p:txBody>
      </p:sp>
      <p:pic>
        <p:nvPicPr>
          <p:cNvPr id="10" name="Picture 9">
            <a:extLst>
              <a:ext uri="{FF2B5EF4-FFF2-40B4-BE49-F238E27FC236}">
                <a16:creationId xmlns:a16="http://schemas.microsoft.com/office/drawing/2014/main" id="{AE408205-06C0-D3D5-3A54-E284A88F3424}"/>
              </a:ext>
            </a:extLst>
          </p:cNvPr>
          <p:cNvPicPr>
            <a:picLocks noChangeAspect="1"/>
          </p:cNvPicPr>
          <p:nvPr/>
        </p:nvPicPr>
        <p:blipFill>
          <a:blip r:embed="rId3"/>
          <a:stretch>
            <a:fillRect/>
          </a:stretch>
        </p:blipFill>
        <p:spPr>
          <a:xfrm>
            <a:off x="1737103" y="3089733"/>
            <a:ext cx="8477708" cy="3441696"/>
          </a:xfrm>
          <a:prstGeom prst="rect">
            <a:avLst/>
          </a:prstGeom>
        </p:spPr>
      </p:pic>
      <p:sp>
        <p:nvSpPr>
          <p:cNvPr id="11" name="Rectangle 10">
            <a:extLst>
              <a:ext uri="{FF2B5EF4-FFF2-40B4-BE49-F238E27FC236}">
                <a16:creationId xmlns:a16="http://schemas.microsoft.com/office/drawing/2014/main" id="{1FA6DC99-4885-B625-4631-9C8C93C3B10C}"/>
              </a:ext>
            </a:extLst>
          </p:cNvPr>
          <p:cNvSpPr/>
          <p:nvPr/>
        </p:nvSpPr>
        <p:spPr>
          <a:xfrm>
            <a:off x="8866414" y="4506686"/>
            <a:ext cx="1348397" cy="1077685"/>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1F87BCD-B825-704C-17A8-13FDED3CDF61}"/>
              </a:ext>
            </a:extLst>
          </p:cNvPr>
          <p:cNvSpPr/>
          <p:nvPr/>
        </p:nvSpPr>
        <p:spPr>
          <a:xfrm>
            <a:off x="5065883" y="6166866"/>
            <a:ext cx="1348397" cy="364563"/>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0000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DD24C-32FA-7FDB-4118-E632AAF165A8}"/>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CF62C71E-D3C4-2E84-045F-3E28D323730B}"/>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90192F56-23DF-D28D-B8D0-51A9ED866841}"/>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2557A9A3-A189-D598-C0D4-2565AA450335}"/>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5.</a:t>
            </a:r>
            <a:r>
              <a:rPr lang="zh-CN" altLang="en-US" sz="2800" b="1" dirty="0">
                <a:solidFill>
                  <a:srgbClr val="0070C0"/>
                </a:solidFill>
              </a:rPr>
              <a:t> 解码：掩码多头注意力机制 </a:t>
            </a:r>
            <a:endParaRPr lang="zh-CN" altLang="en-US" sz="2800" dirty="0"/>
          </a:p>
        </p:txBody>
      </p:sp>
      <p:sp>
        <p:nvSpPr>
          <p:cNvPr id="9" name="TextBox 8">
            <a:extLst>
              <a:ext uri="{FF2B5EF4-FFF2-40B4-BE49-F238E27FC236}">
                <a16:creationId xmlns:a16="http://schemas.microsoft.com/office/drawing/2014/main" id="{BD4748B1-EAB8-4748-47A8-5EF590BF12F5}"/>
              </a:ext>
            </a:extLst>
          </p:cNvPr>
          <p:cNvSpPr txBox="1"/>
          <p:nvPr/>
        </p:nvSpPr>
        <p:spPr>
          <a:xfrm>
            <a:off x="346710" y="1990932"/>
            <a:ext cx="11078355" cy="461665"/>
          </a:xfrm>
          <a:prstGeom prst="rect">
            <a:avLst/>
          </a:prstGeom>
          <a:noFill/>
        </p:spPr>
        <p:txBody>
          <a:bodyPr wrap="square">
            <a:spAutoFit/>
          </a:bodyPr>
          <a:lstStyle/>
          <a:p>
            <a:r>
              <a:rPr lang="zh-CN" altLang="en-US" sz="2400" dirty="0">
                <a:latin typeface="+mn-ea"/>
              </a:rPr>
              <a:t>在</a:t>
            </a:r>
            <a:r>
              <a:rPr lang="en-US" altLang="zh-CN" sz="2400" dirty="0">
                <a:latin typeface="+mn-ea"/>
              </a:rPr>
              <a:t>Transformer</a:t>
            </a:r>
            <a:r>
              <a:rPr lang="zh-CN" altLang="en-US" sz="2400" dirty="0">
                <a:latin typeface="+mn-ea"/>
              </a:rPr>
              <a:t>中，因果注意力机制通过</a:t>
            </a:r>
            <a:r>
              <a:rPr lang="zh-CN" altLang="en-US" sz="2400" b="1" dirty="0">
                <a:solidFill>
                  <a:srgbClr val="C00000"/>
                </a:solidFill>
                <a:latin typeface="+mn-ea"/>
              </a:rPr>
              <a:t>掩码</a:t>
            </a:r>
            <a:r>
              <a:rPr lang="zh-CN" altLang="en-US" sz="2400" dirty="0">
                <a:latin typeface="+mn-ea"/>
              </a:rPr>
              <a:t>实现，在 </a:t>
            </a:r>
            <a:r>
              <a:rPr lang="en-US" altLang="zh-CN" sz="2400" dirty="0" err="1">
                <a:latin typeface="+mn-ea"/>
              </a:rPr>
              <a:t>Softmax</a:t>
            </a:r>
            <a:r>
              <a:rPr lang="zh-CN" altLang="en-US" sz="2400" dirty="0">
                <a:latin typeface="+mn-ea"/>
              </a:rPr>
              <a:t> 之前进行。</a:t>
            </a:r>
            <a:endParaRPr lang="en-US" sz="2400" dirty="0">
              <a:latin typeface="+mn-ea"/>
            </a:endParaRPr>
          </a:p>
        </p:txBody>
      </p:sp>
      <p:pic>
        <p:nvPicPr>
          <p:cNvPr id="3" name="Picture 2">
            <a:extLst>
              <a:ext uri="{FF2B5EF4-FFF2-40B4-BE49-F238E27FC236}">
                <a16:creationId xmlns:a16="http://schemas.microsoft.com/office/drawing/2014/main" id="{82A1C25A-6921-9F74-E5CB-27C0728F93F7}"/>
              </a:ext>
            </a:extLst>
          </p:cNvPr>
          <p:cNvPicPr>
            <a:picLocks noChangeAspect="1"/>
          </p:cNvPicPr>
          <p:nvPr/>
        </p:nvPicPr>
        <p:blipFill>
          <a:blip r:embed="rId3"/>
          <a:stretch>
            <a:fillRect/>
          </a:stretch>
        </p:blipFill>
        <p:spPr>
          <a:xfrm>
            <a:off x="4419600" y="0"/>
            <a:ext cx="7772400" cy="1152374"/>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14689C5-A35A-D0D7-3C0B-418E73CB7597}"/>
                  </a:ext>
                </a:extLst>
              </p:cNvPr>
              <p:cNvSpPr txBox="1"/>
              <p:nvPr/>
            </p:nvSpPr>
            <p:spPr>
              <a:xfrm>
                <a:off x="24765" y="3264562"/>
                <a:ext cx="2849064"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𝑄</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𝐾</m:t>
                          </m:r>
                        </m:e>
                        <m:sup>
                          <m:r>
                            <a:rPr lang="en-US" altLang="zh-CN" sz="2400" b="0" i="1" smtClean="0">
                              <a:latin typeface="Cambria Math" panose="02040503050406030204" pitchFamily="18" charset="0"/>
                            </a:rPr>
                            <m:t>𝑇</m:t>
                          </m:r>
                        </m:sup>
                      </m:sSup>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ℝ</m:t>
                          </m:r>
                        </m:e>
                        <m:sup>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𝑛</m:t>
                          </m:r>
                        </m:sup>
                      </m:sSup>
                    </m:oMath>
                  </m:oMathPara>
                </a14:m>
                <a:endParaRPr lang="en-US" altLang="zh-CN" sz="2400" b="0" i="1" dirty="0">
                  <a:latin typeface="Cambria Math" panose="02040503050406030204" pitchFamily="18" charset="0"/>
                </a:endParaRPr>
              </a:p>
              <a:p>
                <a:br>
                  <a:rPr lang="en-US" altLang="zh-CN" sz="2400" b="0" i="1" dirty="0">
                    <a:latin typeface="Cambria Math" panose="02040503050406030204" pitchFamily="18" charset="0"/>
                  </a:rPr>
                </a:br>
                <a:r>
                  <a:rPr lang="zh-CN" altLang="en-US" sz="2400" i="1" dirty="0">
                    <a:latin typeface="Cambria Math" panose="02040503050406030204" pitchFamily="18" charset="0"/>
                  </a:rPr>
                  <a:t>上三角是负无穷大</a:t>
                </a:r>
                <a:endParaRPr lang="en-US" altLang="zh-CN" sz="2400" b="0" i="1" dirty="0">
                  <a:latin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B14689C5-A35A-D0D7-3C0B-418E73CB7597}"/>
                  </a:ext>
                </a:extLst>
              </p:cNvPr>
              <p:cNvSpPr txBox="1">
                <a:spLocks noRot="1" noChangeAspect="1" noMove="1" noResize="1" noEditPoints="1" noAdjustHandles="1" noChangeArrowheads="1" noChangeShapeType="1" noTextEdit="1"/>
              </p:cNvSpPr>
              <p:nvPr/>
            </p:nvSpPr>
            <p:spPr>
              <a:xfrm>
                <a:off x="24765" y="3264562"/>
                <a:ext cx="2849064" cy="1200329"/>
              </a:xfrm>
              <a:prstGeom prst="rect">
                <a:avLst/>
              </a:prstGeom>
              <a:blipFill>
                <a:blip r:embed="rId4"/>
                <a:stretch>
                  <a:fillRect l="-3097" b="-10526"/>
                </a:stretch>
              </a:blipFill>
            </p:spPr>
            <p:txBody>
              <a:bodyPr/>
              <a:lstStyle/>
              <a:p>
                <a:r>
                  <a:rPr lang="en-US">
                    <a:noFill/>
                  </a:rPr>
                  <a:t> </a:t>
                </a:r>
              </a:p>
            </p:txBody>
          </p:sp>
        </mc:Fallback>
      </mc:AlternateContent>
      <p:pic>
        <p:nvPicPr>
          <p:cNvPr id="5122" name="Picture 2">
            <a:extLst>
              <a:ext uri="{FF2B5EF4-FFF2-40B4-BE49-F238E27FC236}">
                <a16:creationId xmlns:a16="http://schemas.microsoft.com/office/drawing/2014/main" id="{E0900711-D657-07A9-46EF-6A945C5255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3532" y="2452597"/>
            <a:ext cx="9052946" cy="347891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6">
            <a:extLst>
              <a:ext uri="{FF2B5EF4-FFF2-40B4-BE49-F238E27FC236}">
                <a16:creationId xmlns:a16="http://schemas.microsoft.com/office/drawing/2014/main" id="{51250B0F-714D-4C7F-8FD0-52E62C060EAD}"/>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文本框 14">
            <a:extLst>
              <a:ext uri="{FF2B5EF4-FFF2-40B4-BE49-F238E27FC236}">
                <a16:creationId xmlns:a16="http://schemas.microsoft.com/office/drawing/2014/main" id="{29F0675B-1522-F388-85FF-05398B08ABDC}"/>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图片来源：</a:t>
            </a:r>
            <a:r>
              <a:rPr lang="en-US" altLang="zh-CN" sz="1200" dirty="0"/>
              <a:t>https://</a:t>
            </a:r>
            <a:r>
              <a:rPr lang="en-US" altLang="zh-CN" sz="1200" dirty="0" err="1"/>
              <a:t>towardsdatascience.com</a:t>
            </a:r>
            <a:r>
              <a:rPr lang="en-US" altLang="zh-CN" sz="1200" dirty="0"/>
              <a:t>/illustrated-guide-to-transformers-step-by-step-explanation-f74876522bc0</a:t>
            </a:r>
            <a:endParaRPr lang="zh-CN" altLang="en-US" sz="1200" dirty="0"/>
          </a:p>
        </p:txBody>
      </p:sp>
    </p:spTree>
    <p:extLst>
      <p:ext uri="{BB962C8B-B14F-4D97-AF65-F5344CB8AC3E}">
        <p14:creationId xmlns:p14="http://schemas.microsoft.com/office/powerpoint/2010/main" val="10864564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AD170-4EC3-32D1-CB04-ED2FFE82757F}"/>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9BED806F-60AB-1F37-7B8F-37E6F4C276AC}"/>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868B1164-251F-ED17-5CE7-002D26C25E64}"/>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A1161D70-D542-2200-73CC-8AD00DC6D569}"/>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5.</a:t>
            </a:r>
            <a:r>
              <a:rPr lang="zh-CN" altLang="en-US" sz="2800" b="1" dirty="0">
                <a:solidFill>
                  <a:srgbClr val="0070C0"/>
                </a:solidFill>
              </a:rPr>
              <a:t> 解码：掩码多头注意力机制 </a:t>
            </a:r>
            <a:endParaRPr lang="zh-CN" altLang="en-US" sz="2800" dirty="0"/>
          </a:p>
        </p:txBody>
      </p:sp>
      <p:sp>
        <p:nvSpPr>
          <p:cNvPr id="9" name="TextBox 8">
            <a:extLst>
              <a:ext uri="{FF2B5EF4-FFF2-40B4-BE49-F238E27FC236}">
                <a16:creationId xmlns:a16="http://schemas.microsoft.com/office/drawing/2014/main" id="{758A2826-92A0-9428-2710-3B5F567DE997}"/>
              </a:ext>
            </a:extLst>
          </p:cNvPr>
          <p:cNvSpPr txBox="1"/>
          <p:nvPr/>
        </p:nvSpPr>
        <p:spPr>
          <a:xfrm>
            <a:off x="346710" y="1990932"/>
            <a:ext cx="11078355" cy="461665"/>
          </a:xfrm>
          <a:prstGeom prst="rect">
            <a:avLst/>
          </a:prstGeom>
          <a:noFill/>
        </p:spPr>
        <p:txBody>
          <a:bodyPr wrap="square">
            <a:spAutoFit/>
          </a:bodyPr>
          <a:lstStyle/>
          <a:p>
            <a:r>
              <a:rPr lang="zh-CN" altLang="en-US" sz="2400" dirty="0">
                <a:latin typeface="+mn-ea"/>
              </a:rPr>
              <a:t>在</a:t>
            </a:r>
            <a:r>
              <a:rPr lang="en-US" altLang="zh-CN" sz="2400" dirty="0">
                <a:latin typeface="+mn-ea"/>
              </a:rPr>
              <a:t>Transformer</a:t>
            </a:r>
            <a:r>
              <a:rPr lang="zh-CN" altLang="en-US" sz="2400" dirty="0">
                <a:latin typeface="+mn-ea"/>
              </a:rPr>
              <a:t>中，因果注意力机制通过</a:t>
            </a:r>
            <a:r>
              <a:rPr lang="zh-CN" altLang="en-US" sz="2400" b="1" dirty="0">
                <a:solidFill>
                  <a:srgbClr val="C00000"/>
                </a:solidFill>
                <a:latin typeface="+mn-ea"/>
              </a:rPr>
              <a:t>掩码</a:t>
            </a:r>
            <a:r>
              <a:rPr lang="zh-CN" altLang="en-US" sz="2400" dirty="0">
                <a:latin typeface="+mn-ea"/>
              </a:rPr>
              <a:t>实现，在 </a:t>
            </a:r>
            <a:r>
              <a:rPr lang="en-US" altLang="zh-CN" sz="2400" dirty="0" err="1">
                <a:latin typeface="+mn-ea"/>
              </a:rPr>
              <a:t>Softmax</a:t>
            </a:r>
            <a:r>
              <a:rPr lang="zh-CN" altLang="en-US" sz="2400" dirty="0">
                <a:latin typeface="+mn-ea"/>
              </a:rPr>
              <a:t> 之前进行。</a:t>
            </a:r>
            <a:endParaRPr lang="en-US" sz="2400" dirty="0">
              <a:latin typeface="+mn-ea"/>
            </a:endParaRPr>
          </a:p>
        </p:txBody>
      </p:sp>
      <p:pic>
        <p:nvPicPr>
          <p:cNvPr id="3" name="Picture 2">
            <a:extLst>
              <a:ext uri="{FF2B5EF4-FFF2-40B4-BE49-F238E27FC236}">
                <a16:creationId xmlns:a16="http://schemas.microsoft.com/office/drawing/2014/main" id="{7DA13F69-761E-A065-E8A5-08F90F4D021C}"/>
              </a:ext>
            </a:extLst>
          </p:cNvPr>
          <p:cNvPicPr>
            <a:picLocks noChangeAspect="1"/>
          </p:cNvPicPr>
          <p:nvPr/>
        </p:nvPicPr>
        <p:blipFill>
          <a:blip r:embed="rId3"/>
          <a:stretch>
            <a:fillRect/>
          </a:stretch>
        </p:blipFill>
        <p:spPr>
          <a:xfrm>
            <a:off x="4419600" y="0"/>
            <a:ext cx="7772400" cy="1152374"/>
          </a:xfrm>
          <a:prstGeom prst="rect">
            <a:avLst/>
          </a:prstGeom>
        </p:spPr>
      </p:pic>
      <p:cxnSp>
        <p:nvCxnSpPr>
          <p:cNvPr id="13" name="直接连接符 6">
            <a:extLst>
              <a:ext uri="{FF2B5EF4-FFF2-40B4-BE49-F238E27FC236}">
                <a16:creationId xmlns:a16="http://schemas.microsoft.com/office/drawing/2014/main" id="{193EAB24-9707-C744-8CF4-DB9936F800B4}"/>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文本框 14">
            <a:extLst>
              <a:ext uri="{FF2B5EF4-FFF2-40B4-BE49-F238E27FC236}">
                <a16:creationId xmlns:a16="http://schemas.microsoft.com/office/drawing/2014/main" id="{3A691FCB-23FC-FF98-5449-A358569509DD}"/>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图片来源：</a:t>
            </a:r>
            <a:r>
              <a:rPr lang="en-US" altLang="zh-CN" sz="1200" dirty="0"/>
              <a:t>https://</a:t>
            </a:r>
            <a:r>
              <a:rPr lang="en-US" altLang="zh-CN" sz="1200" dirty="0" err="1"/>
              <a:t>towardsdatascience.com</a:t>
            </a:r>
            <a:r>
              <a:rPr lang="en-US" altLang="zh-CN" sz="1200" dirty="0"/>
              <a:t>/illustrated-guide-to-transformers-step-by-step-explanation-f74876522bc0</a:t>
            </a:r>
            <a:endParaRPr lang="zh-CN" altLang="en-US" sz="1200" dirty="0"/>
          </a:p>
        </p:txBody>
      </p:sp>
      <p:pic>
        <p:nvPicPr>
          <p:cNvPr id="1026" name="Picture 2">
            <a:extLst>
              <a:ext uri="{FF2B5EF4-FFF2-40B4-BE49-F238E27FC236}">
                <a16:creationId xmlns:a16="http://schemas.microsoft.com/office/drawing/2014/main" id="{DFE50D64-DB55-A660-6C6E-98BBD335DA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777" y="2452597"/>
            <a:ext cx="7973646" cy="40209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9E58AE-B884-B05D-13F2-E50964DD992D}"/>
              </a:ext>
            </a:extLst>
          </p:cNvPr>
          <p:cNvPicPr>
            <a:picLocks noChangeAspect="1"/>
          </p:cNvPicPr>
          <p:nvPr/>
        </p:nvPicPr>
        <p:blipFill>
          <a:blip r:embed="rId5"/>
          <a:stretch>
            <a:fillRect/>
          </a:stretch>
        </p:blipFill>
        <p:spPr>
          <a:xfrm>
            <a:off x="8783537" y="2627968"/>
            <a:ext cx="2881350" cy="3364050"/>
          </a:xfrm>
          <a:prstGeom prst="rect">
            <a:avLst/>
          </a:prstGeom>
        </p:spPr>
      </p:pic>
      <p:sp>
        <p:nvSpPr>
          <p:cNvPr id="8" name="Rectangle 7">
            <a:extLst>
              <a:ext uri="{FF2B5EF4-FFF2-40B4-BE49-F238E27FC236}">
                <a16:creationId xmlns:a16="http://schemas.microsoft.com/office/drawing/2014/main" id="{FCFC286C-C354-2252-02A5-46F1DE08EB49}"/>
              </a:ext>
            </a:extLst>
          </p:cNvPr>
          <p:cNvSpPr/>
          <p:nvPr/>
        </p:nvSpPr>
        <p:spPr>
          <a:xfrm>
            <a:off x="9109445" y="3969954"/>
            <a:ext cx="1640617" cy="543431"/>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543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B3604E-AB1E-6341-BF36-53072098898C}"/>
              </a:ext>
            </a:extLst>
          </p:cNvPr>
          <p:cNvPicPr>
            <a:picLocks noChangeAspect="1"/>
          </p:cNvPicPr>
          <p:nvPr/>
        </p:nvPicPr>
        <p:blipFill>
          <a:blip r:embed="rId2"/>
          <a:stretch>
            <a:fillRect/>
          </a:stretch>
        </p:blipFill>
        <p:spPr>
          <a:xfrm>
            <a:off x="2209800" y="434078"/>
            <a:ext cx="7772400" cy="5640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组合 1">
            <a:extLst>
              <a:ext uri="{FF2B5EF4-FFF2-40B4-BE49-F238E27FC236}">
                <a16:creationId xmlns:a16="http://schemas.microsoft.com/office/drawing/2014/main" id="{C62FE5C5-7572-A4B2-1507-C8DC10689A43}"/>
              </a:ext>
            </a:extLst>
          </p:cNvPr>
          <p:cNvGrpSpPr/>
          <p:nvPr/>
        </p:nvGrpSpPr>
        <p:grpSpPr>
          <a:xfrm>
            <a:off x="55663" y="6581001"/>
            <a:ext cx="10367010" cy="278987"/>
            <a:chOff x="55663" y="6581001"/>
            <a:chExt cx="10367010" cy="278987"/>
          </a:xfrm>
        </p:grpSpPr>
        <p:sp>
          <p:nvSpPr>
            <p:cNvPr id="7" name="文本框 14">
              <a:extLst>
                <a:ext uri="{FF2B5EF4-FFF2-40B4-BE49-F238E27FC236}">
                  <a16:creationId xmlns:a16="http://schemas.microsoft.com/office/drawing/2014/main" id="{71CA11F0-DC7B-C6BF-C164-E81559DE9E71}"/>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来源：</a:t>
              </a:r>
              <a:r>
                <a:rPr lang="en-US" altLang="zh-CN" sz="1200" dirty="0"/>
                <a:t>https://</a:t>
              </a:r>
              <a:r>
                <a:rPr lang="en-US" altLang="zh-CN" sz="1200" dirty="0" err="1"/>
                <a:t>arxiv.org</a:t>
              </a:r>
              <a:r>
                <a:rPr lang="en-US" altLang="zh-CN" sz="1200" dirty="0"/>
                <a:t>/pdf/1409.3215</a:t>
              </a:r>
              <a:endParaRPr lang="zh-CN" altLang="en-US" sz="1200" dirty="0"/>
            </a:p>
          </p:txBody>
        </p:sp>
        <p:cxnSp>
          <p:nvCxnSpPr>
            <p:cNvPr id="8" name="直接连接符 12">
              <a:extLst>
                <a:ext uri="{FF2B5EF4-FFF2-40B4-BE49-F238E27FC236}">
                  <a16:creationId xmlns:a16="http://schemas.microsoft.com/office/drawing/2014/main" id="{9F5E9F8B-B264-2822-F5D2-729DF88DEDDE}"/>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8119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CFFE6-D375-69E6-DDD0-5E9636E712ED}"/>
            </a:ext>
          </a:extLst>
        </p:cNvPr>
        <p:cNvGrpSpPr/>
        <p:nvPr/>
      </p:nvGrpSpPr>
      <p:grpSpPr>
        <a:xfrm>
          <a:off x="0" y="0"/>
          <a:ext cx="0" cy="0"/>
          <a:chOff x="0" y="0"/>
          <a:chExt cx="0" cy="0"/>
        </a:xfrm>
      </p:grpSpPr>
      <p:pic>
        <p:nvPicPr>
          <p:cNvPr id="7" name="Picture 4">
            <a:extLst>
              <a:ext uri="{FF2B5EF4-FFF2-40B4-BE49-F238E27FC236}">
                <a16:creationId xmlns:a16="http://schemas.microsoft.com/office/drawing/2014/main" id="{0D1D2290-4869-BC22-4239-3893E59EAC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3268" y="0"/>
            <a:ext cx="4815623" cy="6789650"/>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3">
            <a:extLst>
              <a:ext uri="{FF2B5EF4-FFF2-40B4-BE49-F238E27FC236}">
                <a16:creationId xmlns:a16="http://schemas.microsoft.com/office/drawing/2014/main" id="{5A743B77-413C-03E7-407A-86C6C2BEA9CB}"/>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4DD4DC14-C799-23A0-67E2-640F832F2792}"/>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FB5BFC52-0D1E-89BE-EF97-459D7BBD17C8}"/>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5.</a:t>
            </a:r>
            <a:r>
              <a:rPr lang="zh-CN" altLang="en-US" sz="2800" b="1" dirty="0">
                <a:solidFill>
                  <a:srgbClr val="0070C0"/>
                </a:solidFill>
              </a:rPr>
              <a:t> 解码：交叉注意力（</a:t>
            </a:r>
            <a:r>
              <a:rPr lang="en-US" altLang="zh-CN" sz="2800" b="1" dirty="0">
                <a:solidFill>
                  <a:srgbClr val="0070C0"/>
                </a:solidFill>
              </a:rPr>
              <a:t>Cross-Attention</a:t>
            </a:r>
            <a:r>
              <a:rPr lang="zh-CN" altLang="en-US" sz="2800" b="1" dirty="0">
                <a:solidFill>
                  <a:srgbClr val="0070C0"/>
                </a:solidFill>
              </a:rPr>
              <a:t>）机制 </a:t>
            </a:r>
            <a:endParaRPr lang="zh-CN" altLang="en-US" sz="2800" dirty="0"/>
          </a:p>
        </p:txBody>
      </p:sp>
      <p:sp>
        <p:nvSpPr>
          <p:cNvPr id="10" name="Rectangle 9">
            <a:extLst>
              <a:ext uri="{FF2B5EF4-FFF2-40B4-BE49-F238E27FC236}">
                <a16:creationId xmlns:a16="http://schemas.microsoft.com/office/drawing/2014/main" id="{C7FF6BA8-CF8F-47A6-31EF-08107C6B64C9}"/>
              </a:ext>
            </a:extLst>
          </p:cNvPr>
          <p:cNvSpPr/>
          <p:nvPr/>
        </p:nvSpPr>
        <p:spPr>
          <a:xfrm>
            <a:off x="9519138" y="2497015"/>
            <a:ext cx="1875693" cy="897810"/>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F80AE5A-95D5-C693-EA11-2E9E67E82F65}"/>
                  </a:ext>
                </a:extLst>
              </p:cNvPr>
              <p:cNvSpPr txBox="1"/>
              <p:nvPr/>
            </p:nvSpPr>
            <p:spPr>
              <a:xfrm>
                <a:off x="797168" y="1979823"/>
                <a:ext cx="6893169" cy="1213409"/>
              </a:xfrm>
              <a:prstGeom prst="rect">
                <a:avLst/>
              </a:prstGeom>
              <a:noFill/>
            </p:spPr>
            <p:txBody>
              <a:bodyPr wrap="square">
                <a:spAutoFit/>
              </a:bodyPr>
              <a:lstStyle/>
              <a:p>
                <a:r>
                  <a:rPr lang="en-US" sz="2400" dirty="0">
                    <a:latin typeface="+mn-ea"/>
                  </a:rPr>
                  <a:t>编码器模块的输出</a:t>
                </a:r>
                <a:r>
                  <a:rPr lang="zh-CN" altLang="en-US" sz="2400" dirty="0">
                    <a:latin typeface="+mn-ea"/>
                  </a:rPr>
                  <a:t>（最后一次 </a:t>
                </a:r>
                <a:r>
                  <a:rPr lang="en-US" altLang="zh-CN" sz="2400" dirty="0" err="1">
                    <a:latin typeface="+mn-ea"/>
                  </a:rPr>
                  <a:t>add&amp;norm</a:t>
                </a:r>
                <a:r>
                  <a:rPr lang="zh-CN" altLang="en-US" sz="2400" dirty="0">
                    <a:latin typeface="+mn-ea"/>
                  </a:rPr>
                  <a:t>）</a:t>
                </a:r>
                <a:r>
                  <a:rPr lang="en-US" sz="2400" dirty="0" err="1">
                    <a:latin typeface="+mn-ea"/>
                  </a:rPr>
                  <a:t>是</a:t>
                </a:r>
                <a14:m>
                  <m:oMath xmlns:m="http://schemas.openxmlformats.org/officeDocument/2006/math">
                    <m:sSup>
                      <m:sSupPr>
                        <m:ctrlPr>
                          <a:rPr lang="en-US" sz="2400" i="1" smtClean="0">
                            <a:latin typeface="Cambria Math" panose="02040503050406030204" pitchFamily="18" charset="0"/>
                          </a:rPr>
                        </m:ctrlPr>
                      </m:sSupPr>
                      <m:e>
                        <m:r>
                          <a:rPr lang="en-US" sz="2400" i="1" smtClean="0">
                            <a:latin typeface="Cambria Math" panose="02040503050406030204" pitchFamily="18" charset="0"/>
                          </a:rPr>
                          <m:t>ℝ</m:t>
                        </m:r>
                      </m:e>
                      <m:sup>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𝑑</m:t>
                        </m:r>
                      </m:sup>
                    </m:sSup>
                  </m:oMath>
                </a14:m>
                <a:r>
                  <a:rPr lang="zh-CN" altLang="en-US" sz="2400" dirty="0"/>
                  <a:t>。如果训练时，目标序列长度是</a:t>
                </a:r>
                <a:r>
                  <a:rPr lang="en-US" altLang="zh-CN" sz="2400" dirty="0"/>
                  <a:t> </a:t>
                </a:r>
                <a:r>
                  <a:rPr lang="en-US" altLang="zh-CN" sz="2400" i="1" dirty="0"/>
                  <a:t>m</a:t>
                </a:r>
                <a:r>
                  <a:rPr lang="zh-CN" altLang="en-US" sz="2400" dirty="0"/>
                  <a:t>，那么解码器模块的第一个多头注意力机制的输出是</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ℝ</m:t>
                        </m:r>
                      </m:e>
                      <m:sup>
                        <m:r>
                          <a:rPr lang="en-US" sz="2400" b="0" i="1" smtClean="0">
                            <a:latin typeface="Cambria Math" panose="02040503050406030204" pitchFamily="18" charset="0"/>
                          </a:rPr>
                          <m:t>𝑚</m:t>
                        </m:r>
                        <m:r>
                          <a:rPr lang="en-US" sz="2400" i="1">
                            <a:latin typeface="Cambria Math" panose="02040503050406030204" pitchFamily="18" charset="0"/>
                          </a:rPr>
                          <m:t>×</m:t>
                        </m:r>
                        <m:r>
                          <a:rPr lang="en-US" sz="2400" i="1">
                            <a:latin typeface="Cambria Math" panose="02040503050406030204" pitchFamily="18" charset="0"/>
                          </a:rPr>
                          <m:t>𝑑</m:t>
                        </m:r>
                      </m:sup>
                    </m:sSup>
                  </m:oMath>
                </a14:m>
                <a:r>
                  <a:rPr lang="zh-CN" altLang="en-US" sz="2400" dirty="0"/>
                  <a:t>。</a:t>
                </a:r>
                <a:endParaRPr lang="en-US" sz="2400" dirty="0"/>
              </a:p>
            </p:txBody>
          </p:sp>
        </mc:Choice>
        <mc:Fallback xmlns="">
          <p:sp>
            <p:nvSpPr>
              <p:cNvPr id="12" name="TextBox 11">
                <a:extLst>
                  <a:ext uri="{FF2B5EF4-FFF2-40B4-BE49-F238E27FC236}">
                    <a16:creationId xmlns:a16="http://schemas.microsoft.com/office/drawing/2014/main" id="{3F80AE5A-95D5-C693-EA11-2E9E67E82F65}"/>
                  </a:ext>
                </a:extLst>
              </p:cNvPr>
              <p:cNvSpPr txBox="1">
                <a:spLocks noRot="1" noChangeAspect="1" noMove="1" noResize="1" noEditPoints="1" noAdjustHandles="1" noChangeArrowheads="1" noChangeShapeType="1" noTextEdit="1"/>
              </p:cNvSpPr>
              <p:nvPr/>
            </p:nvSpPr>
            <p:spPr>
              <a:xfrm>
                <a:off x="797168" y="1979823"/>
                <a:ext cx="6893169" cy="1213409"/>
              </a:xfrm>
              <a:prstGeom prst="rect">
                <a:avLst/>
              </a:prstGeom>
              <a:blipFill>
                <a:blip r:embed="rId4"/>
                <a:stretch>
                  <a:fillRect l="-1287" t="-4167" r="-5699" b="-11458"/>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2BC96DDF-559E-A785-94C3-448E5EA52935}"/>
              </a:ext>
            </a:extLst>
          </p:cNvPr>
          <p:cNvPicPr>
            <a:picLocks noChangeAspect="1"/>
          </p:cNvPicPr>
          <p:nvPr/>
        </p:nvPicPr>
        <p:blipFill>
          <a:blip r:embed="rId5"/>
          <a:stretch>
            <a:fillRect/>
          </a:stretch>
        </p:blipFill>
        <p:spPr>
          <a:xfrm>
            <a:off x="547929" y="3619854"/>
            <a:ext cx="6532011" cy="968468"/>
          </a:xfrm>
          <a:prstGeom prst="rect">
            <a:avLst/>
          </a:prstGeom>
        </p:spPr>
      </p:pic>
      <p:cxnSp>
        <p:nvCxnSpPr>
          <p:cNvPr id="17" name="Straight Arrow Connector 16">
            <a:extLst>
              <a:ext uri="{FF2B5EF4-FFF2-40B4-BE49-F238E27FC236}">
                <a16:creationId xmlns:a16="http://schemas.microsoft.com/office/drawing/2014/main" id="{6C8392A2-B0E1-4916-6F08-6DAC84DC8D9F}"/>
              </a:ext>
            </a:extLst>
          </p:cNvPr>
          <p:cNvCxnSpPr>
            <a:cxnSpLocks/>
          </p:cNvCxnSpPr>
          <p:nvPr/>
        </p:nvCxnSpPr>
        <p:spPr>
          <a:xfrm flipH="1" flipV="1">
            <a:off x="1279955" y="2664032"/>
            <a:ext cx="4644327" cy="110947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E3DDBBB-DDDE-E6FC-A0B9-B20E2802E04F}"/>
              </a:ext>
            </a:extLst>
          </p:cNvPr>
          <p:cNvCxnSpPr>
            <a:cxnSpLocks/>
          </p:cNvCxnSpPr>
          <p:nvPr/>
        </p:nvCxnSpPr>
        <p:spPr>
          <a:xfrm flipV="1">
            <a:off x="5473521" y="3055600"/>
            <a:ext cx="1443327" cy="82833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B96BAE2-C7BB-8E13-5D8A-E9A146CCE5C9}"/>
              </a:ext>
            </a:extLst>
          </p:cNvPr>
          <p:cNvCxnSpPr>
            <a:cxnSpLocks/>
          </p:cNvCxnSpPr>
          <p:nvPr/>
        </p:nvCxnSpPr>
        <p:spPr>
          <a:xfrm flipH="1" flipV="1">
            <a:off x="1706581" y="2586527"/>
            <a:ext cx="4946733" cy="129741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4F1C957-E9C1-1E44-0CCC-8B6A682D00D6}"/>
                  </a:ext>
                </a:extLst>
              </p:cNvPr>
              <p:cNvSpPr txBox="1"/>
              <p:nvPr/>
            </p:nvSpPr>
            <p:spPr>
              <a:xfrm>
                <a:off x="1067268" y="4881456"/>
                <a:ext cx="6096000" cy="468205"/>
              </a:xfrm>
              <a:prstGeom prst="rect">
                <a:avLst/>
              </a:prstGeom>
              <a:noFill/>
            </p:spPr>
            <p:txBody>
              <a:bodyPr wrap="square">
                <a:spAutoFit/>
              </a:bodyPr>
              <a:lstStyle/>
              <a:p>
                <a:r>
                  <a:rPr lang="zh-CN" altLang="en-US" sz="2400" dirty="0"/>
                  <a:t>最终的输出还是</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ℝ</m:t>
                        </m:r>
                      </m:e>
                      <m:sup>
                        <m:r>
                          <a:rPr lang="en-US" sz="2400" b="0" i="1" smtClean="0">
                            <a:latin typeface="Cambria Math" panose="02040503050406030204" pitchFamily="18" charset="0"/>
                          </a:rPr>
                          <m:t>𝑚</m:t>
                        </m:r>
                        <m:r>
                          <a:rPr lang="en-US" sz="2400" i="1">
                            <a:latin typeface="Cambria Math" panose="02040503050406030204" pitchFamily="18" charset="0"/>
                          </a:rPr>
                          <m:t>×</m:t>
                        </m:r>
                        <m:r>
                          <a:rPr lang="en-US" sz="2400" i="1">
                            <a:latin typeface="Cambria Math" panose="02040503050406030204" pitchFamily="18" charset="0"/>
                          </a:rPr>
                          <m:t>𝑑</m:t>
                        </m:r>
                      </m:sup>
                    </m:sSup>
                    <m:r>
                      <a:rPr lang="zh-CN" altLang="en-US" sz="2400" b="0" i="0" smtClean="0">
                        <a:latin typeface="Cambria Math" panose="02040503050406030204" pitchFamily="18" charset="0"/>
                      </a:rPr>
                      <m:t>。</m:t>
                    </m:r>
                  </m:oMath>
                </a14:m>
                <a:endParaRPr lang="en-US" sz="2400" dirty="0"/>
              </a:p>
            </p:txBody>
          </p:sp>
        </mc:Choice>
        <mc:Fallback xmlns="">
          <p:sp>
            <p:nvSpPr>
              <p:cNvPr id="26" name="TextBox 25">
                <a:extLst>
                  <a:ext uri="{FF2B5EF4-FFF2-40B4-BE49-F238E27FC236}">
                    <a16:creationId xmlns:a16="http://schemas.microsoft.com/office/drawing/2014/main" id="{B4F1C957-E9C1-1E44-0CCC-8B6A682D00D6}"/>
                  </a:ext>
                </a:extLst>
              </p:cNvPr>
              <p:cNvSpPr txBox="1">
                <a:spLocks noRot="1" noChangeAspect="1" noMove="1" noResize="1" noEditPoints="1" noAdjustHandles="1" noChangeArrowheads="1" noChangeShapeType="1" noTextEdit="1"/>
              </p:cNvSpPr>
              <p:nvPr/>
            </p:nvSpPr>
            <p:spPr>
              <a:xfrm>
                <a:off x="1067268" y="4881456"/>
                <a:ext cx="6096000" cy="468205"/>
              </a:xfrm>
              <a:prstGeom prst="rect">
                <a:avLst/>
              </a:prstGeom>
              <a:blipFill>
                <a:blip r:embed="rId6"/>
                <a:stretch>
                  <a:fillRect l="-1667" t="-7895" b="-28947"/>
                </a:stretch>
              </a:blipFill>
            </p:spPr>
            <p:txBody>
              <a:bodyPr/>
              <a:lstStyle/>
              <a:p>
                <a:r>
                  <a:rPr lang="en-US">
                    <a:noFill/>
                  </a:rPr>
                  <a:t> </a:t>
                </a:r>
              </a:p>
            </p:txBody>
          </p:sp>
        </mc:Fallback>
      </mc:AlternateContent>
    </p:spTree>
    <p:extLst>
      <p:ext uri="{BB962C8B-B14F-4D97-AF65-F5344CB8AC3E}">
        <p14:creationId xmlns:p14="http://schemas.microsoft.com/office/powerpoint/2010/main" val="29664804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E3247-9EB3-CFA7-D91F-451C4BC68795}"/>
            </a:ext>
          </a:extLst>
        </p:cNvPr>
        <p:cNvGrpSpPr/>
        <p:nvPr/>
      </p:nvGrpSpPr>
      <p:grpSpPr>
        <a:xfrm>
          <a:off x="0" y="0"/>
          <a:ext cx="0" cy="0"/>
          <a:chOff x="0" y="0"/>
          <a:chExt cx="0" cy="0"/>
        </a:xfrm>
      </p:grpSpPr>
      <p:pic>
        <p:nvPicPr>
          <p:cNvPr id="7" name="Picture 4">
            <a:extLst>
              <a:ext uri="{FF2B5EF4-FFF2-40B4-BE49-F238E27FC236}">
                <a16:creationId xmlns:a16="http://schemas.microsoft.com/office/drawing/2014/main" id="{62C10394-2C72-C095-ED97-53B8A55F1D8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143" t="645" r="-1095" b="77053"/>
          <a:stretch/>
        </p:blipFill>
        <p:spPr bwMode="auto">
          <a:xfrm>
            <a:off x="2106311" y="1857338"/>
            <a:ext cx="2549975" cy="1514265"/>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3">
            <a:extLst>
              <a:ext uri="{FF2B5EF4-FFF2-40B4-BE49-F238E27FC236}">
                <a16:creationId xmlns:a16="http://schemas.microsoft.com/office/drawing/2014/main" id="{8F6D623B-BF0F-5155-A47E-F4D96D839DFD}"/>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452FB39C-CD95-E17A-CE22-C208690C7F1B}"/>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9D87495A-9E0A-780C-C4BC-3DD7E61ACDFD}"/>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5.</a:t>
            </a:r>
            <a:r>
              <a:rPr lang="zh-CN" altLang="en-US" sz="2800" b="1" dirty="0">
                <a:solidFill>
                  <a:srgbClr val="0070C0"/>
                </a:solidFill>
              </a:rPr>
              <a:t> 解码：预测</a:t>
            </a:r>
            <a:endParaRPr lang="zh-CN" altLang="en-US" sz="2800" dirty="0"/>
          </a:p>
        </p:txBody>
      </p:sp>
      <p:cxnSp>
        <p:nvCxnSpPr>
          <p:cNvPr id="13" name="直接连接符 6">
            <a:extLst>
              <a:ext uri="{FF2B5EF4-FFF2-40B4-BE49-F238E27FC236}">
                <a16:creationId xmlns:a16="http://schemas.microsoft.com/office/drawing/2014/main" id="{6903BEBB-9C2D-A464-D57D-4D0553D52CFD}"/>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文本框 14">
            <a:extLst>
              <a:ext uri="{FF2B5EF4-FFF2-40B4-BE49-F238E27FC236}">
                <a16:creationId xmlns:a16="http://schemas.microsoft.com/office/drawing/2014/main" id="{37B02A8E-36DF-AB46-3DCD-2BB55B4EA278}"/>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图片来源：</a:t>
            </a:r>
            <a:r>
              <a:rPr lang="en-US" altLang="zh-CN" sz="1200" dirty="0"/>
              <a:t>https://</a:t>
            </a:r>
            <a:r>
              <a:rPr lang="en-US" altLang="zh-CN" sz="1200" dirty="0" err="1"/>
              <a:t>towardsdatascience.com</a:t>
            </a:r>
            <a:r>
              <a:rPr lang="en-US" altLang="zh-CN" sz="1200" dirty="0"/>
              <a:t>/illustrated-guide-to-transformers-step-by-step-explanation-f74876522bc0</a:t>
            </a:r>
            <a:endParaRPr lang="zh-CN" altLang="en-US" sz="1200" dirty="0"/>
          </a:p>
        </p:txBody>
      </p:sp>
      <p:pic>
        <p:nvPicPr>
          <p:cNvPr id="3074" name="Picture 2">
            <a:extLst>
              <a:ext uri="{FF2B5EF4-FFF2-40B4-BE49-F238E27FC236}">
                <a16:creationId xmlns:a16="http://schemas.microsoft.com/office/drawing/2014/main" id="{10259435-92B8-3BCA-03ED-9DD762BD3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511" y="467976"/>
            <a:ext cx="5616246" cy="5370115"/>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3">
            <a:extLst>
              <a:ext uri="{FF2B5EF4-FFF2-40B4-BE49-F238E27FC236}">
                <a16:creationId xmlns:a16="http://schemas.microsoft.com/office/drawing/2014/main" id="{3D2E615E-E55D-A271-8A73-9F0FF69E4339}"/>
              </a:ext>
            </a:extLst>
          </p:cNvPr>
          <p:cNvSpPr txBox="1"/>
          <p:nvPr/>
        </p:nvSpPr>
        <p:spPr>
          <a:xfrm>
            <a:off x="99151" y="4313616"/>
            <a:ext cx="5616247" cy="523220"/>
          </a:xfrm>
          <a:prstGeom prst="rect">
            <a:avLst/>
          </a:prstGeom>
          <a:noFill/>
        </p:spPr>
        <p:txBody>
          <a:bodyPr wrap="square" rtlCol="0" anchor="t">
            <a:spAutoFit/>
          </a:bodyPr>
          <a:lstStyle/>
          <a:p>
            <a:pPr indent="457200"/>
            <a:r>
              <a:rPr lang="zh-CN" altLang="en-US" sz="2800" b="1" dirty="0">
                <a:solidFill>
                  <a:srgbClr val="0070C0"/>
                </a:solidFill>
              </a:rPr>
              <a:t>思考</a:t>
            </a:r>
            <a:endParaRPr lang="zh-CN" altLang="en-US" sz="2800" dirty="0"/>
          </a:p>
        </p:txBody>
      </p:sp>
      <p:sp>
        <p:nvSpPr>
          <p:cNvPr id="11" name="TextBox 10">
            <a:extLst>
              <a:ext uri="{FF2B5EF4-FFF2-40B4-BE49-F238E27FC236}">
                <a16:creationId xmlns:a16="http://schemas.microsoft.com/office/drawing/2014/main" id="{779FC295-8ED0-B4E3-6C5E-1E752C234954}"/>
              </a:ext>
            </a:extLst>
          </p:cNvPr>
          <p:cNvSpPr txBox="1"/>
          <p:nvPr/>
        </p:nvSpPr>
        <p:spPr>
          <a:xfrm>
            <a:off x="583243" y="4998808"/>
            <a:ext cx="4972443" cy="461665"/>
          </a:xfrm>
          <a:prstGeom prst="rect">
            <a:avLst/>
          </a:prstGeom>
          <a:noFill/>
        </p:spPr>
        <p:txBody>
          <a:bodyPr wrap="square">
            <a:spAutoFit/>
          </a:bodyPr>
          <a:lstStyle/>
          <a:p>
            <a:r>
              <a:rPr lang="en-US" sz="2400" b="1" dirty="0" err="1">
                <a:solidFill>
                  <a:srgbClr val="C00000"/>
                </a:solidFill>
                <a:latin typeface="+mn-ea"/>
              </a:rPr>
              <a:t>解码器在训练和推理时区别</a:t>
            </a:r>
            <a:r>
              <a:rPr lang="zh-CN" altLang="en-US" sz="2400" b="1" dirty="0">
                <a:solidFill>
                  <a:srgbClr val="C00000"/>
                </a:solidFill>
                <a:latin typeface="+mn-ea"/>
              </a:rPr>
              <a:t>？</a:t>
            </a:r>
            <a:endParaRPr lang="en-US" sz="2400" b="1" dirty="0">
              <a:solidFill>
                <a:srgbClr val="C00000"/>
              </a:solidFill>
              <a:latin typeface="+mn-ea"/>
            </a:endParaRPr>
          </a:p>
        </p:txBody>
      </p:sp>
      <p:sp>
        <p:nvSpPr>
          <p:cNvPr id="3" name="对话气泡: 椭圆形 16">
            <a:extLst>
              <a:ext uri="{FF2B5EF4-FFF2-40B4-BE49-F238E27FC236}">
                <a16:creationId xmlns:a16="http://schemas.microsoft.com/office/drawing/2014/main" id="{ECB32F7C-24EB-0153-6005-7742C1428B35}"/>
              </a:ext>
            </a:extLst>
          </p:cNvPr>
          <p:cNvSpPr/>
          <p:nvPr/>
        </p:nvSpPr>
        <p:spPr>
          <a:xfrm>
            <a:off x="2743201" y="3754754"/>
            <a:ext cx="2972198" cy="537883"/>
          </a:xfrm>
          <a:prstGeom prst="wedgeEllipseCallout">
            <a:avLst>
              <a:gd name="adj1" fmla="val 77911"/>
              <a:gd name="adj2" fmla="val -4709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a:extLst>
              <a:ext uri="{FF2B5EF4-FFF2-40B4-BE49-F238E27FC236}">
                <a16:creationId xmlns:a16="http://schemas.microsoft.com/office/drawing/2014/main" id="{E641C7B3-F581-B01C-7FB8-6EECB4FE34FF}"/>
              </a:ext>
            </a:extLst>
          </p:cNvPr>
          <p:cNvSpPr txBox="1"/>
          <p:nvPr/>
        </p:nvSpPr>
        <p:spPr>
          <a:xfrm>
            <a:off x="2904364" y="3811084"/>
            <a:ext cx="2919389" cy="400110"/>
          </a:xfrm>
          <a:prstGeom prst="rect">
            <a:avLst/>
          </a:prstGeom>
          <a:noFill/>
        </p:spPr>
        <p:txBody>
          <a:bodyPr wrap="none" rtlCol="0">
            <a:spAutoFit/>
          </a:bodyPr>
          <a:lstStyle/>
          <a:p>
            <a:r>
              <a:rPr lang="en-US" sz="2000" dirty="0" err="1"/>
              <a:t>被称为</a:t>
            </a:r>
            <a:r>
              <a:rPr lang="en-US" sz="2000" b="1" dirty="0" err="1">
                <a:solidFill>
                  <a:srgbClr val="C00000"/>
                </a:solidFill>
              </a:rPr>
              <a:t>logits</a:t>
            </a:r>
            <a:r>
              <a:rPr lang="zh-CN" altLang="en-US" sz="2000" dirty="0"/>
              <a:t>（或得分）</a:t>
            </a:r>
            <a:endParaRPr lang="en-US" sz="2000" dirty="0"/>
          </a:p>
        </p:txBody>
      </p:sp>
    </p:spTree>
    <p:extLst>
      <p:ext uri="{BB962C8B-B14F-4D97-AF65-F5344CB8AC3E}">
        <p14:creationId xmlns:p14="http://schemas.microsoft.com/office/powerpoint/2010/main" val="283582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F4D09-8035-8EF0-22E0-52541195D694}"/>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BC81A41F-9BFD-38EA-3F59-18631C1630DF}"/>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22FD0B36-9672-E5D7-6ED2-620D8F3BA99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BC798826-B5F0-426C-568A-0CE2405DFFAC}"/>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6.</a:t>
            </a:r>
            <a:r>
              <a:rPr lang="zh-CN" altLang="en-US" sz="2800" b="1" dirty="0">
                <a:solidFill>
                  <a:srgbClr val="0070C0"/>
                </a:solidFill>
              </a:rPr>
              <a:t> 回顾整体结构</a:t>
            </a:r>
            <a:endParaRPr lang="zh-CN" altLang="en-US" sz="2800" dirty="0"/>
          </a:p>
        </p:txBody>
      </p:sp>
      <p:cxnSp>
        <p:nvCxnSpPr>
          <p:cNvPr id="13" name="直接连接符 6">
            <a:extLst>
              <a:ext uri="{FF2B5EF4-FFF2-40B4-BE49-F238E27FC236}">
                <a16:creationId xmlns:a16="http://schemas.microsoft.com/office/drawing/2014/main" id="{5D34EB69-08A0-EAC3-0601-4D06F34B0089}"/>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文本框 14">
            <a:extLst>
              <a:ext uri="{FF2B5EF4-FFF2-40B4-BE49-F238E27FC236}">
                <a16:creationId xmlns:a16="http://schemas.microsoft.com/office/drawing/2014/main" id="{58AFE30D-1CE6-01FA-BC1F-9F4F3A1A6850}"/>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图片来源：</a:t>
            </a:r>
            <a:r>
              <a:rPr lang="en-US" altLang="zh-CN" sz="1200" dirty="0"/>
              <a:t>https://</a:t>
            </a:r>
            <a:r>
              <a:rPr lang="en-US" altLang="zh-CN" sz="1200" dirty="0" err="1"/>
              <a:t>towardsdatascience.com</a:t>
            </a:r>
            <a:r>
              <a:rPr lang="en-US" altLang="zh-CN" sz="1200" dirty="0"/>
              <a:t>/illustrated-guide-to-transformers-step-by-step-explanation-f74876522bc0</a:t>
            </a:r>
            <a:endParaRPr lang="zh-CN" altLang="en-US" sz="1200" dirty="0"/>
          </a:p>
        </p:txBody>
      </p:sp>
      <p:pic>
        <p:nvPicPr>
          <p:cNvPr id="4098" name="Picture 2">
            <a:extLst>
              <a:ext uri="{FF2B5EF4-FFF2-40B4-BE49-F238E27FC236}">
                <a16:creationId xmlns:a16="http://schemas.microsoft.com/office/drawing/2014/main" id="{6356C018-5454-ECD2-1EE4-BB63D1FB8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521" y="1789410"/>
            <a:ext cx="7338648" cy="47072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44EEF96-F304-57FE-23D1-98A4B572EC27}"/>
              </a:ext>
            </a:extLst>
          </p:cNvPr>
          <p:cNvSpPr txBox="1"/>
          <p:nvPr/>
        </p:nvSpPr>
        <p:spPr>
          <a:xfrm>
            <a:off x="8731842" y="3353731"/>
            <a:ext cx="2965938" cy="830997"/>
          </a:xfrm>
          <a:prstGeom prst="rect">
            <a:avLst/>
          </a:prstGeom>
          <a:noFill/>
        </p:spPr>
        <p:txBody>
          <a:bodyPr wrap="square">
            <a:spAutoFit/>
          </a:bodyPr>
          <a:lstStyle/>
          <a:p>
            <a:r>
              <a:rPr lang="en-US" altLang="zh-CN" sz="2400" dirty="0">
                <a:latin typeface="+mn-ea"/>
              </a:rPr>
              <a:t>GPT-3</a:t>
            </a:r>
            <a:r>
              <a:rPr lang="zh-CN" altLang="en-US" sz="2400" dirty="0">
                <a:latin typeface="+mn-ea"/>
              </a:rPr>
              <a:t>堆叠了</a:t>
            </a:r>
            <a:r>
              <a:rPr lang="en-US" altLang="zh-CN" sz="2400" dirty="0">
                <a:latin typeface="+mn-ea"/>
              </a:rPr>
              <a:t>96</a:t>
            </a:r>
            <a:r>
              <a:rPr lang="zh-CN" altLang="en-US" sz="2400" dirty="0">
                <a:latin typeface="+mn-ea"/>
              </a:rPr>
              <a:t>层</a:t>
            </a:r>
            <a:r>
              <a:rPr lang="en-US" altLang="zh-CN" sz="2400" dirty="0">
                <a:latin typeface="+mn-ea"/>
              </a:rPr>
              <a:t>Decoder</a:t>
            </a:r>
            <a:endParaRPr lang="en-US" sz="2400" dirty="0">
              <a:latin typeface="+mn-ea"/>
            </a:endParaRPr>
          </a:p>
        </p:txBody>
      </p:sp>
    </p:spTree>
    <p:extLst>
      <p:ext uri="{BB962C8B-B14F-4D97-AF65-F5344CB8AC3E}">
        <p14:creationId xmlns:p14="http://schemas.microsoft.com/office/powerpoint/2010/main" val="26496831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99DD2-DFA3-ECBD-4D49-8970F447611C}"/>
            </a:ext>
          </a:extLst>
        </p:cNvPr>
        <p:cNvGrpSpPr/>
        <p:nvPr/>
      </p:nvGrpSpPr>
      <p:grpSpPr>
        <a:xfrm>
          <a:off x="0" y="0"/>
          <a:ext cx="0" cy="0"/>
          <a:chOff x="0" y="0"/>
          <a:chExt cx="0" cy="0"/>
        </a:xfrm>
      </p:grpSpPr>
      <p:sp>
        <p:nvSpPr>
          <p:cNvPr id="5" name="object 3">
            <a:extLst>
              <a:ext uri="{FF2B5EF4-FFF2-40B4-BE49-F238E27FC236}">
                <a16:creationId xmlns:a16="http://schemas.microsoft.com/office/drawing/2014/main" id="{1CE7CD7C-1E2E-7588-9700-ECBE5B8D7E59}"/>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5.4.2 </a:t>
            </a:r>
            <a:r>
              <a:rPr lang="zh-CN" altLang="en-US" sz="3200" dirty="0">
                <a:solidFill>
                  <a:srgbClr val="0070C0"/>
                </a:solidFill>
                <a:latin typeface="微软雅黑" panose="020B0503020204020204" charset="-122"/>
                <a:ea typeface="微软雅黑" panose="020B0503020204020204" charset="-122"/>
              </a:rPr>
              <a:t>模型细节</a:t>
            </a:r>
            <a:endParaRPr lang="zh-CN" altLang="en-US" sz="2880" dirty="0">
              <a:solidFill>
                <a:srgbClr val="0070C0"/>
              </a:solidFill>
              <a:latin typeface="微软雅黑" panose="020B0503020204020204" charset="-122"/>
              <a:ea typeface="微软雅黑" panose="020B0503020204020204" charset="-122"/>
            </a:endParaRPr>
          </a:p>
        </p:txBody>
      </p:sp>
      <p:sp>
        <p:nvSpPr>
          <p:cNvPr id="6" name="等腰三角形 13">
            <a:extLst>
              <a:ext uri="{FF2B5EF4-FFF2-40B4-BE49-F238E27FC236}">
                <a16:creationId xmlns:a16="http://schemas.microsoft.com/office/drawing/2014/main" id="{32E59540-3594-4BB5-5242-D328891133AC}"/>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文本框 3">
            <a:extLst>
              <a:ext uri="{FF2B5EF4-FFF2-40B4-BE49-F238E27FC236}">
                <a16:creationId xmlns:a16="http://schemas.microsoft.com/office/drawing/2014/main" id="{CD4CA099-DB28-C545-C342-68B7C5D97378}"/>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7.</a:t>
            </a:r>
            <a:r>
              <a:rPr lang="zh-CN" altLang="en-US" sz="2800" b="1" dirty="0">
                <a:solidFill>
                  <a:srgbClr val="0070C0"/>
                </a:solidFill>
              </a:rPr>
              <a:t> 计算复杂度与并行</a:t>
            </a:r>
            <a:endParaRPr lang="zh-CN" altLang="en-US" sz="2800" dirty="0"/>
          </a:p>
        </p:txBody>
      </p:sp>
      <p:pic>
        <p:nvPicPr>
          <p:cNvPr id="3" name="Graphic 2">
            <a:extLst>
              <a:ext uri="{FF2B5EF4-FFF2-40B4-BE49-F238E27FC236}">
                <a16:creationId xmlns:a16="http://schemas.microsoft.com/office/drawing/2014/main" id="{749E82DC-D6F5-1822-C338-2026DD389B37}"/>
              </a:ext>
            </a:extLst>
          </p:cNvPr>
          <p:cNvPicPr>
            <a:picLocks noChangeAspect="1"/>
          </p:cNvPicPr>
          <p:nvPr/>
        </p:nvPicPr>
        <p:blipFill>
          <a:blip r:embed="rId3">
            <a:extLst>
              <a:ext uri="{96DAC541-7B7A-43D3-8B79-37D633B846F1}">
                <asvg:svgBlip xmlns:asvg="http://schemas.microsoft.com/office/drawing/2016/SVG/main" r:embed="rId4"/>
              </a:ext>
            </a:extLst>
          </a:blip>
          <a:srcRect l="58160"/>
          <a:stretch/>
        </p:blipFill>
        <p:spPr>
          <a:xfrm>
            <a:off x="8074612" y="975808"/>
            <a:ext cx="3533823" cy="562328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4AC641C-CFAB-3256-07E0-FF8AB125414D}"/>
                  </a:ext>
                </a:extLst>
              </p:cNvPr>
              <p:cNvSpPr txBox="1"/>
              <p:nvPr/>
            </p:nvSpPr>
            <p:spPr>
              <a:xfrm>
                <a:off x="583565" y="2083022"/>
                <a:ext cx="7491047" cy="2691955"/>
              </a:xfrm>
              <a:prstGeom prst="rect">
                <a:avLst/>
              </a:prstGeom>
              <a:noFill/>
            </p:spPr>
            <p:txBody>
              <a:bodyPr wrap="square">
                <a:spAutoFit/>
              </a:bodyPr>
              <a:lstStyle/>
              <a:p>
                <a:r>
                  <a:rPr lang="en-US" sz="2400" dirty="0">
                    <a:latin typeface="+mn-ea"/>
                  </a:rPr>
                  <a:t>考虑输入和输出序列长度都是</a:t>
                </a:r>
                <a:r>
                  <a:rPr lang="zh-CN" altLang="en-US" sz="2400" dirty="0">
                    <a:latin typeface="+mn-ea"/>
                  </a:rPr>
                  <a:t> </a:t>
                </a:r>
                <a:r>
                  <a:rPr lang="en-US" sz="2400" i="1" dirty="0">
                    <a:latin typeface="+mn-ea"/>
                  </a:rPr>
                  <a:t>n</a:t>
                </a:r>
                <a:r>
                  <a:rPr lang="zh-CN" altLang="en-US" sz="2400" dirty="0">
                    <a:latin typeface="+mn-ea"/>
                  </a:rPr>
                  <a:t>，维度是 </a:t>
                </a:r>
                <a:r>
                  <a:rPr lang="en-US" altLang="zh-CN" sz="2400" i="1" dirty="0">
                    <a:latin typeface="+mn-ea"/>
                  </a:rPr>
                  <a:t>d</a:t>
                </a:r>
                <a:r>
                  <a:rPr lang="zh-CN" altLang="en-US" sz="2400" i="1" dirty="0">
                    <a:latin typeface="+mn-ea"/>
                  </a:rPr>
                  <a:t>。</a:t>
                </a:r>
                <a:endParaRPr lang="en-US" altLang="zh-CN" sz="2400" i="1" dirty="0">
                  <a:latin typeface="+mn-ea"/>
                </a:endParaRPr>
              </a:p>
              <a:p>
                <a:endParaRPr lang="en-US" altLang="zh-CN" sz="2400" i="1" dirty="0">
                  <a:latin typeface="+mn-ea"/>
                </a:endParaRPr>
              </a:p>
              <a:p>
                <a:r>
                  <a:rPr lang="zh-CN" altLang="en-US" sz="2400" dirty="0">
                    <a:latin typeface="+mn-ea"/>
                  </a:rPr>
                  <a:t>对于</a:t>
                </a:r>
                <a:r>
                  <a:rPr lang="en-US" altLang="zh-CN" sz="2400" dirty="0">
                    <a:latin typeface="+mn-ea"/>
                  </a:rPr>
                  <a:t>RNN</a:t>
                </a:r>
                <a:r>
                  <a:rPr lang="zh-CN" altLang="en-US" sz="2400" dirty="0">
                    <a:latin typeface="+mn-ea"/>
                  </a:rPr>
                  <a:t>结构，其隐藏层权重是</a:t>
                </a:r>
                <a14:m>
                  <m:oMath xmlns:m="http://schemas.openxmlformats.org/officeDocument/2006/math">
                    <m:sSup>
                      <m:sSupPr>
                        <m:ctrlPr>
                          <a:rPr lang="en-US" sz="2400" i="1" smtClean="0">
                            <a:latin typeface="Cambria Math" panose="02040503050406030204" pitchFamily="18" charset="0"/>
                          </a:rPr>
                        </m:ctrlPr>
                      </m:sSupPr>
                      <m:e>
                        <m:r>
                          <a:rPr lang="en-US" sz="2400" i="1">
                            <a:latin typeface="Cambria Math" panose="02040503050406030204" pitchFamily="18" charset="0"/>
                          </a:rPr>
                          <m:t>ℝ</m:t>
                        </m:r>
                      </m:e>
                      <m:sup>
                        <m:r>
                          <a:rPr lang="en-US" sz="2400" b="0" i="1" smtClean="0">
                            <a:latin typeface="Cambria Math" panose="02040503050406030204" pitchFamily="18" charset="0"/>
                          </a:rPr>
                          <m:t>𝑑</m:t>
                        </m:r>
                        <m:r>
                          <a:rPr lang="en-US" sz="2400" i="1">
                            <a:latin typeface="Cambria Math" panose="02040503050406030204" pitchFamily="18" charset="0"/>
                          </a:rPr>
                          <m:t>×</m:t>
                        </m:r>
                        <m:r>
                          <a:rPr lang="en-US" sz="2400" i="1">
                            <a:latin typeface="Cambria Math" panose="02040503050406030204" pitchFamily="18" charset="0"/>
                          </a:rPr>
                          <m:t>𝑑</m:t>
                        </m:r>
                      </m:sup>
                    </m:sSup>
                    <m:r>
                      <a:rPr lang="zh-CN" altLang="en-US" sz="2400" b="0" i="1" smtClean="0">
                        <a:latin typeface="Cambria Math" panose="02040503050406030204" pitchFamily="18" charset="0"/>
                      </a:rPr>
                      <m:t>，</m:t>
                    </m:r>
                  </m:oMath>
                </a14:m>
                <a:r>
                  <a:rPr lang="en-US" sz="2400" i="1" dirty="0">
                    <a:latin typeface="+mn-ea"/>
                  </a:rPr>
                  <a:t>n</a:t>
                </a:r>
                <a:r>
                  <a:rPr lang="zh-CN" altLang="en-US" sz="2400" i="1" dirty="0">
                    <a:latin typeface="+mn-ea"/>
                  </a:rPr>
                  <a:t> </a:t>
                </a:r>
                <a:r>
                  <a:rPr lang="en-US" sz="2400" dirty="0" err="1">
                    <a:latin typeface="+mn-ea"/>
                  </a:rPr>
                  <a:t>个时间步的总复杂度是</a:t>
                </a:r>
                <a14:m>
                  <m:oMath xmlns:m="http://schemas.openxmlformats.org/officeDocument/2006/math">
                    <m:r>
                      <a:rPr lang="en-US" sz="2400" b="0" i="1" smtClean="0">
                        <a:latin typeface="Cambria Math" panose="02040503050406030204" pitchFamily="18" charset="0"/>
                      </a:rPr>
                      <m:t>𝑂</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𝑑</m:t>
                            </m:r>
                          </m:e>
                          <m:sup>
                            <m:r>
                              <a:rPr lang="en-US" sz="2400" b="0" i="1" smtClean="0">
                                <a:latin typeface="Cambria Math" panose="02040503050406030204" pitchFamily="18" charset="0"/>
                              </a:rPr>
                              <m:t>2</m:t>
                            </m:r>
                          </m:sup>
                        </m:sSup>
                      </m:e>
                    </m:d>
                    <m:r>
                      <a:rPr lang="zh-CN" altLang="en-US" sz="2400" b="0" i="0" smtClean="0">
                        <a:latin typeface="Cambria Math" panose="02040503050406030204" pitchFamily="18" charset="0"/>
                      </a:rPr>
                      <m:t>；</m:t>
                    </m:r>
                    <m:r>
                      <a:rPr lang="zh-CN" altLang="en-US" sz="2400" b="0" i="1" smtClean="0">
                        <a:solidFill>
                          <a:srgbClr val="C00000"/>
                        </a:solidFill>
                        <a:latin typeface="Cambria Math" panose="02040503050406030204" pitchFamily="18" charset="0"/>
                      </a:rPr>
                      <m:t>无法并行</m:t>
                    </m:r>
                    <m:r>
                      <a:rPr lang="en-US" altLang="zh-CN" sz="2400" b="0" i="1" smtClean="0">
                        <a:solidFill>
                          <a:srgbClr val="C00000"/>
                        </a:solidFill>
                        <a:latin typeface="Cambria Math" panose="02040503050406030204" pitchFamily="18" charset="0"/>
                      </a:rPr>
                      <m:t>!</m:t>
                    </m:r>
                  </m:oMath>
                </a14:m>
                <a:endParaRPr lang="en-US" sz="2400" dirty="0">
                  <a:latin typeface="+mn-ea"/>
                </a:endParaRPr>
              </a:p>
              <a:p>
                <a:endParaRPr lang="en-US" sz="2400" dirty="0">
                  <a:latin typeface="+mn-ea"/>
                </a:endParaRPr>
              </a:p>
              <a:p>
                <a:r>
                  <a:rPr lang="en-US" sz="2400" dirty="0" err="1">
                    <a:latin typeface="+mn-ea"/>
                  </a:rPr>
                  <a:t>对于自注意力结构</a:t>
                </a:r>
                <a:r>
                  <a:rPr lang="zh-CN" altLang="en-US" sz="2400" dirty="0">
                    <a:latin typeface="+mn-ea"/>
                  </a:rPr>
                  <a:t>，</a:t>
                </a:r>
                <a:r>
                  <a:rPr lang="en-US" altLang="zh-CN" sz="2400" dirty="0">
                    <a:latin typeface="+mn-ea"/>
                  </a:rPr>
                  <a:t>Q</a:t>
                </a:r>
                <a:r>
                  <a:rPr lang="zh-CN" altLang="en-US" sz="2400" dirty="0">
                    <a:latin typeface="+mn-ea"/>
                  </a:rPr>
                  <a:t>、</a:t>
                </a:r>
                <a:r>
                  <a:rPr lang="en-US" altLang="zh-CN" sz="2400" dirty="0">
                    <a:latin typeface="+mn-ea"/>
                  </a:rPr>
                  <a:t>K</a:t>
                </a:r>
                <a:r>
                  <a:rPr lang="zh-CN" altLang="en-US" sz="2400" dirty="0">
                    <a:latin typeface="+mn-ea"/>
                  </a:rPr>
                  <a:t>和</a:t>
                </a:r>
                <a:r>
                  <a:rPr lang="en-US" altLang="zh-CN" sz="2400" dirty="0">
                    <a:latin typeface="+mn-ea"/>
                  </a:rPr>
                  <a:t>V</a:t>
                </a:r>
                <a:r>
                  <a:rPr lang="zh-CN" altLang="en-US" sz="2400" dirty="0">
                    <a:latin typeface="+mn-ea"/>
                  </a:rPr>
                  <a:t>都是</a:t>
                </a:r>
                <a14:m>
                  <m:oMath xmlns:m="http://schemas.openxmlformats.org/officeDocument/2006/math">
                    <m:sSup>
                      <m:sSupPr>
                        <m:ctrlPr>
                          <a:rPr lang="en-US" sz="2400" i="1" smtClean="0">
                            <a:latin typeface="Cambria Math" panose="02040503050406030204" pitchFamily="18" charset="0"/>
                          </a:rPr>
                        </m:ctrlPr>
                      </m:sSupPr>
                      <m:e>
                        <m:r>
                          <a:rPr lang="en-US" sz="2400" i="1">
                            <a:latin typeface="Cambria Math" panose="02040503050406030204" pitchFamily="18" charset="0"/>
                          </a:rPr>
                          <m:t>ℝ</m:t>
                        </m:r>
                      </m:e>
                      <m:sup>
                        <m:r>
                          <a:rPr lang="en-US" sz="2400" b="0" i="1" smtClean="0">
                            <a:latin typeface="Cambria Math" panose="02040503050406030204" pitchFamily="18" charset="0"/>
                          </a:rPr>
                          <m:t>𝑛</m:t>
                        </m:r>
                        <m:r>
                          <a:rPr lang="en-US" sz="2400" i="1">
                            <a:latin typeface="Cambria Math" panose="02040503050406030204" pitchFamily="18" charset="0"/>
                          </a:rPr>
                          <m:t>×</m:t>
                        </m:r>
                        <m:r>
                          <a:rPr lang="en-US" sz="2400" i="1">
                            <a:latin typeface="Cambria Math" panose="02040503050406030204" pitchFamily="18" charset="0"/>
                          </a:rPr>
                          <m:t>𝑑</m:t>
                        </m:r>
                      </m:sup>
                    </m:sSup>
                  </m:oMath>
                </a14:m>
                <a:r>
                  <a:rPr lang="zh-CN" altLang="en-US" sz="2400" dirty="0">
                    <a:latin typeface="+mn-ea"/>
                  </a:rPr>
                  <a:t>，总复杂度是</a:t>
                </a:r>
                <a14:m>
                  <m:oMath xmlns:m="http://schemas.openxmlformats.org/officeDocument/2006/math">
                    <m:r>
                      <a:rPr lang="en-US" sz="2400" b="0" i="1" smtClean="0">
                        <a:latin typeface="Cambria Math" panose="02040503050406030204" pitchFamily="18" charset="0"/>
                      </a:rPr>
                      <m:t>𝑂</m:t>
                    </m:r>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b="0" i="1" smtClean="0">
                                <a:latin typeface="Cambria Math" panose="02040503050406030204" pitchFamily="18" charset="0"/>
                              </a:rPr>
                              <m:t>𝑛</m:t>
                            </m:r>
                          </m:e>
                          <m:sup>
                            <m:r>
                              <a:rPr lang="en-US" sz="2400" i="1">
                                <a:latin typeface="Cambria Math" panose="02040503050406030204" pitchFamily="18" charset="0"/>
                              </a:rPr>
                              <m:t>2</m:t>
                            </m:r>
                          </m:sup>
                        </m:sSup>
                        <m:r>
                          <a:rPr lang="en-US" sz="2400" b="0" i="1" smtClean="0">
                            <a:latin typeface="Cambria Math" panose="02040503050406030204" pitchFamily="18" charset="0"/>
                          </a:rPr>
                          <m:t>𝑑</m:t>
                        </m:r>
                      </m:e>
                    </m:d>
                    <m:r>
                      <a:rPr lang="zh-CN" altLang="en-US" sz="2400" b="0" i="0" smtClean="0">
                        <a:latin typeface="Cambria Math" panose="02040503050406030204" pitchFamily="18" charset="0"/>
                      </a:rPr>
                      <m:t>；</m:t>
                    </m:r>
                  </m:oMath>
                </a14:m>
                <a:r>
                  <a:rPr lang="en-US" sz="2400" dirty="0">
                    <a:solidFill>
                      <a:srgbClr val="C00000"/>
                    </a:solidFill>
                    <a:latin typeface="+mn-ea"/>
                  </a:rPr>
                  <a:t>能够并行</a:t>
                </a:r>
                <a:r>
                  <a:rPr lang="zh-CN" altLang="en-US" sz="2400" dirty="0">
                    <a:solidFill>
                      <a:srgbClr val="C00000"/>
                    </a:solidFill>
                    <a:latin typeface="+mn-ea"/>
                  </a:rPr>
                  <a:t>！</a:t>
                </a:r>
                <a:endParaRPr lang="en-US" sz="2400" dirty="0">
                  <a:solidFill>
                    <a:srgbClr val="C00000"/>
                  </a:solidFill>
                  <a:latin typeface="+mn-ea"/>
                </a:endParaRPr>
              </a:p>
            </p:txBody>
          </p:sp>
        </mc:Choice>
        <mc:Fallback xmlns="">
          <p:sp>
            <p:nvSpPr>
              <p:cNvPr id="8" name="TextBox 7">
                <a:extLst>
                  <a:ext uri="{FF2B5EF4-FFF2-40B4-BE49-F238E27FC236}">
                    <a16:creationId xmlns:a16="http://schemas.microsoft.com/office/drawing/2014/main" id="{A4AC641C-CFAB-3256-07E0-FF8AB125414D}"/>
                  </a:ext>
                </a:extLst>
              </p:cNvPr>
              <p:cNvSpPr txBox="1">
                <a:spLocks noRot="1" noChangeAspect="1" noMove="1" noResize="1" noEditPoints="1" noAdjustHandles="1" noChangeArrowheads="1" noChangeShapeType="1" noTextEdit="1"/>
              </p:cNvSpPr>
              <p:nvPr/>
            </p:nvSpPr>
            <p:spPr>
              <a:xfrm>
                <a:off x="583565" y="2083022"/>
                <a:ext cx="7491047" cy="2691955"/>
              </a:xfrm>
              <a:prstGeom prst="rect">
                <a:avLst/>
              </a:prstGeom>
              <a:blipFill>
                <a:blip r:embed="rId5"/>
                <a:stretch>
                  <a:fillRect l="-1356" t="-1887" b="-4717"/>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434C6C8-DBA9-6F72-3385-4EEC89F66458}"/>
              </a:ext>
            </a:extLst>
          </p:cNvPr>
          <p:cNvPicPr>
            <a:picLocks noChangeAspect="1"/>
          </p:cNvPicPr>
          <p:nvPr/>
        </p:nvPicPr>
        <p:blipFill>
          <a:blip r:embed="rId6"/>
          <a:stretch>
            <a:fillRect/>
          </a:stretch>
        </p:blipFill>
        <p:spPr>
          <a:xfrm>
            <a:off x="3682800" y="44239"/>
            <a:ext cx="6532011" cy="968468"/>
          </a:xfrm>
          <a:prstGeom prst="rect">
            <a:avLst/>
          </a:prstGeom>
        </p:spPr>
      </p:pic>
      <p:sp>
        <p:nvSpPr>
          <p:cNvPr id="11" name="对话气泡: 椭圆形 16">
            <a:extLst>
              <a:ext uri="{FF2B5EF4-FFF2-40B4-BE49-F238E27FC236}">
                <a16:creationId xmlns:a16="http://schemas.microsoft.com/office/drawing/2014/main" id="{9BB9EF1D-D5D6-3A34-CB1B-504FBD7E20DC}"/>
              </a:ext>
            </a:extLst>
          </p:cNvPr>
          <p:cNvSpPr/>
          <p:nvPr/>
        </p:nvSpPr>
        <p:spPr>
          <a:xfrm>
            <a:off x="1171409" y="4889142"/>
            <a:ext cx="2511391" cy="537883"/>
          </a:xfrm>
          <a:prstGeom prst="wedgeEllipseCallout">
            <a:avLst>
              <a:gd name="adj1" fmla="val -46490"/>
              <a:gd name="adj2" fmla="val -8251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a:extLst>
              <a:ext uri="{FF2B5EF4-FFF2-40B4-BE49-F238E27FC236}">
                <a16:creationId xmlns:a16="http://schemas.microsoft.com/office/drawing/2014/main" id="{1FEDB7D4-65A1-ED19-5A7B-2399FB267D03}"/>
              </a:ext>
            </a:extLst>
          </p:cNvPr>
          <p:cNvSpPr txBox="1"/>
          <p:nvPr/>
        </p:nvSpPr>
        <p:spPr>
          <a:xfrm>
            <a:off x="1530350" y="4945472"/>
            <a:ext cx="1723549" cy="400110"/>
          </a:xfrm>
          <a:prstGeom prst="rect">
            <a:avLst/>
          </a:prstGeom>
          <a:noFill/>
        </p:spPr>
        <p:txBody>
          <a:bodyPr wrap="none" rtlCol="0">
            <a:spAutoFit/>
          </a:bodyPr>
          <a:lstStyle/>
          <a:p>
            <a:r>
              <a:rPr lang="en-US" sz="2000" dirty="0" err="1"/>
              <a:t>不适合长序列</a:t>
            </a:r>
            <a:endParaRPr lang="en-US" sz="2000" dirty="0"/>
          </a:p>
        </p:txBody>
      </p:sp>
    </p:spTree>
    <p:extLst>
      <p:ext uri="{BB962C8B-B14F-4D97-AF65-F5344CB8AC3E}">
        <p14:creationId xmlns:p14="http://schemas.microsoft.com/office/powerpoint/2010/main" val="185394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76713-8510-E3BC-A2AC-A06B2A55040A}"/>
            </a:ext>
          </a:extLst>
        </p:cNvPr>
        <p:cNvGrpSpPr/>
        <p:nvPr/>
      </p:nvGrpSpPr>
      <p:grpSpPr>
        <a:xfrm>
          <a:off x="0" y="0"/>
          <a:ext cx="0" cy="0"/>
          <a:chOff x="0" y="0"/>
          <a:chExt cx="0" cy="0"/>
        </a:xfrm>
      </p:grpSpPr>
      <p:sp>
        <p:nvSpPr>
          <p:cNvPr id="17" name="object 3">
            <a:extLst>
              <a:ext uri="{FF2B5EF4-FFF2-40B4-BE49-F238E27FC236}">
                <a16:creationId xmlns:a16="http://schemas.microsoft.com/office/drawing/2014/main" id="{E75E7FE9-3AED-C306-EEF9-B349D9781A31}"/>
              </a:ext>
            </a:extLst>
          </p:cNvPr>
          <p:cNvSpPr txBox="1">
            <a:spLocks noGrp="1"/>
          </p:cNvSpPr>
          <p:nvPr>
            <p:ph type="title"/>
          </p:nvPr>
        </p:nvSpPr>
        <p:spPr>
          <a:xfrm>
            <a:off x="1224111" y="1210923"/>
            <a:ext cx="10112188" cy="5374741"/>
          </a:xfrm>
          <a:prstGeom prst="rect">
            <a:avLst/>
          </a:prstGeom>
        </p:spPr>
        <p:txBody>
          <a:bodyPr vert="horz" wrap="square" lIns="0" tIns="15240" rIns="0" bIns="0" rtlCol="0" anchor="ctr" anchorCtr="0">
            <a:spAutoFit/>
          </a:bodyPr>
          <a:lstStyle/>
          <a:p>
            <a:pPr>
              <a:lnSpc>
                <a:spcPts val="4720"/>
              </a:lnSpc>
              <a:tabLst>
                <a:tab pos="425958" algn="l"/>
                <a:tab pos="426720" algn="l"/>
              </a:tabLst>
            </a:pPr>
            <a:r>
              <a:rPr lang="en-US" altLang="zh-CN" sz="2800" b="1" dirty="0">
                <a:solidFill>
                  <a:srgbClr val="0070C0"/>
                </a:solidFill>
                <a:latin typeface="微软雅黑" panose="020B0503020204020204" pitchFamily="34" charset="-122"/>
                <a:ea typeface="微软雅黑" panose="020B0503020204020204" pitchFamily="34" charset="-122"/>
              </a:rPr>
              <a:t>5.4 Transformer </a:t>
            </a:r>
            <a:r>
              <a:rPr lang="zh-CN" altLang="en-US" sz="2800" b="1" dirty="0">
                <a:solidFill>
                  <a:srgbClr val="0070C0"/>
                </a:solidFill>
                <a:latin typeface="微软雅黑" panose="020B0503020204020204" pitchFamily="34" charset="-122"/>
                <a:ea typeface="微软雅黑" panose="020B0503020204020204" pitchFamily="34" charset="-122"/>
              </a:rPr>
              <a:t>模型</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0070C0"/>
                </a:solidFill>
                <a:latin typeface="微软雅黑" panose="020B0503020204020204" pitchFamily="34" charset="-122"/>
                <a:ea typeface="微软雅黑" panose="020B0503020204020204" pitchFamily="34" charset="-122"/>
              </a:rPr>
              <a:t>   5.4.1 </a:t>
            </a:r>
            <a:r>
              <a:rPr lang="zh-CN" altLang="en-US" sz="2800" b="1" dirty="0">
                <a:solidFill>
                  <a:srgbClr val="0070C0"/>
                </a:solidFill>
                <a:latin typeface="微软雅黑" panose="020B0503020204020204" pitchFamily="34" charset="-122"/>
                <a:ea typeface="微软雅黑" panose="020B0503020204020204" pitchFamily="34" charset="-122"/>
              </a:rPr>
              <a:t>模型整体结构</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0070C0"/>
                </a:solidFill>
                <a:latin typeface="微软雅黑" panose="020B0503020204020204" pitchFamily="34" charset="-122"/>
                <a:ea typeface="微软雅黑" panose="020B0503020204020204" pitchFamily="34" charset="-122"/>
              </a:rPr>
              <a:t>   5.4.2 </a:t>
            </a:r>
            <a:r>
              <a:rPr lang="zh-CN" altLang="en-US" sz="2800" b="1" dirty="0">
                <a:solidFill>
                  <a:srgbClr val="0070C0"/>
                </a:solidFill>
                <a:latin typeface="微软雅黑" panose="020B0503020204020204" pitchFamily="34" charset="-122"/>
                <a:ea typeface="微软雅黑" panose="020B0503020204020204" pitchFamily="34" charset="-122"/>
              </a:rPr>
              <a:t>模型</a:t>
            </a:r>
            <a:r>
              <a:rPr lang="zh-CN" altLang="en-US" sz="2800" dirty="0">
                <a:solidFill>
                  <a:srgbClr val="0070C0"/>
                </a:solidFill>
                <a:latin typeface="微软雅黑" panose="020B0503020204020204" pitchFamily="34" charset="-122"/>
                <a:ea typeface="微软雅黑" panose="020B0503020204020204" pitchFamily="34" charset="-122"/>
              </a:rPr>
              <a:t>细节</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C67406"/>
                </a:solidFill>
                <a:latin typeface="微软雅黑" panose="020B0503020204020204" pitchFamily="34" charset="-122"/>
                <a:ea typeface="微软雅黑" panose="020B0503020204020204" pitchFamily="34" charset="-122"/>
              </a:rPr>
              <a:t>5.5 </a:t>
            </a:r>
            <a:r>
              <a:rPr lang="zh-CN" altLang="en-US" sz="2800" b="1" dirty="0">
                <a:solidFill>
                  <a:srgbClr val="C67406"/>
                </a:solidFill>
                <a:latin typeface="微软雅黑" panose="020B0503020204020204" pitchFamily="34" charset="-122"/>
                <a:ea typeface="微软雅黑" panose="020B0503020204020204" pitchFamily="34" charset="-122"/>
              </a:rPr>
              <a:t>预训练语言模型</a:t>
            </a:r>
            <a:br>
              <a:rPr lang="en-US" altLang="zh-CN" sz="2800" b="1" dirty="0">
                <a:solidFill>
                  <a:srgbClr val="C67406"/>
                </a:solidFill>
                <a:latin typeface="微软雅黑" panose="020B0503020204020204" pitchFamily="34" charset="-122"/>
                <a:ea typeface="微软雅黑" panose="020B0503020204020204" pitchFamily="34" charset="-122"/>
              </a:rPr>
            </a:br>
            <a:r>
              <a:rPr lang="en-US" altLang="zh-CN" sz="2800" b="1" dirty="0">
                <a:solidFill>
                  <a:srgbClr val="C67406"/>
                </a:solidFill>
                <a:latin typeface="微软雅黑" panose="020B0503020204020204" pitchFamily="34" charset="-122"/>
                <a:ea typeface="微软雅黑" panose="020B0503020204020204" pitchFamily="34" charset="-122"/>
              </a:rPr>
              <a:t>   5.5.1 BERT </a:t>
            </a:r>
            <a:r>
              <a:rPr lang="zh-CN" altLang="en-US" sz="2800" b="1" dirty="0">
                <a:solidFill>
                  <a:srgbClr val="C67406"/>
                </a:solidFill>
                <a:latin typeface="微软雅黑" panose="020B0503020204020204" pitchFamily="34" charset="-122"/>
                <a:ea typeface="微软雅黑" panose="020B0503020204020204" pitchFamily="34" charset="-122"/>
              </a:rPr>
              <a:t>模型</a:t>
            </a:r>
            <a:br>
              <a:rPr lang="en-US" altLang="zh-CN" sz="2800" b="1" dirty="0">
                <a:solidFill>
                  <a:srgbClr val="C67406"/>
                </a:solidFill>
                <a:latin typeface="微软雅黑" panose="020B0503020204020204" pitchFamily="34" charset="-122"/>
                <a:ea typeface="微软雅黑" panose="020B0503020204020204" pitchFamily="34" charset="-122"/>
              </a:rPr>
            </a:br>
            <a:r>
              <a:rPr lang="en-US" altLang="zh-CN" sz="2800" b="1" dirty="0">
                <a:solidFill>
                  <a:srgbClr val="C67406"/>
                </a:solidFill>
                <a:latin typeface="微软雅黑" panose="020B0503020204020204" pitchFamily="34" charset="-122"/>
                <a:ea typeface="微软雅黑" panose="020B0503020204020204" pitchFamily="34" charset="-122"/>
              </a:rPr>
              <a:t>   5.5.2 GPT-1 </a:t>
            </a:r>
            <a:r>
              <a:rPr lang="zh-CN" altLang="en-US" sz="2800" b="1" dirty="0">
                <a:solidFill>
                  <a:srgbClr val="C67406"/>
                </a:solidFill>
                <a:latin typeface="微软雅黑" panose="020B0503020204020204" pitchFamily="34" charset="-122"/>
                <a:ea typeface="微软雅黑" panose="020B0503020204020204" pitchFamily="34" charset="-122"/>
              </a:rPr>
              <a:t>模型</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0070C0"/>
                </a:solidFill>
                <a:latin typeface="微软雅黑" panose="020B0503020204020204" pitchFamily="34" charset="-122"/>
                <a:ea typeface="微软雅黑" panose="020B0503020204020204" pitchFamily="34" charset="-122"/>
              </a:rPr>
              <a:t>5.6 </a:t>
            </a:r>
            <a:r>
              <a:rPr lang="zh-CN" altLang="en-US" sz="2800" b="1" dirty="0">
                <a:solidFill>
                  <a:srgbClr val="0070C0"/>
                </a:solidFill>
                <a:latin typeface="微软雅黑" panose="020B0503020204020204" pitchFamily="34" charset="-122"/>
                <a:ea typeface="微软雅黑" panose="020B0503020204020204" pitchFamily="34" charset="-122"/>
              </a:rPr>
              <a:t>语言模型使用范式</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0070C0"/>
                </a:solidFill>
                <a:latin typeface="微软雅黑" panose="020B0503020204020204" pitchFamily="34" charset="-122"/>
                <a:ea typeface="微软雅黑" panose="020B0503020204020204" pitchFamily="34" charset="-122"/>
              </a:rPr>
              <a:t>   5.6.1 </a:t>
            </a:r>
            <a:r>
              <a:rPr lang="zh-CN" altLang="en-US" sz="2800" b="1" dirty="0">
                <a:solidFill>
                  <a:srgbClr val="0070C0"/>
                </a:solidFill>
                <a:latin typeface="微软雅黑" panose="020B0503020204020204" pitchFamily="34" charset="-122"/>
                <a:ea typeface="微软雅黑" panose="020B0503020204020204" pitchFamily="34" charset="-122"/>
              </a:rPr>
              <a:t>预训练</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传统微调范式</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0070C0"/>
                </a:solidFill>
                <a:latin typeface="微软雅黑" panose="020B0503020204020204" pitchFamily="34" charset="-122"/>
                <a:ea typeface="微软雅黑" panose="020B0503020204020204" pitchFamily="34" charset="-122"/>
              </a:rPr>
              <a:t>   5.6.2 </a:t>
            </a:r>
            <a:r>
              <a:rPr lang="zh-CN" altLang="en-US" sz="2800" b="1" dirty="0">
                <a:solidFill>
                  <a:srgbClr val="0070C0"/>
                </a:solidFill>
                <a:latin typeface="微软雅黑" panose="020B0503020204020204" pitchFamily="34" charset="-122"/>
                <a:ea typeface="微软雅黑" panose="020B0503020204020204" pitchFamily="34" charset="-122"/>
              </a:rPr>
              <a:t>大模型</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提示工程范式</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sp>
        <p:nvSpPr>
          <p:cNvPr id="6" name="object 3">
            <a:extLst>
              <a:ext uri="{FF2B5EF4-FFF2-40B4-BE49-F238E27FC236}">
                <a16:creationId xmlns:a16="http://schemas.microsoft.com/office/drawing/2014/main" id="{FBC3D23E-763D-8549-572E-C234C5105A3E}"/>
              </a:ext>
            </a:extLst>
          </p:cNvPr>
          <p:cNvSpPr txBox="1">
            <a:spLocks/>
          </p:cNvSpPr>
          <p:nvPr/>
        </p:nvSpPr>
        <p:spPr>
          <a:xfrm>
            <a:off x="935166" y="392395"/>
            <a:ext cx="6672072" cy="613694"/>
          </a:xfrm>
          <a:prstGeom prst="rect">
            <a:avLst/>
          </a:prstGeom>
        </p:spPr>
        <p:txBody>
          <a:bodyPr vert="horz" wrap="square" lIns="0" tIns="152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240">
              <a:spcBef>
                <a:spcPts val="120"/>
              </a:spcBef>
            </a:pPr>
            <a:r>
              <a:rPr lang="zh-CN" altLang="en-US" sz="4320" b="1" dirty="0">
                <a:solidFill>
                  <a:srgbClr val="0070C0"/>
                </a:solidFill>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37512898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188F0-FDA5-E9F1-8A77-B2E74BCC12B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423B302-59E5-07B2-929C-9A0C4669F54F}"/>
              </a:ext>
            </a:extLst>
          </p:cNvPr>
          <p:cNvPicPr>
            <a:picLocks noChangeAspect="1"/>
          </p:cNvPicPr>
          <p:nvPr/>
        </p:nvPicPr>
        <p:blipFill>
          <a:blip r:embed="rId3"/>
          <a:stretch>
            <a:fillRect/>
          </a:stretch>
        </p:blipFill>
        <p:spPr>
          <a:xfrm>
            <a:off x="8183271" y="0"/>
            <a:ext cx="3867491" cy="6858000"/>
          </a:xfrm>
          <a:prstGeom prst="rect">
            <a:avLst/>
          </a:prstGeom>
        </p:spPr>
      </p:pic>
      <p:sp>
        <p:nvSpPr>
          <p:cNvPr id="4" name="object 3">
            <a:extLst>
              <a:ext uri="{FF2B5EF4-FFF2-40B4-BE49-F238E27FC236}">
                <a16:creationId xmlns:a16="http://schemas.microsoft.com/office/drawing/2014/main" id="{9B418DCB-63DA-BB90-20DD-164A57346FF6}"/>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5.5.1 BERT</a:t>
            </a:r>
            <a:r>
              <a:rPr lang="zh-CN" altLang="en-US" sz="3200" dirty="0">
                <a:solidFill>
                  <a:srgbClr val="0070C0"/>
                </a:solidFill>
                <a:latin typeface="微软雅黑" panose="020B0503020204020204" charset="-122"/>
                <a:ea typeface="微软雅黑" panose="020B0503020204020204" charset="-122"/>
              </a:rPr>
              <a:t>模型</a:t>
            </a:r>
            <a:endParaRPr lang="zh-CN" altLang="en-US" sz="2880" dirty="0">
              <a:solidFill>
                <a:srgbClr val="0070C0"/>
              </a:solidFill>
              <a:latin typeface="微软雅黑" panose="020B0503020204020204" charset="-122"/>
              <a:ea typeface="微软雅黑" panose="020B0503020204020204" charset="-122"/>
            </a:endParaRPr>
          </a:p>
        </p:txBody>
      </p:sp>
      <p:sp>
        <p:nvSpPr>
          <p:cNvPr id="5" name="等腰三角形 13">
            <a:extLst>
              <a:ext uri="{FF2B5EF4-FFF2-40B4-BE49-F238E27FC236}">
                <a16:creationId xmlns:a16="http://schemas.microsoft.com/office/drawing/2014/main" id="{F15AD964-E9AA-91B4-3314-B3E6BD660BF1}"/>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7" name="TextBox 6">
            <a:extLst>
              <a:ext uri="{FF2B5EF4-FFF2-40B4-BE49-F238E27FC236}">
                <a16:creationId xmlns:a16="http://schemas.microsoft.com/office/drawing/2014/main" id="{2C16751B-4C86-69D1-7C0D-3CD8687E2F83}"/>
              </a:ext>
            </a:extLst>
          </p:cNvPr>
          <p:cNvSpPr txBox="1"/>
          <p:nvPr/>
        </p:nvSpPr>
        <p:spPr>
          <a:xfrm>
            <a:off x="583565" y="1300675"/>
            <a:ext cx="8384589" cy="1200329"/>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BERT（Bidirectional</a:t>
            </a:r>
            <a:r>
              <a:rPr lang="en-US" sz="2400" dirty="0">
                <a:latin typeface="Times New Roman" panose="02020603050405020304" pitchFamily="18" charset="0"/>
                <a:cs typeface="Times New Roman" panose="02020603050405020304" pitchFamily="18" charset="0"/>
              </a:rPr>
              <a:t> Encoder Representations from </a:t>
            </a:r>
            <a:r>
              <a:rPr lang="en-US" sz="2400" dirty="0" err="1">
                <a:latin typeface="Times New Roman" panose="02020603050405020304" pitchFamily="18" charset="0"/>
                <a:cs typeface="Times New Roman" panose="02020603050405020304" pitchFamily="18" charset="0"/>
              </a:rPr>
              <a:t>Transformers）由</a:t>
            </a:r>
            <a:r>
              <a:rPr lang="en-US" sz="2400" dirty="0">
                <a:latin typeface="Times New Roman" panose="02020603050405020304" pitchFamily="18" charset="0"/>
                <a:cs typeface="Times New Roman" panose="02020603050405020304" pitchFamily="18" charset="0"/>
              </a:rPr>
              <a:t> Google </a:t>
            </a:r>
            <a:r>
              <a:rPr lang="en-US" sz="2400" dirty="0" err="1">
                <a:latin typeface="Times New Roman" panose="02020603050405020304" pitchFamily="18" charset="0"/>
                <a:cs typeface="Times New Roman" panose="02020603050405020304" pitchFamily="18" charset="0"/>
              </a:rPr>
              <a:t>在</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2018</a:t>
            </a:r>
            <a:r>
              <a:rPr lang="zh-CN" altLang="en-US" sz="2400" dirty="0">
                <a:latin typeface="Times New Roman" panose="02020603050405020304" pitchFamily="18" charset="0"/>
                <a:cs typeface="Times New Roman" panose="02020603050405020304" pitchFamily="18" charset="0"/>
              </a:rPr>
              <a:t> 年</a:t>
            </a:r>
            <a:r>
              <a:rPr lang="en-US" sz="2400" dirty="0" err="1">
                <a:latin typeface="Times New Roman" panose="02020603050405020304" pitchFamily="18" charset="0"/>
                <a:cs typeface="Times New Roman" panose="02020603050405020304" pitchFamily="18" charset="0"/>
              </a:rPr>
              <a:t>提出并基于</a:t>
            </a:r>
            <a:r>
              <a:rPr lang="en-US" sz="2400" dirty="0">
                <a:latin typeface="Times New Roman" panose="02020603050405020304" pitchFamily="18" charset="0"/>
                <a:cs typeface="Times New Roman" panose="02020603050405020304" pitchFamily="18" charset="0"/>
              </a:rPr>
              <a:t> Transformer </a:t>
            </a:r>
            <a:r>
              <a:rPr lang="en-US" sz="2400" dirty="0" err="1">
                <a:latin typeface="Times New Roman" panose="02020603050405020304" pitchFamily="18" charset="0"/>
                <a:cs typeface="Times New Roman" panose="02020603050405020304" pitchFamily="18" charset="0"/>
              </a:rPr>
              <a:t>架构进行开发的预训练语言模型</a:t>
            </a:r>
            <a:r>
              <a:rPr lang="en-US" sz="2400" dirty="0">
                <a:latin typeface="Times New Roman" panose="02020603050405020304" pitchFamily="18" charset="0"/>
                <a:cs typeface="Times New Roman" panose="02020603050405020304" pitchFamily="18" charset="0"/>
              </a:rPr>
              <a:t>。</a:t>
            </a:r>
          </a:p>
        </p:txBody>
      </p:sp>
      <p:pic>
        <p:nvPicPr>
          <p:cNvPr id="9218" name="Picture 2">
            <a:extLst>
              <a:ext uri="{FF2B5EF4-FFF2-40B4-BE49-F238E27FC236}">
                <a16:creationId xmlns:a16="http://schemas.microsoft.com/office/drawing/2014/main" id="{74A606E3-EC44-0779-950A-34F7C4E3A8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3478" y="2229261"/>
            <a:ext cx="1704828" cy="28391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DD77CA5-74B7-7CC4-C722-51D89D3301E9}"/>
              </a:ext>
            </a:extLst>
          </p:cNvPr>
          <p:cNvSpPr txBox="1"/>
          <p:nvPr/>
        </p:nvSpPr>
        <p:spPr>
          <a:xfrm>
            <a:off x="583565" y="3084902"/>
            <a:ext cx="6248401" cy="1569660"/>
          </a:xfrm>
          <a:prstGeom prst="rect">
            <a:avLst/>
          </a:prstGeom>
          <a:noFill/>
        </p:spPr>
        <p:txBody>
          <a:bodyPr wrap="square" rtlCol="0">
            <a:spAutoFit/>
          </a:bodyPr>
          <a:lstStyle/>
          <a:p>
            <a:r>
              <a:rPr lang="en-US" sz="2400" dirty="0" err="1"/>
              <a:t>理解BERT的两个关键词</a:t>
            </a:r>
            <a:r>
              <a:rPr lang="zh-CN" altLang="en-US" sz="2400" dirty="0"/>
              <a:t>：</a:t>
            </a:r>
            <a:endParaRPr lang="en-US" altLang="zh-CN" sz="2400" dirty="0"/>
          </a:p>
          <a:p>
            <a:endParaRPr lang="en-US" sz="2400" dirty="0"/>
          </a:p>
          <a:p>
            <a:pPr marL="342900" indent="-342900">
              <a:buFont typeface="Arial" panose="020B0604020202020204" pitchFamily="34" charset="0"/>
              <a:buChar char="•"/>
            </a:pPr>
            <a:r>
              <a:rPr lang="zh-CN" altLang="en-US" sz="2400" dirty="0">
                <a:latin typeface="Times New Roman" panose="02020603050405020304" pitchFamily="18" charset="0"/>
                <a:cs typeface="Times New Roman" panose="02020603050405020304" pitchFamily="18" charset="0"/>
              </a:rPr>
              <a:t>何为</a:t>
            </a:r>
            <a:r>
              <a:rPr lang="en-US" altLang="zh-CN" sz="2400" b="1" dirty="0">
                <a:solidFill>
                  <a:srgbClr val="C00000"/>
                </a:solidFill>
                <a:latin typeface="Times New Roman" panose="02020603050405020304" pitchFamily="18" charset="0"/>
                <a:cs typeface="Times New Roman" panose="02020603050405020304" pitchFamily="18" charset="0"/>
              </a:rPr>
              <a:t>Encoder</a:t>
            </a:r>
            <a:r>
              <a:rPr lang="en-US" altLang="zh-CN" sz="2400" dirty="0">
                <a:latin typeface="Times New Roman" panose="02020603050405020304" pitchFamily="18" charset="0"/>
                <a:cs typeface="Times New Roman" panose="02020603050405020304" pitchFamily="18" charset="0"/>
              </a:rPr>
              <a:t> </a:t>
            </a:r>
            <a:r>
              <a:rPr lang="en-US" altLang="zh-CN" sz="2400" b="1" dirty="0">
                <a:solidFill>
                  <a:srgbClr val="C00000"/>
                </a:solidFill>
                <a:latin typeface="Times New Roman" panose="02020603050405020304" pitchFamily="18" charset="0"/>
                <a:cs typeface="Times New Roman" panose="02020603050405020304" pitchFamily="18" charset="0"/>
              </a:rPr>
              <a:t>only</a:t>
            </a:r>
            <a:r>
              <a:rPr lang="zh-CN" altLang="en-US"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altLang="en-US" sz="2400" dirty="0">
                <a:latin typeface="Times New Roman" panose="02020603050405020304" pitchFamily="18" charset="0"/>
                <a:cs typeface="Times New Roman" panose="02020603050405020304" pitchFamily="18" charset="0"/>
              </a:rPr>
              <a:t>何为</a:t>
            </a:r>
            <a:r>
              <a:rPr lang="en-US" sz="2400" b="1" dirty="0">
                <a:solidFill>
                  <a:srgbClr val="C00000"/>
                </a:solidFill>
                <a:latin typeface="Times New Roman" panose="02020603050405020304" pitchFamily="18" charset="0"/>
                <a:cs typeface="Times New Roman" panose="02020603050405020304" pitchFamily="18" charset="0"/>
              </a:rPr>
              <a:t>Bidirectional</a:t>
            </a:r>
            <a:r>
              <a:rPr lang="zh-CN" alt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660F8F9-95BB-4BD0-80BE-2465EAA85995}"/>
              </a:ext>
            </a:extLst>
          </p:cNvPr>
          <p:cNvSpPr txBox="1"/>
          <p:nvPr/>
        </p:nvSpPr>
        <p:spPr>
          <a:xfrm>
            <a:off x="24765" y="5929274"/>
            <a:ext cx="8238588" cy="830997"/>
          </a:xfrm>
          <a:prstGeom prst="rect">
            <a:avLst/>
          </a:prstGeom>
          <a:noFill/>
        </p:spPr>
        <p:txBody>
          <a:bodyPr wrap="square">
            <a:spAutoFit/>
          </a:bodyPr>
          <a:lstStyle/>
          <a:p>
            <a:r>
              <a:rPr lang="en-US" sz="1600" dirty="0"/>
              <a:t>谷歌发布的AI模型名称叫“Bert”，</a:t>
            </a:r>
            <a:r>
              <a:rPr lang="en-US" sz="1600" dirty="0" err="1"/>
              <a:t>这个名字来源于美国著名儿童节目《芝麻街</a:t>
            </a:r>
            <a:r>
              <a:rPr lang="en-US" sz="1600" dirty="0"/>
              <a:t>》（Sesame Street</a:t>
            </a:r>
            <a:r>
              <a:rPr lang="zh-CN" altLang="en-US" sz="1600" dirty="0"/>
              <a:t>）</a:t>
            </a:r>
            <a:r>
              <a:rPr lang="en-US" sz="1600" dirty="0" err="1"/>
              <a:t>中的角色</a:t>
            </a:r>
            <a:r>
              <a:rPr lang="en-US" sz="1600" dirty="0"/>
              <a:t>。 </a:t>
            </a:r>
            <a:r>
              <a:rPr lang="en-US" sz="1600" dirty="0" err="1"/>
              <a:t>剧中和</a:t>
            </a:r>
            <a:r>
              <a:rPr lang="en-US" sz="1600" dirty="0"/>
              <a:t> Bert </a:t>
            </a:r>
            <a:r>
              <a:rPr lang="en-US" sz="1600" dirty="0" err="1"/>
              <a:t>住在一起的好友就叫</a:t>
            </a:r>
            <a:r>
              <a:rPr lang="en-US" sz="1600" dirty="0"/>
              <a:t> Ernie</a:t>
            </a:r>
            <a:r>
              <a:rPr lang="zh-CN" altLang="en-US" sz="1600" dirty="0"/>
              <a:t>。</a:t>
            </a:r>
            <a:r>
              <a:rPr lang="en-US" sz="1600" dirty="0"/>
              <a:t>由此，2019年百度推出自己的AI模型，取名为“ Ernie”</a:t>
            </a:r>
          </a:p>
        </p:txBody>
      </p:sp>
      <p:sp>
        <p:nvSpPr>
          <p:cNvPr id="3" name="TextBox 2">
            <a:extLst>
              <a:ext uri="{FF2B5EF4-FFF2-40B4-BE49-F238E27FC236}">
                <a16:creationId xmlns:a16="http://schemas.microsoft.com/office/drawing/2014/main" id="{6B4C4240-E62D-0182-1307-60EACD43505A}"/>
              </a:ext>
            </a:extLst>
          </p:cNvPr>
          <p:cNvSpPr txBox="1"/>
          <p:nvPr/>
        </p:nvSpPr>
        <p:spPr>
          <a:xfrm>
            <a:off x="760980" y="5156331"/>
            <a:ext cx="7244876" cy="646331"/>
          </a:xfrm>
          <a:prstGeom prst="rect">
            <a:avLst/>
          </a:prstGeom>
          <a:solidFill>
            <a:schemeClr val="accent2">
              <a:lumMod val="40000"/>
              <a:lumOff val="60000"/>
            </a:schemeClr>
          </a:solidFill>
        </p:spPr>
        <p:txBody>
          <a:bodyPr wrap="square">
            <a:spAutoFit/>
          </a:bodyPr>
          <a:lstStyle/>
          <a:p>
            <a:r>
              <a:rPr lang="en-US" dirty="0"/>
              <a:t>Base </a:t>
            </a:r>
            <a:r>
              <a:rPr lang="en-US" dirty="0" err="1"/>
              <a:t>版本包含</a:t>
            </a:r>
            <a:r>
              <a:rPr lang="en-US" dirty="0"/>
              <a:t> 12 </a:t>
            </a:r>
            <a:r>
              <a:rPr lang="en-US" dirty="0" err="1"/>
              <a:t>层</a:t>
            </a:r>
            <a:r>
              <a:rPr lang="en-US" dirty="0"/>
              <a:t> Transformer </a:t>
            </a:r>
            <a:r>
              <a:rPr lang="en-US" dirty="0" err="1"/>
              <a:t>编码器，而</a:t>
            </a:r>
            <a:r>
              <a:rPr lang="en-US" dirty="0"/>
              <a:t> Large </a:t>
            </a:r>
            <a:r>
              <a:rPr lang="en-US" dirty="0" err="1"/>
              <a:t>版本包含</a:t>
            </a:r>
            <a:r>
              <a:rPr lang="en-US" dirty="0"/>
              <a:t> 24 </a:t>
            </a:r>
            <a:r>
              <a:rPr lang="en-US" dirty="0" err="1"/>
              <a:t>层</a:t>
            </a:r>
            <a:r>
              <a:rPr lang="en-US" dirty="0"/>
              <a:t> Transformer </a:t>
            </a:r>
            <a:r>
              <a:rPr lang="en-US" dirty="0" err="1"/>
              <a:t>编码器，其参数总数分别为</a:t>
            </a:r>
            <a:r>
              <a:rPr lang="en-US" dirty="0"/>
              <a:t> 110M </a:t>
            </a:r>
            <a:r>
              <a:rPr lang="en-US" dirty="0" err="1"/>
              <a:t>和</a:t>
            </a:r>
            <a:r>
              <a:rPr lang="en-US" dirty="0"/>
              <a:t> 340M。</a:t>
            </a:r>
          </a:p>
        </p:txBody>
      </p:sp>
    </p:spTree>
    <p:extLst>
      <p:ext uri="{BB962C8B-B14F-4D97-AF65-F5344CB8AC3E}">
        <p14:creationId xmlns:p14="http://schemas.microsoft.com/office/powerpoint/2010/main" val="6399941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102C57D4-1223-4850-A9D8-D4E028A084DB}"/>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5.5.1 BERT</a:t>
            </a:r>
            <a:r>
              <a:rPr lang="zh-CN" altLang="en-US" sz="3200" dirty="0">
                <a:solidFill>
                  <a:srgbClr val="0070C0"/>
                </a:solidFill>
                <a:latin typeface="微软雅黑" panose="020B0503020204020204" charset="-122"/>
                <a:ea typeface="微软雅黑" panose="020B0503020204020204" charset="-122"/>
              </a:rPr>
              <a:t>模型</a:t>
            </a:r>
            <a:endParaRPr lang="zh-CN" altLang="en-US" sz="2880" dirty="0">
              <a:solidFill>
                <a:srgbClr val="0070C0"/>
              </a:solidFill>
              <a:latin typeface="微软雅黑" panose="020B0503020204020204" charset="-122"/>
              <a:ea typeface="微软雅黑" panose="020B0503020204020204" charset="-122"/>
            </a:endParaRPr>
          </a:p>
        </p:txBody>
      </p:sp>
      <p:sp>
        <p:nvSpPr>
          <p:cNvPr id="5" name="等腰三角形 13">
            <a:extLst>
              <a:ext uri="{FF2B5EF4-FFF2-40B4-BE49-F238E27FC236}">
                <a16:creationId xmlns:a16="http://schemas.microsoft.com/office/drawing/2014/main" id="{549D67EE-9BBD-D83A-3646-11ED23C95F78}"/>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2" name="文本框 3">
            <a:extLst>
              <a:ext uri="{FF2B5EF4-FFF2-40B4-BE49-F238E27FC236}">
                <a16:creationId xmlns:a16="http://schemas.microsoft.com/office/drawing/2014/main" id="{0AE7575B-789B-7505-626D-305FE3A38BF1}"/>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1.</a:t>
            </a:r>
            <a:r>
              <a:rPr lang="zh-CN" altLang="en-US" sz="2800" b="1" dirty="0">
                <a:solidFill>
                  <a:srgbClr val="0070C0"/>
                </a:solidFill>
              </a:rPr>
              <a:t> 预训练</a:t>
            </a:r>
            <a:endParaRPr lang="zh-CN" altLang="en-US" sz="2800" dirty="0"/>
          </a:p>
        </p:txBody>
      </p:sp>
      <p:pic>
        <p:nvPicPr>
          <p:cNvPr id="15" name="Picture 14">
            <a:extLst>
              <a:ext uri="{FF2B5EF4-FFF2-40B4-BE49-F238E27FC236}">
                <a16:creationId xmlns:a16="http://schemas.microsoft.com/office/drawing/2014/main" id="{A6028854-2B1D-7D0B-9654-84D390CF3F37}"/>
              </a:ext>
            </a:extLst>
          </p:cNvPr>
          <p:cNvPicPr>
            <a:picLocks noChangeAspect="1"/>
          </p:cNvPicPr>
          <p:nvPr/>
        </p:nvPicPr>
        <p:blipFill>
          <a:blip r:embed="rId3"/>
          <a:stretch>
            <a:fillRect/>
          </a:stretch>
        </p:blipFill>
        <p:spPr>
          <a:xfrm>
            <a:off x="5824416" y="467977"/>
            <a:ext cx="6146800" cy="5359400"/>
          </a:xfrm>
          <a:prstGeom prst="rect">
            <a:avLst/>
          </a:prstGeom>
        </p:spPr>
      </p:pic>
      <p:sp>
        <p:nvSpPr>
          <p:cNvPr id="16" name="对话气泡: 椭圆形 16">
            <a:extLst>
              <a:ext uri="{FF2B5EF4-FFF2-40B4-BE49-F238E27FC236}">
                <a16:creationId xmlns:a16="http://schemas.microsoft.com/office/drawing/2014/main" id="{2B80211F-D9A3-7141-2FF3-20B1E64CA902}"/>
              </a:ext>
            </a:extLst>
          </p:cNvPr>
          <p:cNvSpPr/>
          <p:nvPr/>
        </p:nvSpPr>
        <p:spPr>
          <a:xfrm>
            <a:off x="3259016" y="4571965"/>
            <a:ext cx="2756677" cy="1183411"/>
          </a:xfrm>
          <a:prstGeom prst="wedgeEllipseCallout">
            <a:avLst>
              <a:gd name="adj1" fmla="val 67408"/>
              <a:gd name="adj2" fmla="val -6943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a:extLst>
              <a:ext uri="{FF2B5EF4-FFF2-40B4-BE49-F238E27FC236}">
                <a16:creationId xmlns:a16="http://schemas.microsoft.com/office/drawing/2014/main" id="{C6AAE612-78F1-0502-3C66-4B696FB56579}"/>
              </a:ext>
            </a:extLst>
          </p:cNvPr>
          <p:cNvSpPr txBox="1"/>
          <p:nvPr/>
        </p:nvSpPr>
        <p:spPr>
          <a:xfrm>
            <a:off x="3385381" y="4839353"/>
            <a:ext cx="2724667" cy="707886"/>
          </a:xfrm>
          <a:prstGeom prst="rect">
            <a:avLst/>
          </a:prstGeom>
          <a:noFill/>
        </p:spPr>
        <p:txBody>
          <a:bodyPr wrap="square" rtlCol="0">
            <a:spAutoFit/>
          </a:bodyPr>
          <a:lstStyle/>
          <a:p>
            <a:r>
              <a:rPr lang="en-US" sz="2000" dirty="0" err="1"/>
              <a:t>表示句子关系的分类</a:t>
            </a:r>
            <a:endParaRPr lang="en-US" sz="2000" dirty="0"/>
          </a:p>
          <a:p>
            <a:r>
              <a:rPr lang="en-US" sz="2000" dirty="0"/>
              <a:t>classification</a:t>
            </a:r>
          </a:p>
        </p:txBody>
      </p:sp>
      <p:sp>
        <p:nvSpPr>
          <p:cNvPr id="18" name="对话气泡: 椭圆形 16">
            <a:extLst>
              <a:ext uri="{FF2B5EF4-FFF2-40B4-BE49-F238E27FC236}">
                <a16:creationId xmlns:a16="http://schemas.microsoft.com/office/drawing/2014/main" id="{C71262D2-32CE-5495-06D9-B66F651F9615}"/>
              </a:ext>
            </a:extLst>
          </p:cNvPr>
          <p:cNvSpPr/>
          <p:nvPr/>
        </p:nvSpPr>
        <p:spPr>
          <a:xfrm>
            <a:off x="4747714" y="5674590"/>
            <a:ext cx="3340812" cy="1042734"/>
          </a:xfrm>
          <a:prstGeom prst="wedgeEllipseCallout">
            <a:avLst>
              <a:gd name="adj1" fmla="val 85064"/>
              <a:gd name="adj2" fmla="val -1605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a:extLst>
              <a:ext uri="{FF2B5EF4-FFF2-40B4-BE49-F238E27FC236}">
                <a16:creationId xmlns:a16="http://schemas.microsoft.com/office/drawing/2014/main" id="{9E559341-5A3D-57EF-D9C5-2AD9AE46A1BD}"/>
              </a:ext>
            </a:extLst>
          </p:cNvPr>
          <p:cNvSpPr txBox="1"/>
          <p:nvPr/>
        </p:nvSpPr>
        <p:spPr>
          <a:xfrm>
            <a:off x="5394172" y="5917704"/>
            <a:ext cx="2694354" cy="707886"/>
          </a:xfrm>
          <a:prstGeom prst="rect">
            <a:avLst/>
          </a:prstGeom>
          <a:noFill/>
        </p:spPr>
        <p:txBody>
          <a:bodyPr wrap="square" rtlCol="0">
            <a:spAutoFit/>
          </a:bodyPr>
          <a:lstStyle/>
          <a:p>
            <a:r>
              <a:rPr lang="en-US" sz="2000" dirty="0"/>
              <a:t> </a:t>
            </a:r>
            <a:r>
              <a:rPr lang="en-US" sz="2000" dirty="0" err="1"/>
              <a:t>两个句子的分隔符</a:t>
            </a:r>
            <a:endParaRPr lang="en-US" sz="2000" dirty="0"/>
          </a:p>
          <a:p>
            <a:r>
              <a:rPr lang="en-US" sz="2000" dirty="0" err="1"/>
              <a:t>seperator</a:t>
            </a:r>
            <a:endParaRPr lang="en-US" sz="2000" dirty="0"/>
          </a:p>
        </p:txBody>
      </p:sp>
      <p:sp>
        <p:nvSpPr>
          <p:cNvPr id="20" name="TextBox 19">
            <a:extLst>
              <a:ext uri="{FF2B5EF4-FFF2-40B4-BE49-F238E27FC236}">
                <a16:creationId xmlns:a16="http://schemas.microsoft.com/office/drawing/2014/main" id="{AC7F250F-22A4-0532-7550-6FFB47F14E00}"/>
              </a:ext>
            </a:extLst>
          </p:cNvPr>
          <p:cNvSpPr txBox="1"/>
          <p:nvPr/>
        </p:nvSpPr>
        <p:spPr>
          <a:xfrm>
            <a:off x="261180" y="2079792"/>
            <a:ext cx="6248401" cy="2308324"/>
          </a:xfrm>
          <a:prstGeom prst="rect">
            <a:avLst/>
          </a:prstGeom>
          <a:noFill/>
        </p:spPr>
        <p:txBody>
          <a:bodyPr wrap="square" rtlCol="0">
            <a:spAutoFit/>
          </a:bodyPr>
          <a:lstStyle/>
          <a:p>
            <a:r>
              <a:rPr lang="en-US" sz="2400" dirty="0"/>
              <a:t>BERT</a:t>
            </a:r>
            <a:r>
              <a:rPr lang="zh-CN" altLang="en-US" sz="2400" dirty="0"/>
              <a:t>设计了两个预训练任务：</a:t>
            </a:r>
            <a:endParaRPr lang="en-US" altLang="zh-CN" sz="2400" dirty="0"/>
          </a:p>
          <a:p>
            <a:endParaRPr lang="en-US" sz="2400" dirty="0"/>
          </a:p>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掩码语言模型</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Marked Language Model</a:t>
            </a:r>
            <a:r>
              <a:rPr lang="zh-CN" altLang="en-US" sz="2400" dirty="0">
                <a:latin typeface="Times New Roman" panose="02020603050405020304" pitchFamily="18" charset="0"/>
                <a:cs typeface="Times New Roman" panose="02020603050405020304" pitchFamily="18" charset="0"/>
              </a:rPr>
              <a:t>，</a:t>
            </a:r>
            <a:r>
              <a:rPr lang="en-US" altLang="zh-CN" sz="2400" b="1" dirty="0">
                <a:solidFill>
                  <a:srgbClr val="C00000"/>
                </a:solidFill>
                <a:latin typeface="Times New Roman" panose="02020603050405020304" pitchFamily="18" charset="0"/>
                <a:cs typeface="Times New Roman" panose="02020603050405020304" pitchFamily="18" charset="0"/>
              </a:rPr>
              <a:t>MLM</a:t>
            </a:r>
            <a:r>
              <a:rPr lang="zh-CN" altLang="en-US" sz="2400" dirty="0">
                <a:latin typeface="Times New Roman" panose="02020603050405020304" pitchFamily="18" charset="0"/>
                <a:cs typeface="Times New Roman" panose="02020603050405020304" pitchFamily="18" charset="0"/>
              </a:rPr>
              <a:t>）任务</a:t>
            </a:r>
            <a:endParaRPr lang="en-US" altLang="zh-CN"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下一句预测</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Next Sentence Predication</a:t>
            </a:r>
            <a:r>
              <a:rPr lang="zh-CN" altLang="en-US" sz="2400" dirty="0">
                <a:latin typeface="Times New Roman" panose="02020603050405020304" pitchFamily="18" charset="0"/>
                <a:cs typeface="Times New Roman" panose="02020603050405020304" pitchFamily="18" charset="0"/>
              </a:rPr>
              <a:t>，</a:t>
            </a:r>
            <a:r>
              <a:rPr lang="en-US" altLang="zh-CN" sz="2400" b="1" dirty="0">
                <a:solidFill>
                  <a:srgbClr val="C00000"/>
                </a:solidFill>
                <a:latin typeface="Times New Roman" panose="02020603050405020304" pitchFamily="18" charset="0"/>
                <a:cs typeface="Times New Roman" panose="02020603050405020304" pitchFamily="18" charset="0"/>
              </a:rPr>
              <a:t>NSP</a:t>
            </a:r>
            <a:r>
              <a:rPr lang="zh-CN" altLang="en-US" sz="2400" dirty="0">
                <a:latin typeface="Times New Roman" panose="02020603050405020304" pitchFamily="18" charset="0"/>
                <a:cs typeface="Times New Roman" panose="02020603050405020304" pitchFamily="18" charset="0"/>
              </a:rPr>
              <a:t>）任务</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345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25B51-68B7-CD55-679B-5E5C95CABE00}"/>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6F5AD6F9-1376-6AF5-0B0D-B7A3B7E02C0B}"/>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5.5.1 BERT</a:t>
            </a:r>
            <a:r>
              <a:rPr lang="zh-CN" altLang="en-US" sz="3200" dirty="0">
                <a:solidFill>
                  <a:srgbClr val="0070C0"/>
                </a:solidFill>
                <a:latin typeface="微软雅黑" panose="020B0503020204020204" charset="-122"/>
                <a:ea typeface="微软雅黑" panose="020B0503020204020204" charset="-122"/>
              </a:rPr>
              <a:t>模型</a:t>
            </a:r>
            <a:endParaRPr lang="zh-CN" altLang="en-US" sz="2880" dirty="0">
              <a:solidFill>
                <a:srgbClr val="0070C0"/>
              </a:solidFill>
              <a:latin typeface="微软雅黑" panose="020B0503020204020204" charset="-122"/>
              <a:ea typeface="微软雅黑" panose="020B0503020204020204" charset="-122"/>
            </a:endParaRPr>
          </a:p>
        </p:txBody>
      </p:sp>
      <p:sp>
        <p:nvSpPr>
          <p:cNvPr id="5" name="等腰三角形 13">
            <a:extLst>
              <a:ext uri="{FF2B5EF4-FFF2-40B4-BE49-F238E27FC236}">
                <a16:creationId xmlns:a16="http://schemas.microsoft.com/office/drawing/2014/main" id="{5D11729F-55E8-F00C-4B0F-17735108017D}"/>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2" name="文本框 3">
            <a:extLst>
              <a:ext uri="{FF2B5EF4-FFF2-40B4-BE49-F238E27FC236}">
                <a16:creationId xmlns:a16="http://schemas.microsoft.com/office/drawing/2014/main" id="{9B9289D6-A429-B436-3D39-24C6A9AE16D0}"/>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1.</a:t>
            </a:r>
            <a:r>
              <a:rPr lang="zh-CN" altLang="en-US" sz="2800" b="1" dirty="0">
                <a:solidFill>
                  <a:srgbClr val="0070C0"/>
                </a:solidFill>
              </a:rPr>
              <a:t> 预训练：</a:t>
            </a:r>
            <a:r>
              <a:rPr lang="en-US" altLang="zh-CN" sz="2800" b="1" dirty="0">
                <a:solidFill>
                  <a:srgbClr val="0070C0"/>
                </a:solidFill>
              </a:rPr>
              <a:t>MLM</a:t>
            </a:r>
            <a:endParaRPr lang="zh-CN" altLang="en-US" sz="2800" dirty="0"/>
          </a:p>
        </p:txBody>
      </p:sp>
      <p:pic>
        <p:nvPicPr>
          <p:cNvPr id="15" name="Picture 14">
            <a:extLst>
              <a:ext uri="{FF2B5EF4-FFF2-40B4-BE49-F238E27FC236}">
                <a16:creationId xmlns:a16="http://schemas.microsoft.com/office/drawing/2014/main" id="{1B9A367B-BC3A-D6A6-A0B2-5258E1A5A462}"/>
              </a:ext>
            </a:extLst>
          </p:cNvPr>
          <p:cNvPicPr>
            <a:picLocks noChangeAspect="1"/>
          </p:cNvPicPr>
          <p:nvPr/>
        </p:nvPicPr>
        <p:blipFill>
          <a:blip r:embed="rId3"/>
          <a:stretch>
            <a:fillRect/>
          </a:stretch>
        </p:blipFill>
        <p:spPr>
          <a:xfrm>
            <a:off x="6935921" y="1030623"/>
            <a:ext cx="5231314" cy="4561187"/>
          </a:xfrm>
          <a:prstGeom prst="rect">
            <a:avLst/>
          </a:prstGeom>
        </p:spPr>
      </p:pic>
      <p:sp>
        <p:nvSpPr>
          <p:cNvPr id="2" name="TextBox 1">
            <a:extLst>
              <a:ext uri="{FF2B5EF4-FFF2-40B4-BE49-F238E27FC236}">
                <a16:creationId xmlns:a16="http://schemas.microsoft.com/office/drawing/2014/main" id="{22BD09D0-27C2-FDD1-CE1A-52E1D24BB305}"/>
              </a:ext>
            </a:extLst>
          </p:cNvPr>
          <p:cNvSpPr txBox="1"/>
          <p:nvPr/>
        </p:nvSpPr>
        <p:spPr>
          <a:xfrm>
            <a:off x="234461" y="2079792"/>
            <a:ext cx="6834553" cy="1569660"/>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输入的词元中有</a:t>
            </a:r>
            <a:r>
              <a:rPr lang="en-US" sz="2400" dirty="0">
                <a:latin typeface="Times New Roman" panose="02020603050405020304" pitchFamily="18" charset="0"/>
                <a:cs typeface="Times New Roman" panose="02020603050405020304" pitchFamily="18" charset="0"/>
              </a:rPr>
              <a:t> k% </a:t>
            </a:r>
            <a:r>
              <a:rPr lang="zh-CN" altLang="en-US" sz="2400" dirty="0">
                <a:latin typeface="Times New Roman" panose="02020603050405020304" pitchFamily="18" charset="0"/>
                <a:cs typeface="Times New Roman" panose="02020603050405020304" pitchFamily="18" charset="0"/>
              </a:rPr>
              <a:t>（原文中</a:t>
            </a:r>
            <a:r>
              <a:rPr lang="en-US" altLang="zh-CN" sz="2400" dirty="0">
                <a:latin typeface="Times New Roman" panose="02020603050405020304" pitchFamily="18" charset="0"/>
                <a:cs typeface="Times New Roman" panose="02020603050405020304" pitchFamily="18" charset="0"/>
              </a:rPr>
              <a:t>15%</a:t>
            </a:r>
            <a:r>
              <a:rPr lang="zh-CN" alt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被遮挡</a:t>
            </a:r>
            <a:r>
              <a:rPr lang="zh-CN" altLang="en-US" sz="2400" dirty="0">
                <a:latin typeface="Times New Roman" panose="02020603050405020304" pitchFamily="18" charset="0"/>
                <a:cs typeface="Times New Roman" panose="02020603050405020304" pitchFamily="18" charset="0"/>
              </a:rPr>
              <a:t>，然后预测被遮住是什么。</a:t>
            </a:r>
          </a:p>
          <a:p>
            <a:pPr marL="342900" indent="-342900">
              <a:buFont typeface="Arial" panose="020B0604020202020204" pitchFamily="34" charset="0"/>
              <a:buChar char="•"/>
            </a:pPr>
            <a:r>
              <a:rPr lang="zh-CN" altLang="en-US" sz="2400" dirty="0">
                <a:latin typeface="Times New Roman" panose="02020603050405020304" pitchFamily="18" charset="0"/>
                <a:cs typeface="Times New Roman" panose="02020603050405020304" pitchFamily="18" charset="0"/>
              </a:rPr>
              <a:t>使用特殊的</a:t>
            </a:r>
            <a:r>
              <a:rPr lang="en-US" altLang="zh-CN" sz="2400" dirty="0">
                <a:latin typeface="Times New Roman" panose="02020603050405020304" pitchFamily="18" charset="0"/>
                <a:cs typeface="Times New Roman" panose="02020603050405020304" pitchFamily="18" charset="0"/>
              </a:rPr>
              <a:t>[MASK]</a:t>
            </a:r>
            <a:r>
              <a:rPr lang="zh-CN" altLang="en-US" sz="2400" dirty="0">
                <a:latin typeface="Times New Roman" panose="02020603050405020304" pitchFamily="18" charset="0"/>
                <a:cs typeface="Times New Roman" panose="02020603050405020304" pitchFamily="18" charset="0"/>
              </a:rPr>
              <a:t>代替</a:t>
            </a:r>
          </a:p>
          <a:p>
            <a:pPr marL="342900" indent="-342900">
              <a:buFont typeface="Arial" panose="020B0604020202020204" pitchFamily="34" charset="0"/>
              <a:buChar char="•"/>
            </a:pPr>
            <a:r>
              <a:rPr lang="zh-CN" altLang="en-US" sz="2400" dirty="0">
                <a:latin typeface="Times New Roman" panose="02020603050405020304" pitchFamily="18" charset="0"/>
                <a:cs typeface="Times New Roman" panose="02020603050405020304" pitchFamily="18" charset="0"/>
              </a:rPr>
              <a:t>使用随机词元代替</a:t>
            </a:r>
            <a:endParaRPr lang="en-US" altLang="zh-CN" sz="2400" dirty="0">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E76D7F37-2E59-8107-7F41-D9E0963807D2}"/>
              </a:ext>
            </a:extLst>
          </p:cNvPr>
          <p:cNvCxnSpPr/>
          <p:nvPr/>
        </p:nvCxnSpPr>
        <p:spPr>
          <a:xfrm>
            <a:off x="5392615" y="2532185"/>
            <a:ext cx="2497016" cy="2321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DA5CD06-B3DE-8317-E963-D085B0A559CE}"/>
              </a:ext>
            </a:extLst>
          </p:cNvPr>
          <p:cNvSpPr txBox="1"/>
          <p:nvPr/>
        </p:nvSpPr>
        <p:spPr>
          <a:xfrm>
            <a:off x="992236" y="4491826"/>
            <a:ext cx="4079631" cy="523220"/>
          </a:xfrm>
          <a:prstGeom prst="rect">
            <a:avLst/>
          </a:prstGeom>
          <a:noFill/>
        </p:spPr>
        <p:txBody>
          <a:bodyPr wrap="square">
            <a:spAutoFit/>
          </a:bodyPr>
          <a:lstStyle/>
          <a:p>
            <a:r>
              <a:rPr lang="en-US" sz="2800" dirty="0" err="1">
                <a:latin typeface="Kaiti TC" panose="02010600040101010101" pitchFamily="2" charset="-120"/>
                <a:ea typeface="Kaiti TC" panose="02010600040101010101" pitchFamily="2" charset="-120"/>
              </a:rPr>
              <a:t>举头望明月</a:t>
            </a:r>
            <a:r>
              <a:rPr lang="en-US" sz="2800" dirty="0">
                <a:latin typeface="Kaiti TC" panose="02010600040101010101" pitchFamily="2" charset="-120"/>
                <a:ea typeface="Kaiti TC" panose="02010600040101010101" pitchFamily="2" charset="-120"/>
              </a:rPr>
              <a:t> </a:t>
            </a:r>
            <a:r>
              <a:rPr lang="en-US" sz="2800" dirty="0" err="1">
                <a:latin typeface="Kaiti TC" panose="02010600040101010101" pitchFamily="2" charset="-120"/>
                <a:ea typeface="Kaiti TC" panose="02010600040101010101" pitchFamily="2" charset="-120"/>
              </a:rPr>
              <a:t>低头思故乡</a:t>
            </a:r>
            <a:endParaRPr lang="en-US" sz="2800" dirty="0">
              <a:latin typeface="Kaiti TC" panose="02010600040101010101" pitchFamily="2" charset="-120"/>
              <a:ea typeface="Kaiti TC" panose="02010600040101010101" pitchFamily="2" charset="-120"/>
            </a:endParaRPr>
          </a:p>
        </p:txBody>
      </p:sp>
      <p:sp>
        <p:nvSpPr>
          <p:cNvPr id="9" name="Rectangle 8">
            <a:extLst>
              <a:ext uri="{FF2B5EF4-FFF2-40B4-BE49-F238E27FC236}">
                <a16:creationId xmlns:a16="http://schemas.microsoft.com/office/drawing/2014/main" id="{D9331520-9811-F3BA-4BF2-2866D17EED07}"/>
              </a:ext>
            </a:extLst>
          </p:cNvPr>
          <p:cNvSpPr/>
          <p:nvPr/>
        </p:nvSpPr>
        <p:spPr>
          <a:xfrm>
            <a:off x="2145323" y="4491826"/>
            <a:ext cx="351693" cy="5232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B86A5E-0BA6-3F8B-EEC7-C4C8B7D4F1E1}"/>
              </a:ext>
            </a:extLst>
          </p:cNvPr>
          <p:cNvSpPr/>
          <p:nvPr/>
        </p:nvSpPr>
        <p:spPr>
          <a:xfrm>
            <a:off x="3298410" y="4485693"/>
            <a:ext cx="351693" cy="5232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D0229E9-03A5-3B64-2429-AF2C49EC6AB3}"/>
              </a:ext>
            </a:extLst>
          </p:cNvPr>
          <p:cNvSpPr txBox="1"/>
          <p:nvPr/>
        </p:nvSpPr>
        <p:spPr>
          <a:xfrm>
            <a:off x="185737" y="5429655"/>
            <a:ext cx="7268308" cy="830997"/>
          </a:xfrm>
          <a:prstGeom prst="rect">
            <a:avLst/>
          </a:prstGeom>
          <a:noFill/>
        </p:spPr>
        <p:txBody>
          <a:bodyPr wrap="square">
            <a:spAutoFit/>
          </a:bodyPr>
          <a:lstStyle/>
          <a:p>
            <a:r>
              <a:rPr lang="zh-CN" altLang="en-US" sz="2400" dirty="0">
                <a:latin typeface="Times New Roman" panose="02020603050405020304" pitchFamily="18" charset="0"/>
                <a:cs typeface="Times New Roman" panose="02020603050405020304" pitchFamily="18" charset="0"/>
              </a:rPr>
              <a:t>这是无监督学习，但是从参数优化角度来讲，被</a:t>
            </a:r>
            <a:r>
              <a:rPr lang="en-US" altLang="zh-CN" sz="2400" dirty="0">
                <a:latin typeface="Times New Roman" panose="02020603050405020304" pitchFamily="18" charset="0"/>
                <a:cs typeface="Times New Roman" panose="02020603050405020304" pitchFamily="18" charset="0"/>
              </a:rPr>
              <a:t>Mask</a:t>
            </a:r>
            <a:r>
              <a:rPr lang="zh-CN" altLang="en-US" sz="2400" dirty="0">
                <a:latin typeface="Times New Roman" panose="02020603050405020304" pitchFamily="18" charset="0"/>
                <a:cs typeface="Times New Roman" panose="02020603050405020304" pitchFamily="18" charset="0"/>
              </a:rPr>
              <a:t>的就是训练的标签。</a:t>
            </a:r>
            <a:endParaRPr lang="en-US" altLang="zh-C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11438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86908-7DF5-3697-1C25-854C061C6C88}"/>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B81CC4D0-4AD5-36D4-2745-E384D4D8269F}"/>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5.5.1 BERT</a:t>
            </a:r>
            <a:r>
              <a:rPr lang="zh-CN" altLang="en-US" sz="3200" dirty="0">
                <a:solidFill>
                  <a:srgbClr val="0070C0"/>
                </a:solidFill>
                <a:latin typeface="微软雅黑" panose="020B0503020204020204" charset="-122"/>
                <a:ea typeface="微软雅黑" panose="020B0503020204020204" charset="-122"/>
              </a:rPr>
              <a:t>模型</a:t>
            </a:r>
            <a:endParaRPr lang="zh-CN" altLang="en-US" sz="2880" dirty="0">
              <a:solidFill>
                <a:srgbClr val="0070C0"/>
              </a:solidFill>
              <a:latin typeface="微软雅黑" panose="020B0503020204020204" charset="-122"/>
              <a:ea typeface="微软雅黑" panose="020B0503020204020204" charset="-122"/>
            </a:endParaRPr>
          </a:p>
        </p:txBody>
      </p:sp>
      <p:sp>
        <p:nvSpPr>
          <p:cNvPr id="5" name="等腰三角形 13">
            <a:extLst>
              <a:ext uri="{FF2B5EF4-FFF2-40B4-BE49-F238E27FC236}">
                <a16:creationId xmlns:a16="http://schemas.microsoft.com/office/drawing/2014/main" id="{D6EF2F02-4257-ABDD-A095-489FE4F75ABB}"/>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2" name="文本框 3">
            <a:extLst>
              <a:ext uri="{FF2B5EF4-FFF2-40B4-BE49-F238E27FC236}">
                <a16:creationId xmlns:a16="http://schemas.microsoft.com/office/drawing/2014/main" id="{F8595001-92F5-2F99-34C7-F5704082639C}"/>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1.</a:t>
            </a:r>
            <a:r>
              <a:rPr lang="zh-CN" altLang="en-US" sz="2800" b="1" dirty="0">
                <a:solidFill>
                  <a:srgbClr val="0070C0"/>
                </a:solidFill>
              </a:rPr>
              <a:t> 预训练：</a:t>
            </a:r>
            <a:r>
              <a:rPr lang="en-US" altLang="zh-CN" sz="2800" b="1" dirty="0">
                <a:solidFill>
                  <a:srgbClr val="0070C0"/>
                </a:solidFill>
              </a:rPr>
              <a:t>NSP</a:t>
            </a:r>
            <a:endParaRPr lang="zh-CN" altLang="en-US" sz="2800" dirty="0"/>
          </a:p>
        </p:txBody>
      </p:sp>
      <p:pic>
        <p:nvPicPr>
          <p:cNvPr id="15" name="Picture 14">
            <a:extLst>
              <a:ext uri="{FF2B5EF4-FFF2-40B4-BE49-F238E27FC236}">
                <a16:creationId xmlns:a16="http://schemas.microsoft.com/office/drawing/2014/main" id="{C5D994C9-90C7-A9A2-FFDB-F721EC50AF5F}"/>
              </a:ext>
            </a:extLst>
          </p:cNvPr>
          <p:cNvPicPr>
            <a:picLocks noChangeAspect="1"/>
          </p:cNvPicPr>
          <p:nvPr/>
        </p:nvPicPr>
        <p:blipFill>
          <a:blip r:embed="rId3"/>
          <a:stretch>
            <a:fillRect/>
          </a:stretch>
        </p:blipFill>
        <p:spPr>
          <a:xfrm>
            <a:off x="6935921" y="1030623"/>
            <a:ext cx="5231314" cy="4561187"/>
          </a:xfrm>
          <a:prstGeom prst="rect">
            <a:avLst/>
          </a:prstGeom>
        </p:spPr>
      </p:pic>
      <p:sp>
        <p:nvSpPr>
          <p:cNvPr id="2" name="TextBox 1">
            <a:extLst>
              <a:ext uri="{FF2B5EF4-FFF2-40B4-BE49-F238E27FC236}">
                <a16:creationId xmlns:a16="http://schemas.microsoft.com/office/drawing/2014/main" id="{026DEAD2-D83E-4987-CFB8-35336CEE9C5E}"/>
              </a:ext>
            </a:extLst>
          </p:cNvPr>
          <p:cNvSpPr txBox="1"/>
          <p:nvPr/>
        </p:nvSpPr>
        <p:spPr>
          <a:xfrm>
            <a:off x="279717" y="2093117"/>
            <a:ext cx="6656204" cy="1200329"/>
          </a:xfrm>
          <a:prstGeom prst="rect">
            <a:avLst/>
          </a:prstGeom>
          <a:noFill/>
        </p:spPr>
        <p:txBody>
          <a:bodyPr wrap="square">
            <a:spAutoFit/>
          </a:bodyPr>
          <a:lstStyle/>
          <a:p>
            <a:r>
              <a:rPr lang="zh-CN" altLang="en-US" sz="2400" dirty="0">
                <a:latin typeface="Times New Roman" panose="02020603050405020304" pitchFamily="18" charset="0"/>
                <a:cs typeface="Times New Roman" panose="02020603050405020304" pitchFamily="18" charset="0"/>
              </a:rPr>
              <a:t>预测一个句子是否会紧挨着另一个出现。</a:t>
            </a:r>
            <a:endParaRPr lang="en-US" altLang="zh-CN" sz="2400" dirty="0">
              <a:latin typeface="Times New Roman" panose="02020603050405020304" pitchFamily="18" charset="0"/>
              <a:cs typeface="Times New Roman" panose="02020603050405020304" pitchFamily="18" charset="0"/>
            </a:endParaRPr>
          </a:p>
          <a:p>
            <a:r>
              <a:rPr lang="en-US" sz="2400" dirty="0" err="1"/>
              <a:t>在许多下游任务中，例如问答和自然语言推理，两个句子之间的关联至关重要</a:t>
            </a:r>
            <a:r>
              <a:rPr lang="en-US" sz="2400" dirty="0"/>
              <a:t>。</a:t>
            </a:r>
          </a:p>
        </p:txBody>
      </p:sp>
      <p:cxnSp>
        <p:nvCxnSpPr>
          <p:cNvPr id="6" name="Straight Arrow Connector 5">
            <a:extLst>
              <a:ext uri="{FF2B5EF4-FFF2-40B4-BE49-F238E27FC236}">
                <a16:creationId xmlns:a16="http://schemas.microsoft.com/office/drawing/2014/main" id="{5C160336-FD08-5E90-BAE3-6E4A26785224}"/>
              </a:ext>
            </a:extLst>
          </p:cNvPr>
          <p:cNvCxnSpPr>
            <a:cxnSpLocks/>
          </p:cNvCxnSpPr>
          <p:nvPr/>
        </p:nvCxnSpPr>
        <p:spPr>
          <a:xfrm>
            <a:off x="5709138" y="2937917"/>
            <a:ext cx="1852247" cy="1200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B5566FF-6D3D-55A5-1C22-5B0C6AB06D17}"/>
              </a:ext>
            </a:extLst>
          </p:cNvPr>
          <p:cNvSpPr txBox="1"/>
          <p:nvPr/>
        </p:nvSpPr>
        <p:spPr>
          <a:xfrm>
            <a:off x="279717" y="3804672"/>
            <a:ext cx="6789298" cy="1569660"/>
          </a:xfrm>
          <a:prstGeom prst="rect">
            <a:avLst/>
          </a:prstGeom>
          <a:noFill/>
        </p:spPr>
        <p:txBody>
          <a:bodyPr wrap="square">
            <a:spAutoFit/>
          </a:bodyPr>
          <a:lstStyle/>
          <a:p>
            <a:r>
              <a:rPr lang="en-US" sz="2400" dirty="0" err="1">
                <a:latin typeface="Microsoft YaHei" panose="020B0503020204020204" pitchFamily="34" charset="-122"/>
                <a:ea typeface="Microsoft YaHei" panose="020B0503020204020204" pitchFamily="34" charset="-122"/>
              </a:rPr>
              <a:t>训练数据的生成方式是从语料库中随机抽取的连续两句话，其中</a:t>
            </a:r>
            <a:r>
              <a:rPr lang="en-US" sz="2400" dirty="0">
                <a:latin typeface="Microsoft YaHei" panose="020B0503020204020204" pitchFamily="34" charset="-122"/>
                <a:ea typeface="Microsoft YaHei" panose="020B0503020204020204" pitchFamily="34" charset="-122"/>
              </a:rPr>
              <a:t> 50% </a:t>
            </a:r>
            <a:r>
              <a:rPr lang="en-US" sz="2400" dirty="0" err="1">
                <a:latin typeface="Microsoft YaHei" panose="020B0503020204020204" pitchFamily="34" charset="-122"/>
                <a:ea typeface="Microsoft YaHei" panose="020B0503020204020204" pitchFamily="34" charset="-122"/>
              </a:rPr>
              <a:t>保留抽取的两句话，它们符合</a:t>
            </a:r>
            <a:r>
              <a:rPr lang="en-US" sz="2400" dirty="0">
                <a:latin typeface="Microsoft YaHei" panose="020B0503020204020204" pitchFamily="34" charset="-122"/>
                <a:ea typeface="Microsoft YaHei" panose="020B0503020204020204" pitchFamily="34" charset="-122"/>
              </a:rPr>
              <a:t> </a:t>
            </a:r>
            <a:r>
              <a:rPr lang="en-US" sz="2400" b="1" dirty="0" err="1">
                <a:solidFill>
                  <a:srgbClr val="C00000"/>
                </a:solidFill>
                <a:latin typeface="Microsoft YaHei" panose="020B0503020204020204" pitchFamily="34" charset="-122"/>
                <a:ea typeface="Microsoft YaHei" panose="020B0503020204020204" pitchFamily="34" charset="-122"/>
              </a:rPr>
              <a:t>IsNext</a:t>
            </a:r>
            <a:r>
              <a:rPr lang="en-US" sz="2400" dirty="0">
                <a:latin typeface="Microsoft YaHei" panose="020B0503020204020204" pitchFamily="34" charset="-122"/>
                <a:ea typeface="Microsoft YaHei" panose="020B0503020204020204" pitchFamily="34" charset="-122"/>
              </a:rPr>
              <a:t> </a:t>
            </a:r>
            <a:r>
              <a:rPr lang="en-US" sz="2400" dirty="0" err="1">
                <a:latin typeface="Microsoft YaHei" panose="020B0503020204020204" pitchFamily="34" charset="-122"/>
                <a:ea typeface="Microsoft YaHei" panose="020B0503020204020204" pitchFamily="34" charset="-122"/>
              </a:rPr>
              <a:t>关系，另外</a:t>
            </a:r>
            <a:r>
              <a:rPr lang="en-US" sz="2400" dirty="0">
                <a:latin typeface="Microsoft YaHei" panose="020B0503020204020204" pitchFamily="34" charset="-122"/>
                <a:ea typeface="Microsoft YaHei" panose="020B0503020204020204" pitchFamily="34" charset="-122"/>
              </a:rPr>
              <a:t> 50% </a:t>
            </a:r>
            <a:r>
              <a:rPr lang="en-US" sz="2400" dirty="0" err="1">
                <a:latin typeface="Microsoft YaHei" panose="020B0503020204020204" pitchFamily="34" charset="-122"/>
                <a:ea typeface="Microsoft YaHei" panose="020B0503020204020204" pitchFamily="34" charset="-122"/>
              </a:rPr>
              <a:t>的第二句话是随机从预料中提取的，它们的关系是</a:t>
            </a:r>
            <a:r>
              <a:rPr lang="en-US" sz="2400" dirty="0">
                <a:latin typeface="Microsoft YaHei" panose="020B0503020204020204" pitchFamily="34" charset="-122"/>
                <a:ea typeface="Microsoft YaHei" panose="020B0503020204020204" pitchFamily="34" charset="-122"/>
              </a:rPr>
              <a:t> </a:t>
            </a:r>
            <a:r>
              <a:rPr lang="en-US" sz="2400" b="1" dirty="0" err="1">
                <a:solidFill>
                  <a:srgbClr val="C00000"/>
                </a:solidFill>
                <a:latin typeface="Microsoft YaHei" panose="020B0503020204020204" pitchFamily="34" charset="-122"/>
                <a:ea typeface="Microsoft YaHei" panose="020B0503020204020204" pitchFamily="34" charset="-122"/>
              </a:rPr>
              <a:t>NotNext</a:t>
            </a:r>
            <a:r>
              <a:rPr lang="en-US" sz="2400" dirty="0">
                <a:latin typeface="Microsoft YaHei" panose="020B0503020204020204" pitchFamily="34" charset="-122"/>
                <a:ea typeface="Microsoft YaHei" panose="020B0503020204020204" pitchFamily="34" charset="-122"/>
              </a:rPr>
              <a:t> </a:t>
            </a:r>
            <a:r>
              <a:rPr lang="en-US" sz="2400" dirty="0" err="1">
                <a:latin typeface="Microsoft YaHei" panose="020B0503020204020204" pitchFamily="34" charset="-122"/>
                <a:ea typeface="Microsoft YaHei" panose="020B0503020204020204" pitchFamily="34" charset="-122"/>
              </a:rPr>
              <a:t>的</a:t>
            </a:r>
            <a:r>
              <a:rPr lang="en-US" sz="2400" dirty="0">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8867096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1A0C6-885E-D4A4-B372-363CA6500802}"/>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BA86B94F-D2CA-069C-CE42-804F134D68FE}"/>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5.5.1 BERT</a:t>
            </a:r>
            <a:r>
              <a:rPr lang="zh-CN" altLang="en-US" sz="3200" dirty="0">
                <a:solidFill>
                  <a:srgbClr val="0070C0"/>
                </a:solidFill>
                <a:latin typeface="微软雅黑" panose="020B0503020204020204" charset="-122"/>
                <a:ea typeface="微软雅黑" panose="020B0503020204020204" charset="-122"/>
              </a:rPr>
              <a:t>模型</a:t>
            </a:r>
            <a:endParaRPr lang="zh-CN" altLang="en-US" sz="2880" dirty="0">
              <a:solidFill>
                <a:srgbClr val="0070C0"/>
              </a:solidFill>
              <a:latin typeface="微软雅黑" panose="020B0503020204020204" charset="-122"/>
              <a:ea typeface="微软雅黑" panose="020B0503020204020204" charset="-122"/>
            </a:endParaRPr>
          </a:p>
        </p:txBody>
      </p:sp>
      <p:sp>
        <p:nvSpPr>
          <p:cNvPr id="5" name="等腰三角形 13">
            <a:extLst>
              <a:ext uri="{FF2B5EF4-FFF2-40B4-BE49-F238E27FC236}">
                <a16:creationId xmlns:a16="http://schemas.microsoft.com/office/drawing/2014/main" id="{2BD960BB-B448-2672-3339-CFB2F6143C6D}"/>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2" name="文本框 3">
            <a:extLst>
              <a:ext uri="{FF2B5EF4-FFF2-40B4-BE49-F238E27FC236}">
                <a16:creationId xmlns:a16="http://schemas.microsoft.com/office/drawing/2014/main" id="{3E8114B8-74FC-D190-A316-2E49DA9ACF7A}"/>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1.</a:t>
            </a:r>
            <a:r>
              <a:rPr lang="zh-CN" altLang="en-US" sz="2800" b="1" dirty="0">
                <a:solidFill>
                  <a:srgbClr val="0070C0"/>
                </a:solidFill>
              </a:rPr>
              <a:t> 预训练：</a:t>
            </a:r>
            <a:r>
              <a:rPr lang="en-US" altLang="zh-CN" sz="2800" b="1" dirty="0">
                <a:solidFill>
                  <a:srgbClr val="0070C0"/>
                </a:solidFill>
              </a:rPr>
              <a:t>NSP</a:t>
            </a:r>
            <a:endParaRPr lang="zh-CN" altLang="en-US" sz="2800" dirty="0"/>
          </a:p>
        </p:txBody>
      </p:sp>
      <p:pic>
        <p:nvPicPr>
          <p:cNvPr id="15" name="Picture 14">
            <a:extLst>
              <a:ext uri="{FF2B5EF4-FFF2-40B4-BE49-F238E27FC236}">
                <a16:creationId xmlns:a16="http://schemas.microsoft.com/office/drawing/2014/main" id="{6C18ED12-5F99-09FC-0E8A-1F22F5C4868B}"/>
              </a:ext>
            </a:extLst>
          </p:cNvPr>
          <p:cNvPicPr>
            <a:picLocks noChangeAspect="1"/>
          </p:cNvPicPr>
          <p:nvPr/>
        </p:nvPicPr>
        <p:blipFill>
          <a:blip r:embed="rId3"/>
          <a:stretch>
            <a:fillRect/>
          </a:stretch>
        </p:blipFill>
        <p:spPr>
          <a:xfrm>
            <a:off x="7965651" y="1928446"/>
            <a:ext cx="4201583" cy="3663364"/>
          </a:xfrm>
          <a:prstGeom prst="rect">
            <a:avLst/>
          </a:prstGeom>
        </p:spPr>
      </p:pic>
      <p:sp>
        <p:nvSpPr>
          <p:cNvPr id="19" name="文本框 3">
            <a:extLst>
              <a:ext uri="{FF2B5EF4-FFF2-40B4-BE49-F238E27FC236}">
                <a16:creationId xmlns:a16="http://schemas.microsoft.com/office/drawing/2014/main" id="{3B3176E8-953B-C905-B893-D73DC27AFFFB}"/>
              </a:ext>
            </a:extLst>
          </p:cNvPr>
          <p:cNvSpPr txBox="1"/>
          <p:nvPr/>
        </p:nvSpPr>
        <p:spPr>
          <a:xfrm>
            <a:off x="-202163" y="2079792"/>
            <a:ext cx="5616247" cy="523220"/>
          </a:xfrm>
          <a:prstGeom prst="rect">
            <a:avLst/>
          </a:prstGeom>
          <a:noFill/>
        </p:spPr>
        <p:txBody>
          <a:bodyPr wrap="square" rtlCol="0" anchor="t">
            <a:spAutoFit/>
          </a:bodyPr>
          <a:lstStyle/>
          <a:p>
            <a:pPr indent="457200"/>
            <a:r>
              <a:rPr lang="zh-CN" altLang="en-US" sz="2800" b="1" dirty="0">
                <a:solidFill>
                  <a:srgbClr val="0070C0"/>
                </a:solidFill>
              </a:rPr>
              <a:t>思考</a:t>
            </a:r>
            <a:endParaRPr lang="zh-CN" altLang="en-US" sz="2800" dirty="0"/>
          </a:p>
        </p:txBody>
      </p:sp>
      <p:sp>
        <p:nvSpPr>
          <p:cNvPr id="20" name="TextBox 19">
            <a:extLst>
              <a:ext uri="{FF2B5EF4-FFF2-40B4-BE49-F238E27FC236}">
                <a16:creationId xmlns:a16="http://schemas.microsoft.com/office/drawing/2014/main" id="{91ADBDB3-80F7-4095-9B23-EDA3EECF0A90}"/>
              </a:ext>
            </a:extLst>
          </p:cNvPr>
          <p:cNvSpPr txBox="1"/>
          <p:nvPr/>
        </p:nvSpPr>
        <p:spPr>
          <a:xfrm>
            <a:off x="281929" y="2764984"/>
            <a:ext cx="4972443" cy="461665"/>
          </a:xfrm>
          <a:prstGeom prst="rect">
            <a:avLst/>
          </a:prstGeom>
          <a:noFill/>
        </p:spPr>
        <p:txBody>
          <a:bodyPr wrap="square">
            <a:spAutoFit/>
          </a:bodyPr>
          <a:lstStyle/>
          <a:p>
            <a:r>
              <a:rPr lang="en-US" sz="2400" b="1" dirty="0" err="1">
                <a:solidFill>
                  <a:srgbClr val="C00000"/>
                </a:solidFill>
                <a:latin typeface="+mn-ea"/>
              </a:rPr>
              <a:t>在输入时如何区分两个句子</a:t>
            </a:r>
            <a:r>
              <a:rPr lang="zh-CN" altLang="en-US" sz="2400" b="1" dirty="0">
                <a:solidFill>
                  <a:srgbClr val="C00000"/>
                </a:solidFill>
                <a:latin typeface="+mn-ea"/>
              </a:rPr>
              <a:t>？</a:t>
            </a:r>
            <a:endParaRPr lang="en-US" sz="2400" b="1" dirty="0">
              <a:solidFill>
                <a:srgbClr val="C00000"/>
              </a:solidFill>
              <a:latin typeface="+mn-ea"/>
            </a:endParaRPr>
          </a:p>
        </p:txBody>
      </p:sp>
      <p:pic>
        <p:nvPicPr>
          <p:cNvPr id="21" name="Picture 20">
            <a:extLst>
              <a:ext uri="{FF2B5EF4-FFF2-40B4-BE49-F238E27FC236}">
                <a16:creationId xmlns:a16="http://schemas.microsoft.com/office/drawing/2014/main" id="{40F2A9BF-B7B6-8859-2856-109566830B50}"/>
              </a:ext>
            </a:extLst>
          </p:cNvPr>
          <p:cNvPicPr>
            <a:picLocks noChangeAspect="1"/>
          </p:cNvPicPr>
          <p:nvPr/>
        </p:nvPicPr>
        <p:blipFill>
          <a:blip r:embed="rId4"/>
          <a:stretch>
            <a:fillRect/>
          </a:stretch>
        </p:blipFill>
        <p:spPr>
          <a:xfrm>
            <a:off x="281929" y="3491050"/>
            <a:ext cx="7683722" cy="2414078"/>
          </a:xfrm>
          <a:prstGeom prst="rect">
            <a:avLst/>
          </a:prstGeom>
        </p:spPr>
      </p:pic>
    </p:spTree>
    <p:extLst>
      <p:ext uri="{BB962C8B-B14F-4D97-AF65-F5344CB8AC3E}">
        <p14:creationId xmlns:p14="http://schemas.microsoft.com/office/powerpoint/2010/main" val="278676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AF0187A6-7857-496A-9F8C-CDE0583A0F6D}"/>
              </a:ext>
            </a:extLst>
          </p:cNvPr>
          <p:cNvSpPr txBox="1">
            <a:spLocks/>
          </p:cNvSpPr>
          <p:nvPr/>
        </p:nvSpPr>
        <p:spPr>
          <a:xfrm>
            <a:off x="583565" y="467977"/>
            <a:ext cx="6672072"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5.2 Seq2Seq</a:t>
            </a:r>
            <a:r>
              <a:rPr lang="zh-CN" altLang="en-US" sz="3200" dirty="0">
                <a:solidFill>
                  <a:srgbClr val="0070C0"/>
                </a:solidFill>
                <a:latin typeface="微软雅黑" panose="020B0503020204020204" charset="-122"/>
                <a:ea typeface="微软雅黑" panose="020B0503020204020204" charset="-122"/>
              </a:rPr>
              <a:t>模型</a:t>
            </a:r>
            <a:endParaRPr lang="zh-CN" altLang="en-US" sz="2880" dirty="0">
              <a:solidFill>
                <a:srgbClr val="0070C0"/>
              </a:solidFill>
              <a:latin typeface="微软雅黑" panose="020B0503020204020204" charset="-122"/>
              <a:ea typeface="微软雅黑" panose="020B0503020204020204" charset="-122"/>
            </a:endParaRPr>
          </a:p>
        </p:txBody>
      </p:sp>
      <p:sp>
        <p:nvSpPr>
          <p:cNvPr id="14" name="等腰三角形 13">
            <a:extLst>
              <a:ext uri="{FF2B5EF4-FFF2-40B4-BE49-F238E27FC236}">
                <a16:creationId xmlns:a16="http://schemas.microsoft.com/office/drawing/2014/main" id="{46AA5511-984B-4377-B61A-50F2C80BE6DE}"/>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6" name="文本框 15">
            <a:extLst>
              <a:ext uri="{FF2B5EF4-FFF2-40B4-BE49-F238E27FC236}">
                <a16:creationId xmlns:a16="http://schemas.microsoft.com/office/drawing/2014/main" id="{DC4657CF-D98B-42C8-9064-F8210C7F74DC}"/>
              </a:ext>
            </a:extLst>
          </p:cNvPr>
          <p:cNvSpPr txBox="1"/>
          <p:nvPr/>
        </p:nvSpPr>
        <p:spPr>
          <a:xfrm>
            <a:off x="819417" y="1155046"/>
            <a:ext cx="10582702" cy="1688411"/>
          </a:xfrm>
          <a:prstGeom prst="rect">
            <a:avLst/>
          </a:prstGeom>
          <a:noFill/>
        </p:spPr>
        <p:txBody>
          <a:bodyPr wrap="square">
            <a:spAutoFit/>
          </a:bodyPr>
          <a:lstStyle/>
          <a:p>
            <a:pPr>
              <a:lnSpc>
                <a:spcPct val="150000"/>
              </a:lnSpc>
            </a:pPr>
            <a:r>
              <a:rPr lang="en-US" altLang="zh-CN" sz="2400" b="1" i="0" dirty="0">
                <a:solidFill>
                  <a:srgbClr val="0070C0"/>
                </a:solidFill>
                <a:effectLst/>
                <a:latin typeface="Arial" panose="020B0604020202020204" pitchFamily="34" charset="0"/>
              </a:rPr>
              <a:t>RNN</a:t>
            </a:r>
            <a:r>
              <a:rPr lang="zh-CN" altLang="en-US" sz="2400" b="1" i="0" dirty="0">
                <a:solidFill>
                  <a:srgbClr val="0070C0"/>
                </a:solidFill>
                <a:effectLst/>
                <a:latin typeface="Arial" panose="020B0604020202020204" pitchFamily="34" charset="0"/>
              </a:rPr>
              <a:t>模型</a:t>
            </a:r>
            <a:r>
              <a:rPr lang="zh-CN" altLang="en-US" sz="2400" b="1" dirty="0">
                <a:solidFill>
                  <a:srgbClr val="0070C0"/>
                </a:solidFill>
                <a:latin typeface="Arial" panose="020B0604020202020204" pitchFamily="34" charset="0"/>
              </a:rPr>
              <a:t>：</a:t>
            </a:r>
            <a:r>
              <a:rPr lang="zh-CN" altLang="en-US" sz="2400" dirty="0"/>
              <a:t>解决序列建模问题</a:t>
            </a:r>
            <a:r>
              <a:rPr lang="en-US" altLang="zh-CN" sz="2400" baseline="30000" dirty="0"/>
              <a:t>1</a:t>
            </a:r>
            <a:r>
              <a:rPr lang="zh-CN" altLang="en-US" sz="2400" b="0" i="0" dirty="0">
                <a:solidFill>
                  <a:srgbClr val="1F1F1F"/>
                </a:solidFill>
                <a:effectLst/>
                <a:latin typeface="Arial" panose="020B0604020202020204" pitchFamily="34" charset="0"/>
              </a:rPr>
              <a:t>。</a:t>
            </a:r>
            <a:endParaRPr lang="en-US" altLang="zh-CN" sz="2400" b="0" i="0" dirty="0">
              <a:solidFill>
                <a:srgbClr val="1F1F1F"/>
              </a:solidFill>
              <a:effectLst/>
              <a:latin typeface="Arial" panose="020B0604020202020204" pitchFamily="34" charset="0"/>
            </a:endParaRPr>
          </a:p>
          <a:p>
            <a:pPr>
              <a:lnSpc>
                <a:spcPct val="150000"/>
              </a:lnSpc>
            </a:pPr>
            <a:r>
              <a:rPr lang="zh-CN" altLang="en-US" sz="2400" b="1" dirty="0">
                <a:solidFill>
                  <a:srgbClr val="C00000"/>
                </a:solidFill>
                <a:latin typeface="Arial" panose="020B0604020202020204" pitchFamily="34" charset="0"/>
              </a:rPr>
              <a:t>存在的限制</a:t>
            </a:r>
            <a:r>
              <a:rPr lang="zh-CN" altLang="en-US" sz="2400" dirty="0">
                <a:solidFill>
                  <a:srgbClr val="1F1F1F"/>
                </a:solidFill>
                <a:latin typeface="Arial" panose="020B0604020202020204" pitchFamily="34" charset="0"/>
              </a:rPr>
              <a:t>：</a:t>
            </a:r>
            <a:r>
              <a:rPr lang="zh-CN" altLang="en-US" sz="2400" dirty="0"/>
              <a:t>受限于模型结构，输入和输出的长度固定，不适用处理输入和输出长度不固定的任务。</a:t>
            </a:r>
          </a:p>
        </p:txBody>
      </p:sp>
      <p:sp>
        <p:nvSpPr>
          <p:cNvPr id="20" name="文本框 19">
            <a:extLst>
              <a:ext uri="{FF2B5EF4-FFF2-40B4-BE49-F238E27FC236}">
                <a16:creationId xmlns:a16="http://schemas.microsoft.com/office/drawing/2014/main" id="{7CC53D2A-1D11-466F-B342-68A6B3BA1F81}"/>
              </a:ext>
            </a:extLst>
          </p:cNvPr>
          <p:cNvSpPr txBox="1"/>
          <p:nvPr/>
        </p:nvSpPr>
        <p:spPr>
          <a:xfrm>
            <a:off x="859765" y="4887346"/>
            <a:ext cx="10542354" cy="1569660"/>
          </a:xfrm>
          <a:prstGeom prst="rect">
            <a:avLst/>
          </a:prstGeom>
          <a:solidFill>
            <a:schemeClr val="accent6">
              <a:lumMod val="60000"/>
              <a:lumOff val="40000"/>
            </a:schemeClr>
          </a:solidFill>
        </p:spPr>
        <p:txBody>
          <a:bodyPr wrap="square">
            <a:spAutoFit/>
          </a:bodyPr>
          <a:lstStyle/>
          <a:p>
            <a:pPr algn="just"/>
            <a:r>
              <a:rPr lang="zh-CN" altLang="en-US" sz="2400" b="1" dirty="0">
                <a:solidFill>
                  <a:srgbClr val="0070C0"/>
                </a:solidFill>
              </a:rPr>
              <a:t>序列到序列模型（</a:t>
            </a:r>
            <a:r>
              <a:rPr lang="en-US" altLang="zh-CN" sz="2400" b="1" dirty="0">
                <a:solidFill>
                  <a:srgbClr val="0070C0"/>
                </a:solidFill>
              </a:rPr>
              <a:t>Seq2Seq</a:t>
            </a:r>
            <a:r>
              <a:rPr lang="zh-CN" altLang="en-US" sz="2400" b="1" dirty="0">
                <a:solidFill>
                  <a:srgbClr val="0070C0"/>
                </a:solidFill>
              </a:rPr>
              <a:t>）</a:t>
            </a:r>
            <a:r>
              <a:rPr lang="zh-CN" altLang="en-US" sz="2400" dirty="0"/>
              <a:t>是一种常用于序列数据处理的深度学习模型， 特别适合处理输入和输出长度不固定的任务。虽然它基于</a:t>
            </a:r>
            <a:r>
              <a:rPr lang="en-US" altLang="zh-CN" sz="2400" dirty="0"/>
              <a:t>RNN</a:t>
            </a:r>
            <a:r>
              <a:rPr lang="zh-CN" altLang="en-US" sz="2400" dirty="0"/>
              <a:t>构建，但能够灵活地处理长度为 </a:t>
            </a:r>
            <a:r>
              <a:rPr lang="en-US" altLang="zh-CN" sz="2400" dirty="0"/>
              <a:t>N </a:t>
            </a:r>
            <a:r>
              <a:rPr lang="zh-CN" altLang="en-US" sz="2400" dirty="0"/>
              <a:t>的输入序列与长度为 </a:t>
            </a:r>
            <a:r>
              <a:rPr lang="en-US" altLang="zh-CN" sz="2400" dirty="0"/>
              <a:t>M </a:t>
            </a:r>
            <a:r>
              <a:rPr lang="zh-CN" altLang="en-US" sz="2400" dirty="0"/>
              <a:t>的输出序列，因此可以视为</a:t>
            </a:r>
            <a:r>
              <a:rPr lang="en-US" altLang="zh-CN" sz="2400" dirty="0"/>
              <a:t>N</a:t>
            </a:r>
            <a:r>
              <a:rPr lang="zh-CN" altLang="en-US" sz="2400" dirty="0"/>
              <a:t>对</a:t>
            </a:r>
            <a:r>
              <a:rPr lang="en-US" altLang="zh-CN" sz="2400" dirty="0"/>
              <a:t>M</a:t>
            </a:r>
            <a:r>
              <a:rPr lang="zh-CN" altLang="en-US" sz="2400" dirty="0"/>
              <a:t>循环神经网络。</a:t>
            </a:r>
          </a:p>
        </p:txBody>
      </p:sp>
      <p:grpSp>
        <p:nvGrpSpPr>
          <p:cNvPr id="23" name="组合 22">
            <a:extLst>
              <a:ext uri="{FF2B5EF4-FFF2-40B4-BE49-F238E27FC236}">
                <a16:creationId xmlns:a16="http://schemas.microsoft.com/office/drawing/2014/main" id="{355C77BF-92A6-4CB2-8DB8-72C7267B7B0B}"/>
              </a:ext>
            </a:extLst>
          </p:cNvPr>
          <p:cNvGrpSpPr/>
          <p:nvPr/>
        </p:nvGrpSpPr>
        <p:grpSpPr>
          <a:xfrm>
            <a:off x="2322327" y="2700759"/>
            <a:ext cx="7918820" cy="1900401"/>
            <a:chOff x="2136590" y="2786967"/>
            <a:chExt cx="7918820" cy="1900401"/>
          </a:xfrm>
        </p:grpSpPr>
        <p:pic>
          <p:nvPicPr>
            <p:cNvPr id="21" name="图片 20">
              <a:extLst>
                <a:ext uri="{FF2B5EF4-FFF2-40B4-BE49-F238E27FC236}">
                  <a16:creationId xmlns:a16="http://schemas.microsoft.com/office/drawing/2014/main" id="{58C4EC40-7D55-41CE-A403-F09437876ED9}"/>
                </a:ext>
              </a:extLst>
            </p:cNvPr>
            <p:cNvPicPr>
              <a:picLocks noChangeAspect="1"/>
            </p:cNvPicPr>
            <p:nvPr/>
          </p:nvPicPr>
          <p:blipFill>
            <a:blip r:embed="rId3"/>
            <a:stretch>
              <a:fillRect/>
            </a:stretch>
          </p:blipFill>
          <p:spPr>
            <a:xfrm>
              <a:off x="2136590" y="2929665"/>
              <a:ext cx="7175869" cy="1333569"/>
            </a:xfrm>
            <a:prstGeom prst="rect">
              <a:avLst/>
            </a:prstGeom>
          </p:spPr>
        </p:pic>
        <p:sp>
          <p:nvSpPr>
            <p:cNvPr id="24" name="文本框 23">
              <a:extLst>
                <a:ext uri="{FF2B5EF4-FFF2-40B4-BE49-F238E27FC236}">
                  <a16:creationId xmlns:a16="http://schemas.microsoft.com/office/drawing/2014/main" id="{7CDEBA04-0006-4403-8752-9C1E21592E0B}"/>
                </a:ext>
              </a:extLst>
            </p:cNvPr>
            <p:cNvSpPr txBox="1"/>
            <p:nvPr/>
          </p:nvSpPr>
          <p:spPr>
            <a:xfrm>
              <a:off x="2421826" y="4318036"/>
              <a:ext cx="2805049" cy="369332"/>
            </a:xfrm>
            <a:prstGeom prst="rect">
              <a:avLst/>
            </a:prstGeom>
            <a:noFill/>
          </p:spPr>
          <p:txBody>
            <a:bodyPr wrap="square">
              <a:spAutoFit/>
            </a:bodyPr>
            <a:lstStyle/>
            <a:p>
              <a:r>
                <a:rPr lang="zh-CN" altLang="en-US" b="1" dirty="0">
                  <a:solidFill>
                    <a:srgbClr val="9D5105"/>
                  </a:solidFill>
                </a:rPr>
                <a:t>我</a:t>
              </a:r>
              <a:r>
                <a:rPr lang="en-US" altLang="zh-CN" b="1" dirty="0">
                  <a:solidFill>
                    <a:srgbClr val="9D5105"/>
                  </a:solidFill>
                </a:rPr>
                <a:t>       </a:t>
              </a:r>
              <a:r>
                <a:rPr lang="zh-CN" altLang="en-US" b="1" dirty="0">
                  <a:solidFill>
                    <a:srgbClr val="9D5105"/>
                  </a:solidFill>
                </a:rPr>
                <a:t>爱</a:t>
              </a:r>
              <a:r>
                <a:rPr lang="en-US" altLang="zh-CN" b="1" dirty="0">
                  <a:solidFill>
                    <a:srgbClr val="9D5105"/>
                  </a:solidFill>
                </a:rPr>
                <a:t>       </a:t>
              </a:r>
              <a:r>
                <a:rPr lang="zh-CN" altLang="en-US" b="1" dirty="0">
                  <a:solidFill>
                    <a:srgbClr val="9D5105"/>
                  </a:solidFill>
                </a:rPr>
                <a:t>成       都</a:t>
              </a:r>
            </a:p>
          </p:txBody>
        </p:sp>
        <p:sp>
          <p:nvSpPr>
            <p:cNvPr id="26" name="文本框 25">
              <a:extLst>
                <a:ext uri="{FF2B5EF4-FFF2-40B4-BE49-F238E27FC236}">
                  <a16:creationId xmlns:a16="http://schemas.microsoft.com/office/drawing/2014/main" id="{F592E4CB-9543-40A8-BB31-41DE73118912}"/>
                </a:ext>
              </a:extLst>
            </p:cNvPr>
            <p:cNvSpPr txBox="1"/>
            <p:nvPr/>
          </p:nvSpPr>
          <p:spPr>
            <a:xfrm>
              <a:off x="6870001" y="2786967"/>
              <a:ext cx="3185409" cy="369332"/>
            </a:xfrm>
            <a:prstGeom prst="rect">
              <a:avLst/>
            </a:prstGeom>
            <a:noFill/>
          </p:spPr>
          <p:txBody>
            <a:bodyPr wrap="square">
              <a:spAutoFit/>
            </a:bodyPr>
            <a:lstStyle/>
            <a:p>
              <a:r>
                <a:rPr lang="en-US" altLang="zh-CN" b="1" dirty="0">
                  <a:solidFill>
                    <a:schemeClr val="accent3">
                      <a:lumMod val="75000"/>
                    </a:schemeClr>
                  </a:solidFill>
                </a:rPr>
                <a:t>I           love     Chengdu</a:t>
              </a:r>
              <a:endParaRPr lang="zh-CN" altLang="en-US" b="1" dirty="0">
                <a:solidFill>
                  <a:schemeClr val="accent3">
                    <a:lumMod val="75000"/>
                  </a:schemeClr>
                </a:solidFill>
              </a:endParaRPr>
            </a:p>
          </p:txBody>
        </p:sp>
      </p:grpSp>
      <p:grpSp>
        <p:nvGrpSpPr>
          <p:cNvPr id="2" name="组合 1">
            <a:extLst>
              <a:ext uri="{FF2B5EF4-FFF2-40B4-BE49-F238E27FC236}">
                <a16:creationId xmlns:a16="http://schemas.microsoft.com/office/drawing/2014/main" id="{80D15D49-26C5-410A-B86B-1D92F1C51940}"/>
              </a:ext>
            </a:extLst>
          </p:cNvPr>
          <p:cNvGrpSpPr/>
          <p:nvPr/>
        </p:nvGrpSpPr>
        <p:grpSpPr>
          <a:xfrm>
            <a:off x="99151" y="6581001"/>
            <a:ext cx="6116484" cy="285242"/>
            <a:chOff x="99151" y="6581001"/>
            <a:chExt cx="6116484" cy="285242"/>
          </a:xfrm>
        </p:grpSpPr>
        <p:sp>
          <p:nvSpPr>
            <p:cNvPr id="18" name="文本框 17">
              <a:extLst>
                <a:ext uri="{FF2B5EF4-FFF2-40B4-BE49-F238E27FC236}">
                  <a16:creationId xmlns:a16="http://schemas.microsoft.com/office/drawing/2014/main" id="{969D2666-B44C-4EA2-903A-DFBAC465524D}"/>
                </a:ext>
              </a:extLst>
            </p:cNvPr>
            <p:cNvSpPr txBox="1"/>
            <p:nvPr/>
          </p:nvSpPr>
          <p:spPr>
            <a:xfrm>
              <a:off x="119635" y="6589244"/>
              <a:ext cx="6096000" cy="276999"/>
            </a:xfrm>
            <a:prstGeom prst="rect">
              <a:avLst/>
            </a:prstGeom>
            <a:noFill/>
          </p:spPr>
          <p:txBody>
            <a:bodyPr wrap="square">
              <a:spAutoFit/>
            </a:bodyPr>
            <a:lstStyle>
              <a:defPPr>
                <a:defRPr lang="zh-CN"/>
              </a:defPPr>
              <a:lvl1pPr>
                <a:defRPr sz="1200"/>
              </a:lvl1pPr>
            </a:lstStyle>
            <a:p>
              <a:r>
                <a:rPr lang="en-US" altLang="zh-CN" baseline="30000" dirty="0"/>
                <a:t>1</a:t>
              </a:r>
              <a:r>
                <a:rPr lang="zh-CN" altLang="en-US" dirty="0"/>
                <a:t>序列建模问题是指输入和</a:t>
              </a:r>
              <a:r>
                <a:rPr lang="en-US" altLang="zh-CN" dirty="0"/>
                <a:t>/</a:t>
              </a:r>
              <a:r>
                <a:rPr lang="zh-CN" altLang="en-US" dirty="0"/>
                <a:t>或输出是数据序列（单词、字母等）的问题。</a:t>
              </a:r>
            </a:p>
          </p:txBody>
        </p:sp>
        <p:cxnSp>
          <p:nvCxnSpPr>
            <p:cNvPr id="11" name="直接连接符 10">
              <a:extLst>
                <a:ext uri="{FF2B5EF4-FFF2-40B4-BE49-F238E27FC236}">
                  <a16:creationId xmlns:a16="http://schemas.microsoft.com/office/drawing/2014/main" id="{BC3D50E7-B54D-49A0-B8B9-0DE024AB60F9}"/>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66163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B637D-ADB4-BFCF-21B2-1F2CEC34E9BE}"/>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445F4390-2767-E8D2-91DE-94808F7223EE}"/>
              </a:ext>
            </a:extLst>
          </p:cNvPr>
          <p:cNvPicPr>
            <a:picLocks noChangeAspect="1"/>
          </p:cNvPicPr>
          <p:nvPr/>
        </p:nvPicPr>
        <p:blipFill>
          <a:blip r:embed="rId3"/>
          <a:stretch>
            <a:fillRect/>
          </a:stretch>
        </p:blipFill>
        <p:spPr>
          <a:xfrm>
            <a:off x="-21158" y="3318670"/>
            <a:ext cx="4454822" cy="3449272"/>
          </a:xfrm>
          <a:prstGeom prst="rect">
            <a:avLst/>
          </a:prstGeom>
        </p:spPr>
      </p:pic>
      <p:sp>
        <p:nvSpPr>
          <p:cNvPr id="4" name="object 3">
            <a:extLst>
              <a:ext uri="{FF2B5EF4-FFF2-40B4-BE49-F238E27FC236}">
                <a16:creationId xmlns:a16="http://schemas.microsoft.com/office/drawing/2014/main" id="{B590E613-8C12-9EC8-5F8C-AB6AF109E67C}"/>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5.5.1 BERT</a:t>
            </a:r>
            <a:r>
              <a:rPr lang="zh-CN" altLang="en-US" sz="3200" dirty="0">
                <a:solidFill>
                  <a:srgbClr val="0070C0"/>
                </a:solidFill>
                <a:latin typeface="微软雅黑" panose="020B0503020204020204" charset="-122"/>
                <a:ea typeface="微软雅黑" panose="020B0503020204020204" charset="-122"/>
              </a:rPr>
              <a:t>模型</a:t>
            </a:r>
            <a:endParaRPr lang="zh-CN" altLang="en-US" sz="2880" dirty="0">
              <a:solidFill>
                <a:srgbClr val="0070C0"/>
              </a:solidFill>
              <a:latin typeface="微软雅黑" panose="020B0503020204020204" charset="-122"/>
              <a:ea typeface="微软雅黑" panose="020B0503020204020204" charset="-122"/>
            </a:endParaRPr>
          </a:p>
        </p:txBody>
      </p:sp>
      <p:sp>
        <p:nvSpPr>
          <p:cNvPr id="5" name="等腰三角形 13">
            <a:extLst>
              <a:ext uri="{FF2B5EF4-FFF2-40B4-BE49-F238E27FC236}">
                <a16:creationId xmlns:a16="http://schemas.microsoft.com/office/drawing/2014/main" id="{DBBA6834-C85B-C978-7BC2-FF37194B35F9}"/>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2" name="文本框 3">
            <a:extLst>
              <a:ext uri="{FF2B5EF4-FFF2-40B4-BE49-F238E27FC236}">
                <a16:creationId xmlns:a16="http://schemas.microsoft.com/office/drawing/2014/main" id="{3903C54A-27BC-78D3-3FFB-6502FD2D1C69}"/>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2.</a:t>
            </a:r>
            <a:r>
              <a:rPr lang="zh-CN" altLang="en-US" sz="2800" b="1" dirty="0">
                <a:solidFill>
                  <a:srgbClr val="0070C0"/>
                </a:solidFill>
              </a:rPr>
              <a:t> 微调</a:t>
            </a:r>
            <a:endParaRPr lang="zh-CN" altLang="en-US" sz="2800" dirty="0"/>
          </a:p>
        </p:txBody>
      </p:sp>
      <p:sp>
        <p:nvSpPr>
          <p:cNvPr id="8" name="TextBox 7">
            <a:extLst>
              <a:ext uri="{FF2B5EF4-FFF2-40B4-BE49-F238E27FC236}">
                <a16:creationId xmlns:a16="http://schemas.microsoft.com/office/drawing/2014/main" id="{206E901A-AB6F-B52E-8241-9333504411DE}"/>
              </a:ext>
            </a:extLst>
          </p:cNvPr>
          <p:cNvSpPr txBox="1"/>
          <p:nvPr/>
        </p:nvSpPr>
        <p:spPr>
          <a:xfrm>
            <a:off x="346709" y="2056899"/>
            <a:ext cx="8498018" cy="830997"/>
          </a:xfrm>
          <a:prstGeom prst="rect">
            <a:avLst/>
          </a:prstGeom>
          <a:noFill/>
        </p:spPr>
        <p:txBody>
          <a:bodyPr wrap="square">
            <a:spAutoFit/>
          </a:bodyPr>
          <a:lstStyle/>
          <a:p>
            <a:r>
              <a:rPr lang="en-US" sz="2400" dirty="0" err="1"/>
              <a:t>微调训练阶段是在预训练的</a:t>
            </a:r>
            <a:r>
              <a:rPr lang="en-US" sz="2400" dirty="0"/>
              <a:t> BERT </a:t>
            </a:r>
            <a:r>
              <a:rPr lang="en-US" sz="2400" dirty="0" err="1"/>
              <a:t>模型基础上，针对特定任务进行的训练。这一阶段使用具有标签的数据</a:t>
            </a:r>
            <a:r>
              <a:rPr lang="zh-CN" altLang="en-US" sz="2400" dirty="0"/>
              <a:t>。</a:t>
            </a:r>
            <a:endParaRPr lang="en-US" sz="2400" dirty="0"/>
          </a:p>
        </p:txBody>
      </p:sp>
      <p:sp>
        <p:nvSpPr>
          <p:cNvPr id="11" name="对话气泡: 椭圆形 16">
            <a:extLst>
              <a:ext uri="{FF2B5EF4-FFF2-40B4-BE49-F238E27FC236}">
                <a16:creationId xmlns:a16="http://schemas.microsoft.com/office/drawing/2014/main" id="{D4EA7173-B572-50FE-7F7B-383A723B78AA}"/>
              </a:ext>
            </a:extLst>
          </p:cNvPr>
          <p:cNvSpPr/>
          <p:nvPr/>
        </p:nvSpPr>
        <p:spPr>
          <a:xfrm>
            <a:off x="2590281" y="2962118"/>
            <a:ext cx="3213877" cy="713104"/>
          </a:xfrm>
          <a:prstGeom prst="wedgeEllipseCallout">
            <a:avLst>
              <a:gd name="adj1" fmla="val -104767"/>
              <a:gd name="adj2" fmla="val 57348"/>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a:extLst>
              <a:ext uri="{FF2B5EF4-FFF2-40B4-BE49-F238E27FC236}">
                <a16:creationId xmlns:a16="http://schemas.microsoft.com/office/drawing/2014/main" id="{6938F6AA-2344-7C51-1A79-1ECC62617B87}"/>
              </a:ext>
            </a:extLst>
          </p:cNvPr>
          <p:cNvSpPr txBox="1"/>
          <p:nvPr/>
        </p:nvSpPr>
        <p:spPr>
          <a:xfrm>
            <a:off x="2810075" y="3112623"/>
            <a:ext cx="3119765" cy="400110"/>
          </a:xfrm>
          <a:prstGeom prst="rect">
            <a:avLst/>
          </a:prstGeom>
          <a:noFill/>
        </p:spPr>
        <p:txBody>
          <a:bodyPr wrap="none" rtlCol="0">
            <a:spAutoFit/>
          </a:bodyPr>
          <a:lstStyle/>
          <a:p>
            <a:r>
              <a:rPr lang="en-US" sz="2000" dirty="0" err="1"/>
              <a:t>用于情感分析等分类任务</a:t>
            </a:r>
            <a:endParaRPr lang="en-US" sz="2000" dirty="0"/>
          </a:p>
        </p:txBody>
      </p:sp>
      <p:sp>
        <p:nvSpPr>
          <p:cNvPr id="14" name="对话气泡: 椭圆形 16">
            <a:extLst>
              <a:ext uri="{FF2B5EF4-FFF2-40B4-BE49-F238E27FC236}">
                <a16:creationId xmlns:a16="http://schemas.microsoft.com/office/drawing/2014/main" id="{56DC7287-41D0-ECEE-A210-7C2542E4BA58}"/>
              </a:ext>
            </a:extLst>
          </p:cNvPr>
          <p:cNvSpPr/>
          <p:nvPr/>
        </p:nvSpPr>
        <p:spPr>
          <a:xfrm>
            <a:off x="8844727" y="976034"/>
            <a:ext cx="3213877" cy="569825"/>
          </a:xfrm>
          <a:prstGeom prst="wedgeEllipseCallout">
            <a:avLst>
              <a:gd name="adj1" fmla="val 7763"/>
              <a:gd name="adj2" fmla="val 27297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a:extLst>
              <a:ext uri="{FF2B5EF4-FFF2-40B4-BE49-F238E27FC236}">
                <a16:creationId xmlns:a16="http://schemas.microsoft.com/office/drawing/2014/main" id="{2803DF4D-C9BC-93AD-09F8-E59D2E168097}"/>
              </a:ext>
            </a:extLst>
          </p:cNvPr>
          <p:cNvSpPr txBox="1"/>
          <p:nvPr/>
        </p:nvSpPr>
        <p:spPr>
          <a:xfrm>
            <a:off x="9461650" y="1060891"/>
            <a:ext cx="1980029" cy="400110"/>
          </a:xfrm>
          <a:prstGeom prst="rect">
            <a:avLst/>
          </a:prstGeom>
          <a:noFill/>
        </p:spPr>
        <p:txBody>
          <a:bodyPr wrap="none" rtlCol="0">
            <a:spAutoFit/>
          </a:bodyPr>
          <a:lstStyle/>
          <a:p>
            <a:r>
              <a:rPr lang="en-US" sz="2000" dirty="0" err="1"/>
              <a:t>用于问答等任务</a:t>
            </a:r>
            <a:endParaRPr lang="en-US" sz="2000" dirty="0"/>
          </a:p>
        </p:txBody>
      </p:sp>
      <p:pic>
        <p:nvPicPr>
          <p:cNvPr id="18" name="Picture 17">
            <a:extLst>
              <a:ext uri="{FF2B5EF4-FFF2-40B4-BE49-F238E27FC236}">
                <a16:creationId xmlns:a16="http://schemas.microsoft.com/office/drawing/2014/main" id="{41A92FD7-FC5F-4EBE-6D6C-8AFFF2102875}"/>
              </a:ext>
            </a:extLst>
          </p:cNvPr>
          <p:cNvPicPr>
            <a:picLocks noChangeAspect="1"/>
          </p:cNvPicPr>
          <p:nvPr/>
        </p:nvPicPr>
        <p:blipFill>
          <a:blip r:embed="rId4"/>
          <a:stretch>
            <a:fillRect/>
          </a:stretch>
        </p:blipFill>
        <p:spPr>
          <a:xfrm>
            <a:off x="7190438" y="2765669"/>
            <a:ext cx="4572000" cy="3530600"/>
          </a:xfrm>
          <a:prstGeom prst="rect">
            <a:avLst/>
          </a:prstGeom>
        </p:spPr>
      </p:pic>
      <p:sp>
        <p:nvSpPr>
          <p:cNvPr id="3" name="TextBox 2">
            <a:extLst>
              <a:ext uri="{FF2B5EF4-FFF2-40B4-BE49-F238E27FC236}">
                <a16:creationId xmlns:a16="http://schemas.microsoft.com/office/drawing/2014/main" id="{3B4FDF3A-0410-94CA-A613-23251BF098C8}"/>
              </a:ext>
            </a:extLst>
          </p:cNvPr>
          <p:cNvSpPr txBox="1"/>
          <p:nvPr/>
        </p:nvSpPr>
        <p:spPr>
          <a:xfrm>
            <a:off x="4076701" y="4173429"/>
            <a:ext cx="3454562" cy="1569660"/>
          </a:xfrm>
          <a:prstGeom prst="rect">
            <a:avLst/>
          </a:prstGeom>
          <a:noFill/>
        </p:spPr>
        <p:txBody>
          <a:bodyPr wrap="square">
            <a:spAutoFit/>
          </a:bodyPr>
          <a:lstStyle/>
          <a:p>
            <a:r>
              <a:rPr lang="en-US" sz="2400" dirty="0" err="1"/>
              <a:t>对于不同任务</a:t>
            </a:r>
            <a:r>
              <a:rPr lang="zh-CN" altLang="en-US" sz="2400" dirty="0"/>
              <a:t>，需要在模型顶部添加一个输出层，这被称为 </a:t>
            </a:r>
            <a:r>
              <a:rPr lang="en-US" altLang="zh-CN" sz="2400" b="1" dirty="0">
                <a:solidFill>
                  <a:srgbClr val="C00000"/>
                </a:solidFill>
              </a:rPr>
              <a:t>language model head</a:t>
            </a:r>
            <a:r>
              <a:rPr lang="zh-CN" altLang="en-US" sz="2400" dirty="0"/>
              <a:t>。</a:t>
            </a:r>
            <a:endParaRPr lang="en-US" sz="2400" dirty="0"/>
          </a:p>
        </p:txBody>
      </p:sp>
    </p:spTree>
    <p:extLst>
      <p:ext uri="{BB962C8B-B14F-4D97-AF65-F5344CB8AC3E}">
        <p14:creationId xmlns:p14="http://schemas.microsoft.com/office/powerpoint/2010/main" val="18946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B4E8D-A700-D12C-DB07-92D044837531}"/>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43DF469D-2703-9991-D30C-2AB05D0A8D9B}"/>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5.5.2 GPT</a:t>
            </a:r>
            <a:r>
              <a:rPr lang="zh-CN" altLang="en-US" sz="3200" dirty="0">
                <a:solidFill>
                  <a:srgbClr val="0070C0"/>
                </a:solidFill>
                <a:latin typeface="微软雅黑" panose="020B0503020204020204" charset="-122"/>
                <a:ea typeface="微软雅黑" panose="020B0503020204020204" charset="-122"/>
              </a:rPr>
              <a:t>模型</a:t>
            </a:r>
            <a:endParaRPr lang="zh-CN" altLang="en-US" sz="2880" dirty="0">
              <a:solidFill>
                <a:srgbClr val="0070C0"/>
              </a:solidFill>
              <a:latin typeface="微软雅黑" panose="020B0503020204020204" charset="-122"/>
              <a:ea typeface="微软雅黑" panose="020B0503020204020204" charset="-122"/>
            </a:endParaRPr>
          </a:p>
        </p:txBody>
      </p:sp>
      <p:sp>
        <p:nvSpPr>
          <p:cNvPr id="5" name="等腰三角形 13">
            <a:extLst>
              <a:ext uri="{FF2B5EF4-FFF2-40B4-BE49-F238E27FC236}">
                <a16:creationId xmlns:a16="http://schemas.microsoft.com/office/drawing/2014/main" id="{09CEF621-0289-C15C-8D22-4D4D61F54E3B}"/>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2" name="文本框 3">
            <a:extLst>
              <a:ext uri="{FF2B5EF4-FFF2-40B4-BE49-F238E27FC236}">
                <a16:creationId xmlns:a16="http://schemas.microsoft.com/office/drawing/2014/main" id="{D0C4121D-51B2-023F-CD16-B777CC6A2346}"/>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1. Generative Pre-Training</a:t>
            </a:r>
            <a:endParaRPr lang="zh-CN" altLang="en-US" sz="2800" dirty="0"/>
          </a:p>
        </p:txBody>
      </p:sp>
      <p:pic>
        <p:nvPicPr>
          <p:cNvPr id="2" name="Picture 1">
            <a:extLst>
              <a:ext uri="{FF2B5EF4-FFF2-40B4-BE49-F238E27FC236}">
                <a16:creationId xmlns:a16="http://schemas.microsoft.com/office/drawing/2014/main" id="{D85F4448-FDBA-AE69-1EAA-AE0E2C402ED5}"/>
              </a:ext>
            </a:extLst>
          </p:cNvPr>
          <p:cNvPicPr>
            <a:picLocks noChangeAspect="1"/>
          </p:cNvPicPr>
          <p:nvPr/>
        </p:nvPicPr>
        <p:blipFill>
          <a:blip r:embed="rId3"/>
          <a:stretch>
            <a:fillRect/>
          </a:stretch>
        </p:blipFill>
        <p:spPr>
          <a:xfrm>
            <a:off x="346710" y="2620407"/>
            <a:ext cx="9747739" cy="4083643"/>
          </a:xfrm>
          <a:prstGeom prst="rect">
            <a:avLst/>
          </a:prstGeom>
        </p:spPr>
      </p:pic>
      <p:sp>
        <p:nvSpPr>
          <p:cNvPr id="7" name="TextBox 6">
            <a:extLst>
              <a:ext uri="{FF2B5EF4-FFF2-40B4-BE49-F238E27FC236}">
                <a16:creationId xmlns:a16="http://schemas.microsoft.com/office/drawing/2014/main" id="{4EA42EF8-38F6-E9DD-3027-74A5AD8CC584}"/>
              </a:ext>
            </a:extLst>
          </p:cNvPr>
          <p:cNvSpPr txBox="1"/>
          <p:nvPr/>
        </p:nvSpPr>
        <p:spPr>
          <a:xfrm>
            <a:off x="583565" y="1789410"/>
            <a:ext cx="10799543" cy="830997"/>
          </a:xfrm>
          <a:prstGeom prst="rect">
            <a:avLst/>
          </a:prstGeom>
          <a:noFill/>
        </p:spPr>
        <p:txBody>
          <a:bodyPr wrap="square">
            <a:spAutoFit/>
          </a:bodyPr>
          <a:lstStyle/>
          <a:p>
            <a:pPr algn="just"/>
            <a:r>
              <a:rPr lang="en-US" sz="2400" dirty="0"/>
              <a:t>GPT-1 </a:t>
            </a:r>
            <a:r>
              <a:rPr lang="en-US" sz="2400" dirty="0" err="1"/>
              <a:t>模型由</a:t>
            </a:r>
            <a:r>
              <a:rPr lang="en-US" sz="2400" dirty="0"/>
              <a:t> OpenAI 在</a:t>
            </a:r>
            <a:r>
              <a:rPr lang="en-US" altLang="zh-CN" sz="2400" dirty="0"/>
              <a:t>2018</a:t>
            </a:r>
            <a:r>
              <a:rPr lang="zh-CN" altLang="en-US" sz="2400" dirty="0"/>
              <a:t>年</a:t>
            </a:r>
            <a:r>
              <a:rPr lang="en-US" sz="2400" dirty="0" err="1"/>
              <a:t>研发并首次提出，基于</a:t>
            </a:r>
            <a:r>
              <a:rPr lang="en-US" sz="2400" dirty="0"/>
              <a:t> 12 </a:t>
            </a:r>
            <a:r>
              <a:rPr lang="en-US" sz="2400" dirty="0" err="1"/>
              <a:t>层的</a:t>
            </a:r>
            <a:r>
              <a:rPr lang="en-US" sz="2400" dirty="0"/>
              <a:t> Transformer </a:t>
            </a:r>
            <a:r>
              <a:rPr lang="en-US" sz="2400" dirty="0" err="1"/>
              <a:t>解码器架构建而成</a:t>
            </a:r>
            <a:r>
              <a:rPr lang="zh-CN" altLang="en-US" sz="2400" dirty="0"/>
              <a:t>（</a:t>
            </a:r>
            <a:r>
              <a:rPr lang="en-US" altLang="zh-CN" sz="2400" b="1" dirty="0">
                <a:solidFill>
                  <a:srgbClr val="C00000"/>
                </a:solidFill>
              </a:rPr>
              <a:t>decoder-only</a:t>
            </a:r>
            <a:r>
              <a:rPr lang="zh-CN" altLang="en-US" sz="2400" dirty="0"/>
              <a:t>）</a:t>
            </a:r>
            <a:r>
              <a:rPr lang="en-US" sz="2400" dirty="0"/>
              <a:t>。</a:t>
            </a:r>
          </a:p>
        </p:txBody>
      </p:sp>
    </p:spTree>
    <p:extLst>
      <p:ext uri="{BB962C8B-B14F-4D97-AF65-F5344CB8AC3E}">
        <p14:creationId xmlns:p14="http://schemas.microsoft.com/office/powerpoint/2010/main" val="23384352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57DEA-1B13-78B4-19C2-068E706562E4}"/>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0FEEECBC-C27D-A789-CC0E-40B2A643AD42}"/>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5.5.2 GPT</a:t>
            </a:r>
            <a:r>
              <a:rPr lang="zh-CN" altLang="en-US" sz="3200" dirty="0">
                <a:solidFill>
                  <a:srgbClr val="0070C0"/>
                </a:solidFill>
                <a:latin typeface="微软雅黑" panose="020B0503020204020204" charset="-122"/>
                <a:ea typeface="微软雅黑" panose="020B0503020204020204" charset="-122"/>
              </a:rPr>
              <a:t>模型</a:t>
            </a:r>
            <a:endParaRPr lang="zh-CN" altLang="en-US" sz="2880" dirty="0">
              <a:solidFill>
                <a:srgbClr val="0070C0"/>
              </a:solidFill>
              <a:latin typeface="微软雅黑" panose="020B0503020204020204" charset="-122"/>
              <a:ea typeface="微软雅黑" panose="020B0503020204020204" charset="-122"/>
            </a:endParaRPr>
          </a:p>
        </p:txBody>
      </p:sp>
      <p:sp>
        <p:nvSpPr>
          <p:cNvPr id="5" name="等腰三角形 13">
            <a:extLst>
              <a:ext uri="{FF2B5EF4-FFF2-40B4-BE49-F238E27FC236}">
                <a16:creationId xmlns:a16="http://schemas.microsoft.com/office/drawing/2014/main" id="{253377B0-6DD0-6AA5-16E7-E9260B7E84AD}"/>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2" name="文本框 3">
            <a:extLst>
              <a:ext uri="{FF2B5EF4-FFF2-40B4-BE49-F238E27FC236}">
                <a16:creationId xmlns:a16="http://schemas.microsoft.com/office/drawing/2014/main" id="{6A763ED6-9B9E-D066-4B29-DD69D433D260}"/>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2. GPT</a:t>
            </a:r>
            <a:r>
              <a:rPr lang="zh-CN" altLang="en-US" sz="2800" b="1" dirty="0">
                <a:solidFill>
                  <a:srgbClr val="0070C0"/>
                </a:solidFill>
              </a:rPr>
              <a:t>：自回归</a:t>
            </a:r>
            <a:endParaRPr lang="zh-CN" altLang="en-US" sz="2800" dirty="0"/>
          </a:p>
        </p:txBody>
      </p:sp>
      <p:sp>
        <p:nvSpPr>
          <p:cNvPr id="7" name="TextBox 6">
            <a:extLst>
              <a:ext uri="{FF2B5EF4-FFF2-40B4-BE49-F238E27FC236}">
                <a16:creationId xmlns:a16="http://schemas.microsoft.com/office/drawing/2014/main" id="{355D450C-CD4A-2FEE-CE82-F900488333A2}"/>
              </a:ext>
            </a:extLst>
          </p:cNvPr>
          <p:cNvSpPr txBox="1"/>
          <p:nvPr/>
        </p:nvSpPr>
        <p:spPr>
          <a:xfrm>
            <a:off x="583565" y="1789410"/>
            <a:ext cx="10799543" cy="830997"/>
          </a:xfrm>
          <a:prstGeom prst="rect">
            <a:avLst/>
          </a:prstGeom>
          <a:noFill/>
        </p:spPr>
        <p:txBody>
          <a:bodyPr wrap="square">
            <a:spAutoFit/>
          </a:bodyPr>
          <a:lstStyle/>
          <a:p>
            <a:r>
              <a:rPr lang="en-US" sz="2400" dirty="0" err="1"/>
              <a:t>自回归</a:t>
            </a:r>
            <a:r>
              <a:rPr lang="zh-CN" altLang="en-US" sz="2400" dirty="0"/>
              <a:t>（</a:t>
            </a:r>
            <a:r>
              <a:rPr lang="en-US" altLang="zh-CN" sz="2400" dirty="0"/>
              <a:t>Auto-regressive</a:t>
            </a:r>
            <a:r>
              <a:rPr lang="zh-CN" altLang="en-US" sz="2400" dirty="0"/>
              <a:t>）是</a:t>
            </a:r>
            <a:r>
              <a:rPr lang="en-US" altLang="zh-CN" sz="2400" dirty="0"/>
              <a:t>NLP</a:t>
            </a:r>
            <a:r>
              <a:rPr lang="zh-CN" altLang="en-US" sz="2400" dirty="0"/>
              <a:t>的一种训练方法，其核心思想是基于已有序列来预测下一个。</a:t>
            </a:r>
            <a:endParaRPr lang="en-US" sz="2400" dirty="0"/>
          </a:p>
        </p:txBody>
      </p:sp>
      <p:pic>
        <p:nvPicPr>
          <p:cNvPr id="3" name="gif_1_1080p">
            <a:hlinkClick r:id="" action="ppaction://media"/>
            <a:extLst>
              <a:ext uri="{FF2B5EF4-FFF2-40B4-BE49-F238E27FC236}">
                <a16:creationId xmlns:a16="http://schemas.microsoft.com/office/drawing/2014/main" id="{46946B22-78C6-97A2-1B52-DF147076C5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9420" y="2620407"/>
            <a:ext cx="9249508" cy="3516740"/>
          </a:xfrm>
          <a:prstGeom prst="rect">
            <a:avLst/>
          </a:prstGeom>
        </p:spPr>
      </p:pic>
      <p:sp>
        <p:nvSpPr>
          <p:cNvPr id="6" name="文本框 14">
            <a:extLst>
              <a:ext uri="{FF2B5EF4-FFF2-40B4-BE49-F238E27FC236}">
                <a16:creationId xmlns:a16="http://schemas.microsoft.com/office/drawing/2014/main" id="{57032137-96EB-107B-6944-1C281E29213C}"/>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动画来源：</a:t>
            </a:r>
            <a:r>
              <a:rPr lang="en-US" altLang="zh-CN" sz="1200" dirty="0"/>
              <a:t>https://</a:t>
            </a:r>
            <a:r>
              <a:rPr lang="en-US" altLang="zh-CN" sz="1200" dirty="0" err="1"/>
              <a:t>huggingface.co</a:t>
            </a:r>
            <a:r>
              <a:rPr lang="en-US" altLang="zh-CN" sz="1200" dirty="0"/>
              <a:t>/docs/transformers/</a:t>
            </a:r>
            <a:r>
              <a:rPr lang="en-US" altLang="zh-CN" sz="1200" dirty="0" err="1"/>
              <a:t>en</a:t>
            </a:r>
            <a:r>
              <a:rPr lang="en-US" altLang="zh-CN" sz="1200" dirty="0"/>
              <a:t>/</a:t>
            </a:r>
            <a:r>
              <a:rPr lang="en-US" altLang="zh-CN" sz="1200" dirty="0" err="1"/>
              <a:t>llm_tutorial</a:t>
            </a:r>
            <a:endParaRPr lang="zh-CN" altLang="en-US" sz="1200" dirty="0"/>
          </a:p>
        </p:txBody>
      </p:sp>
      <p:cxnSp>
        <p:nvCxnSpPr>
          <p:cNvPr id="8" name="直接连接符 4">
            <a:extLst>
              <a:ext uri="{FF2B5EF4-FFF2-40B4-BE49-F238E27FC236}">
                <a16:creationId xmlns:a16="http://schemas.microsoft.com/office/drawing/2014/main" id="{86D3726C-E26C-BC67-338B-C6C9B8E09F4C}"/>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85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74622-7A51-F8E8-60C0-CBE73F8C0C25}"/>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1F2BE17F-7A32-3B20-4512-905342198857}"/>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5.5.2 GPT</a:t>
            </a:r>
            <a:r>
              <a:rPr lang="zh-CN" altLang="en-US" sz="3200" dirty="0">
                <a:solidFill>
                  <a:srgbClr val="0070C0"/>
                </a:solidFill>
                <a:latin typeface="微软雅黑" panose="020B0503020204020204" charset="-122"/>
                <a:ea typeface="微软雅黑" panose="020B0503020204020204" charset="-122"/>
              </a:rPr>
              <a:t>模型</a:t>
            </a:r>
            <a:endParaRPr lang="zh-CN" altLang="en-US" sz="2880" dirty="0">
              <a:solidFill>
                <a:srgbClr val="0070C0"/>
              </a:solidFill>
              <a:latin typeface="微软雅黑" panose="020B0503020204020204" charset="-122"/>
              <a:ea typeface="微软雅黑" panose="020B0503020204020204" charset="-122"/>
            </a:endParaRPr>
          </a:p>
        </p:txBody>
      </p:sp>
      <p:sp>
        <p:nvSpPr>
          <p:cNvPr id="5" name="等腰三角形 13">
            <a:extLst>
              <a:ext uri="{FF2B5EF4-FFF2-40B4-BE49-F238E27FC236}">
                <a16:creationId xmlns:a16="http://schemas.microsoft.com/office/drawing/2014/main" id="{F4509907-01E1-2352-F37C-F5614CF5E4E1}"/>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2" name="文本框 3">
            <a:extLst>
              <a:ext uri="{FF2B5EF4-FFF2-40B4-BE49-F238E27FC236}">
                <a16:creationId xmlns:a16="http://schemas.microsoft.com/office/drawing/2014/main" id="{89341C4B-8D46-A034-3B5F-4F2F262B9C8F}"/>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3.</a:t>
            </a:r>
            <a:r>
              <a:rPr lang="zh-CN" altLang="en-US" sz="2800" b="1" dirty="0">
                <a:solidFill>
                  <a:srgbClr val="0070C0"/>
                </a:solidFill>
              </a:rPr>
              <a:t> </a:t>
            </a:r>
            <a:r>
              <a:rPr lang="en-US" altLang="zh-CN" sz="2800" b="1" dirty="0">
                <a:solidFill>
                  <a:srgbClr val="0070C0"/>
                </a:solidFill>
              </a:rPr>
              <a:t>GPT</a:t>
            </a:r>
            <a:r>
              <a:rPr lang="zh-CN" altLang="en-US" sz="2800" b="1" dirty="0">
                <a:solidFill>
                  <a:srgbClr val="0070C0"/>
                </a:solidFill>
              </a:rPr>
              <a:t> </a:t>
            </a:r>
            <a:r>
              <a:rPr lang="en-US" altLang="zh-CN" sz="2800" b="1" dirty="0">
                <a:solidFill>
                  <a:srgbClr val="0070C0"/>
                </a:solidFill>
              </a:rPr>
              <a:t>vs BERT</a:t>
            </a:r>
            <a:endParaRPr lang="zh-CN" altLang="en-US" sz="2800" dirty="0"/>
          </a:p>
        </p:txBody>
      </p:sp>
      <p:sp>
        <p:nvSpPr>
          <p:cNvPr id="3" name="TextBox 2">
            <a:extLst>
              <a:ext uri="{FF2B5EF4-FFF2-40B4-BE49-F238E27FC236}">
                <a16:creationId xmlns:a16="http://schemas.microsoft.com/office/drawing/2014/main" id="{CD210DCF-F629-6593-11DB-C5787BAE8D44}"/>
              </a:ext>
            </a:extLst>
          </p:cNvPr>
          <p:cNvSpPr txBox="1"/>
          <p:nvPr/>
        </p:nvSpPr>
        <p:spPr>
          <a:xfrm>
            <a:off x="876642" y="1848959"/>
            <a:ext cx="10799543" cy="461665"/>
          </a:xfrm>
          <a:prstGeom prst="rect">
            <a:avLst/>
          </a:prstGeom>
          <a:noFill/>
        </p:spPr>
        <p:txBody>
          <a:bodyPr wrap="square">
            <a:spAutoFit/>
          </a:bodyPr>
          <a:lstStyle/>
          <a:p>
            <a:r>
              <a:rPr lang="en-US" sz="2400" dirty="0" err="1"/>
              <a:t>GPT的出现比BERT稍早</a:t>
            </a:r>
            <a:r>
              <a:rPr lang="zh-CN" altLang="en-US" sz="2400" dirty="0"/>
              <a:t>。</a:t>
            </a:r>
            <a:endParaRPr lang="en-US" sz="2400" dirty="0"/>
          </a:p>
        </p:txBody>
      </p:sp>
      <p:sp>
        <p:nvSpPr>
          <p:cNvPr id="6" name="TextBox 5">
            <a:extLst>
              <a:ext uri="{FF2B5EF4-FFF2-40B4-BE49-F238E27FC236}">
                <a16:creationId xmlns:a16="http://schemas.microsoft.com/office/drawing/2014/main" id="{FB481DC9-8244-DB79-ECD8-BF5D70FA89F5}"/>
              </a:ext>
            </a:extLst>
          </p:cNvPr>
          <p:cNvSpPr txBox="1"/>
          <p:nvPr/>
        </p:nvSpPr>
        <p:spPr>
          <a:xfrm>
            <a:off x="773722" y="2485292"/>
            <a:ext cx="11218985"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t>GPT是单向语境</a:t>
            </a:r>
            <a:r>
              <a:rPr lang="zh-CN" altLang="en-US" sz="2400" dirty="0"/>
              <a:t>（从左到右）；而</a:t>
            </a:r>
            <a:r>
              <a:rPr lang="en-US" altLang="zh-CN" sz="2400" dirty="0"/>
              <a:t>BERT</a:t>
            </a:r>
            <a:r>
              <a:rPr lang="zh-CN" altLang="en-US" sz="2400" dirty="0"/>
              <a:t>考虑了上下文的信息。</a:t>
            </a:r>
            <a:endParaRPr lang="en-US" altLang="zh-CN" sz="2400" dirty="0"/>
          </a:p>
          <a:p>
            <a:pPr marL="342900" indent="-342900">
              <a:buFont typeface="Arial" panose="020B0604020202020204" pitchFamily="34" charset="0"/>
              <a:buChar char="•"/>
            </a:pPr>
            <a:r>
              <a:rPr lang="en-US" altLang="zh-CN" sz="2400" dirty="0"/>
              <a:t>GPT</a:t>
            </a:r>
            <a:r>
              <a:rPr lang="zh-CN" altLang="en-US" sz="2400" dirty="0"/>
              <a:t>的主要任务是给定上下文预测下一个词</a:t>
            </a:r>
            <a:r>
              <a:rPr lang="en-US" altLang="zh-CN" sz="2400" dirty="0"/>
              <a:t>,</a:t>
            </a:r>
            <a:r>
              <a:rPr lang="zh-CN" altLang="en-US" sz="2400" dirty="0"/>
              <a:t>，即</a:t>
            </a:r>
            <a:r>
              <a:rPr lang="zh-CN" altLang="en-US" sz="2400" b="1" dirty="0">
                <a:solidFill>
                  <a:srgbClr val="C00000"/>
                </a:solidFill>
              </a:rPr>
              <a:t>因果语言模型</a:t>
            </a:r>
            <a:r>
              <a:rPr lang="zh-CN" altLang="en-US" sz="2400" dirty="0"/>
              <a:t>（</a:t>
            </a:r>
            <a:r>
              <a:rPr lang="en-US" altLang="zh-CN" sz="2400" dirty="0"/>
              <a:t>Causal Language Modeling</a:t>
            </a:r>
            <a:r>
              <a:rPr lang="zh-CN" altLang="en-US" sz="2400" dirty="0"/>
              <a:t>）；而</a:t>
            </a:r>
            <a:r>
              <a:rPr lang="en-US" altLang="zh-CN" sz="2400" dirty="0"/>
              <a:t>BERT</a:t>
            </a:r>
            <a:r>
              <a:rPr lang="zh-CN" altLang="en-US" sz="2400" dirty="0"/>
              <a:t>的掩码语言模型类似填空。</a:t>
            </a:r>
            <a:endParaRPr lang="en-US" sz="2400" dirty="0"/>
          </a:p>
        </p:txBody>
      </p:sp>
      <p:pic>
        <p:nvPicPr>
          <p:cNvPr id="17410" name="Picture 2">
            <a:extLst>
              <a:ext uri="{FF2B5EF4-FFF2-40B4-BE49-F238E27FC236}">
                <a16:creationId xmlns:a16="http://schemas.microsoft.com/office/drawing/2014/main" id="{77A36154-0827-018B-37F6-9729B8257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026" y="3685621"/>
            <a:ext cx="6628911" cy="2923561"/>
          </a:xfrm>
          <a:prstGeom prst="rect">
            <a:avLst/>
          </a:prstGeom>
          <a:noFill/>
          <a:extLst>
            <a:ext uri="{909E8E84-426E-40DD-AFC4-6F175D3DCCD1}">
              <a14:hiddenFill xmlns:a14="http://schemas.microsoft.com/office/drawing/2010/main">
                <a:solidFill>
                  <a:srgbClr val="FFFFFF"/>
                </a:solidFill>
              </a14:hiddenFill>
            </a:ext>
          </a:extLst>
        </p:spPr>
      </p:pic>
      <p:sp>
        <p:nvSpPr>
          <p:cNvPr id="2" name="对话气泡: 椭圆形 16">
            <a:extLst>
              <a:ext uri="{FF2B5EF4-FFF2-40B4-BE49-F238E27FC236}">
                <a16:creationId xmlns:a16="http://schemas.microsoft.com/office/drawing/2014/main" id="{57E409C9-92B8-FC32-CB81-C0A6A0CD722F}"/>
              </a:ext>
            </a:extLst>
          </p:cNvPr>
          <p:cNvSpPr/>
          <p:nvPr/>
        </p:nvSpPr>
        <p:spPr>
          <a:xfrm>
            <a:off x="443024" y="4577576"/>
            <a:ext cx="2135002" cy="569825"/>
          </a:xfrm>
          <a:prstGeom prst="wedgeEllipseCallout">
            <a:avLst>
              <a:gd name="adj1" fmla="val 50369"/>
              <a:gd name="adj2" fmla="val 8686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a:extLst>
              <a:ext uri="{FF2B5EF4-FFF2-40B4-BE49-F238E27FC236}">
                <a16:creationId xmlns:a16="http://schemas.microsoft.com/office/drawing/2014/main" id="{E6ECC437-5B83-5C2A-A627-11E50BCE25A1}"/>
              </a:ext>
            </a:extLst>
          </p:cNvPr>
          <p:cNvSpPr txBox="1"/>
          <p:nvPr/>
        </p:nvSpPr>
        <p:spPr>
          <a:xfrm>
            <a:off x="1059946" y="4662433"/>
            <a:ext cx="697627" cy="400110"/>
          </a:xfrm>
          <a:prstGeom prst="rect">
            <a:avLst/>
          </a:prstGeom>
          <a:noFill/>
        </p:spPr>
        <p:txBody>
          <a:bodyPr wrap="none" rtlCol="0">
            <a:spAutoFit/>
          </a:bodyPr>
          <a:lstStyle/>
          <a:p>
            <a:r>
              <a:rPr lang="en-US" sz="2000" dirty="0" err="1"/>
              <a:t>双向</a:t>
            </a:r>
            <a:endParaRPr lang="en-US" sz="2000" dirty="0"/>
          </a:p>
        </p:txBody>
      </p:sp>
      <p:sp>
        <p:nvSpPr>
          <p:cNvPr id="8" name="对话气泡: 椭圆形 16">
            <a:extLst>
              <a:ext uri="{FF2B5EF4-FFF2-40B4-BE49-F238E27FC236}">
                <a16:creationId xmlns:a16="http://schemas.microsoft.com/office/drawing/2014/main" id="{42079E77-07D1-3ED1-802B-07A31743C293}"/>
              </a:ext>
            </a:extLst>
          </p:cNvPr>
          <p:cNvSpPr/>
          <p:nvPr/>
        </p:nvSpPr>
        <p:spPr>
          <a:xfrm>
            <a:off x="9532321" y="4292663"/>
            <a:ext cx="2135002" cy="569825"/>
          </a:xfrm>
          <a:prstGeom prst="wedgeEllipseCallout">
            <a:avLst>
              <a:gd name="adj1" fmla="val -62057"/>
              <a:gd name="adj2" fmla="val 6107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29CEBCC3-50D4-5939-C0C6-96A768C6133D}"/>
              </a:ext>
            </a:extLst>
          </p:cNvPr>
          <p:cNvSpPr txBox="1"/>
          <p:nvPr/>
        </p:nvSpPr>
        <p:spPr>
          <a:xfrm>
            <a:off x="10149243" y="4377520"/>
            <a:ext cx="697627" cy="400110"/>
          </a:xfrm>
          <a:prstGeom prst="rect">
            <a:avLst/>
          </a:prstGeom>
          <a:noFill/>
        </p:spPr>
        <p:txBody>
          <a:bodyPr wrap="none" rtlCol="0">
            <a:spAutoFit/>
          </a:bodyPr>
          <a:lstStyle/>
          <a:p>
            <a:r>
              <a:rPr lang="en-US" sz="2000" dirty="0" err="1"/>
              <a:t>单向</a:t>
            </a:r>
            <a:endParaRPr lang="en-US" sz="2000" dirty="0"/>
          </a:p>
        </p:txBody>
      </p:sp>
    </p:spTree>
    <p:extLst>
      <p:ext uri="{BB962C8B-B14F-4D97-AF65-F5344CB8AC3E}">
        <p14:creationId xmlns:p14="http://schemas.microsoft.com/office/powerpoint/2010/main" val="279746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5E26F-88DE-F967-7218-53425426138A}"/>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B8C5E469-BEBA-7099-5674-CA1252CEB82C}"/>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5.5.2 GPT</a:t>
            </a:r>
            <a:r>
              <a:rPr lang="zh-CN" altLang="en-US" sz="3200" dirty="0">
                <a:solidFill>
                  <a:srgbClr val="0070C0"/>
                </a:solidFill>
                <a:latin typeface="微软雅黑" panose="020B0503020204020204" charset="-122"/>
                <a:ea typeface="微软雅黑" panose="020B0503020204020204" charset="-122"/>
              </a:rPr>
              <a:t>模型</a:t>
            </a:r>
            <a:endParaRPr lang="zh-CN" altLang="en-US" sz="2880" dirty="0">
              <a:solidFill>
                <a:srgbClr val="0070C0"/>
              </a:solidFill>
              <a:latin typeface="微软雅黑" panose="020B0503020204020204" charset="-122"/>
              <a:ea typeface="微软雅黑" panose="020B0503020204020204" charset="-122"/>
            </a:endParaRPr>
          </a:p>
        </p:txBody>
      </p:sp>
      <p:sp>
        <p:nvSpPr>
          <p:cNvPr id="5" name="等腰三角形 13">
            <a:extLst>
              <a:ext uri="{FF2B5EF4-FFF2-40B4-BE49-F238E27FC236}">
                <a16:creationId xmlns:a16="http://schemas.microsoft.com/office/drawing/2014/main" id="{EE8EE49D-693B-37D8-359A-1E099B4D42C6}"/>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2" name="文本框 3">
            <a:extLst>
              <a:ext uri="{FF2B5EF4-FFF2-40B4-BE49-F238E27FC236}">
                <a16:creationId xmlns:a16="http://schemas.microsoft.com/office/drawing/2014/main" id="{288D8897-2912-7B2E-AFD0-ED9CD9188BA1}"/>
              </a:ext>
            </a:extLst>
          </p:cNvPr>
          <p:cNvSpPr txBox="1"/>
          <p:nvPr/>
        </p:nvSpPr>
        <p:spPr>
          <a:xfrm>
            <a:off x="583565" y="1266190"/>
            <a:ext cx="10313035" cy="523220"/>
          </a:xfrm>
          <a:prstGeom prst="rect">
            <a:avLst/>
          </a:prstGeom>
          <a:noFill/>
        </p:spPr>
        <p:txBody>
          <a:bodyPr wrap="square" rtlCol="0" anchor="t">
            <a:spAutoFit/>
          </a:bodyPr>
          <a:lstStyle/>
          <a:p>
            <a:pPr indent="457200"/>
            <a:r>
              <a:rPr lang="en-US" altLang="zh-CN" sz="2800" b="1" dirty="0">
                <a:solidFill>
                  <a:srgbClr val="0070C0"/>
                </a:solidFill>
              </a:rPr>
              <a:t>3.</a:t>
            </a:r>
            <a:r>
              <a:rPr lang="zh-CN" altLang="en-US" sz="2800" b="1" dirty="0">
                <a:solidFill>
                  <a:srgbClr val="0070C0"/>
                </a:solidFill>
              </a:rPr>
              <a:t> </a:t>
            </a:r>
            <a:r>
              <a:rPr lang="en-US" altLang="zh-CN" sz="2800" b="1" dirty="0">
                <a:solidFill>
                  <a:srgbClr val="0070C0"/>
                </a:solidFill>
              </a:rPr>
              <a:t>GPT</a:t>
            </a:r>
            <a:r>
              <a:rPr lang="zh-CN" altLang="en-US" sz="2800" b="1" dirty="0">
                <a:solidFill>
                  <a:srgbClr val="0070C0"/>
                </a:solidFill>
              </a:rPr>
              <a:t> </a:t>
            </a:r>
            <a:r>
              <a:rPr lang="en-US" altLang="zh-CN" sz="2800" b="1" dirty="0">
                <a:solidFill>
                  <a:srgbClr val="0070C0"/>
                </a:solidFill>
              </a:rPr>
              <a:t>vs BERT</a:t>
            </a:r>
            <a:endParaRPr lang="zh-CN" altLang="en-US" sz="2800" dirty="0"/>
          </a:p>
        </p:txBody>
      </p:sp>
      <p:graphicFrame>
        <p:nvGraphicFramePr>
          <p:cNvPr id="10" name="Table 9">
            <a:extLst>
              <a:ext uri="{FF2B5EF4-FFF2-40B4-BE49-F238E27FC236}">
                <a16:creationId xmlns:a16="http://schemas.microsoft.com/office/drawing/2014/main" id="{740BC25E-F833-D03D-7884-1803BF35DCC9}"/>
              </a:ext>
            </a:extLst>
          </p:cNvPr>
          <p:cNvGraphicFramePr>
            <a:graphicFrameLocks noGrp="1"/>
          </p:cNvGraphicFramePr>
          <p:nvPr>
            <p:extLst>
              <p:ext uri="{D42A27DB-BD31-4B8C-83A1-F6EECF244321}">
                <p14:modId xmlns:p14="http://schemas.microsoft.com/office/powerpoint/2010/main" val="2947337709"/>
              </p:ext>
            </p:extLst>
          </p:nvPr>
        </p:nvGraphicFramePr>
        <p:xfrm>
          <a:off x="773723" y="1985758"/>
          <a:ext cx="10122877" cy="2286000"/>
        </p:xfrm>
        <a:graphic>
          <a:graphicData uri="http://schemas.openxmlformats.org/drawingml/2006/table">
            <a:tbl>
              <a:tblPr firstRow="1" bandRow="1">
                <a:tableStyleId>{5C22544A-7EE6-4342-B048-85BDC9FD1C3A}</a:tableStyleId>
              </a:tblPr>
              <a:tblGrid>
                <a:gridCol w="6072554">
                  <a:extLst>
                    <a:ext uri="{9D8B030D-6E8A-4147-A177-3AD203B41FA5}">
                      <a16:colId xmlns:a16="http://schemas.microsoft.com/office/drawing/2014/main" val="2303929913"/>
                    </a:ext>
                  </a:extLst>
                </a:gridCol>
                <a:gridCol w="4050323">
                  <a:extLst>
                    <a:ext uri="{9D8B030D-6E8A-4147-A177-3AD203B41FA5}">
                      <a16:colId xmlns:a16="http://schemas.microsoft.com/office/drawing/2014/main" val="1368971332"/>
                    </a:ext>
                  </a:extLst>
                </a:gridCol>
              </a:tblGrid>
              <a:tr h="370840">
                <a:tc>
                  <a:txBody>
                    <a:bodyPr/>
                    <a:lstStyle/>
                    <a:p>
                      <a:r>
                        <a:rPr lang="en-US" sz="2400" dirty="0"/>
                        <a:t>BERT</a:t>
                      </a:r>
                    </a:p>
                  </a:txBody>
                  <a:tcPr/>
                </a:tc>
                <a:tc>
                  <a:txBody>
                    <a:bodyPr/>
                    <a:lstStyle/>
                    <a:p>
                      <a:r>
                        <a:rPr lang="en-US" sz="2400" dirty="0"/>
                        <a:t>GPT</a:t>
                      </a:r>
                    </a:p>
                  </a:txBody>
                  <a:tcPr/>
                </a:tc>
                <a:extLst>
                  <a:ext uri="{0D108BD9-81ED-4DB2-BD59-A6C34878D82A}">
                    <a16:rowId xmlns:a16="http://schemas.microsoft.com/office/drawing/2014/main" val="2364330564"/>
                  </a:ext>
                </a:extLst>
              </a:tr>
              <a:tr h="370840">
                <a:tc>
                  <a:txBody>
                    <a:bodyPr/>
                    <a:lstStyle/>
                    <a:p>
                      <a:r>
                        <a:rPr lang="en-US" sz="2400" dirty="0" err="1"/>
                        <a:t>双向</a:t>
                      </a:r>
                      <a:r>
                        <a:rPr lang="zh-CN" altLang="en-US" sz="2400" dirty="0"/>
                        <a:t>（关注上文和下文）</a:t>
                      </a:r>
                      <a:endParaRPr lang="en-US" sz="2400" dirty="0"/>
                    </a:p>
                  </a:txBody>
                  <a:tcPr/>
                </a:tc>
                <a:tc>
                  <a:txBody>
                    <a:bodyPr/>
                    <a:lstStyle/>
                    <a:p>
                      <a:r>
                        <a:rPr lang="en-US" sz="2400" dirty="0" err="1"/>
                        <a:t>单向</a:t>
                      </a:r>
                      <a:r>
                        <a:rPr lang="zh-CN" altLang="en-US" sz="2400" dirty="0"/>
                        <a:t>（仅关注上文）</a:t>
                      </a:r>
                      <a:endParaRPr lang="en-US" sz="2400" dirty="0"/>
                    </a:p>
                  </a:txBody>
                  <a:tcPr/>
                </a:tc>
                <a:extLst>
                  <a:ext uri="{0D108BD9-81ED-4DB2-BD59-A6C34878D82A}">
                    <a16:rowId xmlns:a16="http://schemas.microsoft.com/office/drawing/2014/main" val="3847859857"/>
                  </a:ext>
                </a:extLst>
              </a:tr>
              <a:tr h="370840">
                <a:tc>
                  <a:txBody>
                    <a:bodyPr/>
                    <a:lstStyle/>
                    <a:p>
                      <a:r>
                        <a:rPr lang="en-US" sz="2400" dirty="0" err="1"/>
                        <a:t>仅编码器</a:t>
                      </a:r>
                      <a:endParaRPr lang="en-US" sz="2400" dirty="0"/>
                    </a:p>
                  </a:txBody>
                  <a:tcPr/>
                </a:tc>
                <a:tc>
                  <a:txBody>
                    <a:bodyPr/>
                    <a:lstStyle/>
                    <a:p>
                      <a:r>
                        <a:rPr lang="en-US" sz="2400" dirty="0" err="1"/>
                        <a:t>仅解码器</a:t>
                      </a:r>
                      <a:endParaRPr lang="en-US" sz="2400" dirty="0"/>
                    </a:p>
                  </a:txBody>
                  <a:tcPr/>
                </a:tc>
                <a:extLst>
                  <a:ext uri="{0D108BD9-81ED-4DB2-BD59-A6C34878D82A}">
                    <a16:rowId xmlns:a16="http://schemas.microsoft.com/office/drawing/2014/main" val="2487150204"/>
                  </a:ext>
                </a:extLst>
              </a:tr>
              <a:tr h="370840">
                <a:tc>
                  <a:txBody>
                    <a:bodyPr/>
                    <a:lstStyle/>
                    <a:p>
                      <a:r>
                        <a:rPr lang="en-US" sz="2400" dirty="0" err="1"/>
                        <a:t>掩码语言模型</a:t>
                      </a:r>
                      <a:r>
                        <a:rPr lang="zh-CN" altLang="en-US" sz="2400" dirty="0"/>
                        <a:t>（自编码）</a:t>
                      </a:r>
                      <a:endParaRPr lang="en-US" sz="2400" dirty="0"/>
                    </a:p>
                  </a:txBody>
                  <a:tcPr/>
                </a:tc>
                <a:tc>
                  <a:txBody>
                    <a:bodyPr/>
                    <a:lstStyle/>
                    <a:p>
                      <a:r>
                        <a:rPr lang="en-US" sz="2400" dirty="0" err="1"/>
                        <a:t>因果语言模型</a:t>
                      </a:r>
                      <a:r>
                        <a:rPr lang="zh-CN" altLang="en-US" sz="2400" dirty="0"/>
                        <a:t>（自回归）</a:t>
                      </a:r>
                      <a:endParaRPr lang="en-US" sz="2400" dirty="0"/>
                    </a:p>
                  </a:txBody>
                  <a:tcPr/>
                </a:tc>
                <a:extLst>
                  <a:ext uri="{0D108BD9-81ED-4DB2-BD59-A6C34878D82A}">
                    <a16:rowId xmlns:a16="http://schemas.microsoft.com/office/drawing/2014/main" val="2793099925"/>
                  </a:ext>
                </a:extLst>
              </a:tr>
              <a:tr h="370840">
                <a:tc>
                  <a:txBody>
                    <a:bodyPr/>
                    <a:lstStyle/>
                    <a:p>
                      <a:r>
                        <a:rPr lang="en-US" sz="2400" dirty="0" err="1"/>
                        <a:t>面向理解任务</a:t>
                      </a:r>
                      <a:r>
                        <a:rPr lang="zh-CN" altLang="en-US" sz="2400" dirty="0"/>
                        <a:t>（如文本分类、命名实体识别）</a:t>
                      </a:r>
                      <a:endParaRPr lang="en-US" sz="2400" dirty="0"/>
                    </a:p>
                  </a:txBody>
                  <a:tcPr/>
                </a:tc>
                <a:tc>
                  <a:txBody>
                    <a:bodyPr/>
                    <a:lstStyle/>
                    <a:p>
                      <a:r>
                        <a:rPr lang="en-US" sz="2400" dirty="0" err="1"/>
                        <a:t>面向生成任务</a:t>
                      </a:r>
                      <a:r>
                        <a:rPr lang="zh-CN" altLang="en-US" sz="2400" dirty="0"/>
                        <a:t>（如文本生成）</a:t>
                      </a:r>
                      <a:endParaRPr lang="en-US" sz="2400" dirty="0"/>
                    </a:p>
                  </a:txBody>
                  <a:tcPr/>
                </a:tc>
                <a:extLst>
                  <a:ext uri="{0D108BD9-81ED-4DB2-BD59-A6C34878D82A}">
                    <a16:rowId xmlns:a16="http://schemas.microsoft.com/office/drawing/2014/main" val="1165569263"/>
                  </a:ext>
                </a:extLst>
              </a:tr>
            </a:tbl>
          </a:graphicData>
        </a:graphic>
      </p:graphicFrame>
    </p:spTree>
    <p:extLst>
      <p:ext uri="{BB962C8B-B14F-4D97-AF65-F5344CB8AC3E}">
        <p14:creationId xmlns:p14="http://schemas.microsoft.com/office/powerpoint/2010/main" val="8087745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C1B31-C24B-1931-2EA0-63CD22FCD160}"/>
            </a:ext>
          </a:extLst>
        </p:cNvPr>
        <p:cNvGrpSpPr/>
        <p:nvPr/>
      </p:nvGrpSpPr>
      <p:grpSpPr>
        <a:xfrm>
          <a:off x="0" y="0"/>
          <a:ext cx="0" cy="0"/>
          <a:chOff x="0" y="0"/>
          <a:chExt cx="0" cy="0"/>
        </a:xfrm>
      </p:grpSpPr>
      <p:sp>
        <p:nvSpPr>
          <p:cNvPr id="17" name="object 3">
            <a:extLst>
              <a:ext uri="{FF2B5EF4-FFF2-40B4-BE49-F238E27FC236}">
                <a16:creationId xmlns:a16="http://schemas.microsoft.com/office/drawing/2014/main" id="{FF61A8F0-90F8-9440-B3F2-FC03492138B4}"/>
              </a:ext>
            </a:extLst>
          </p:cNvPr>
          <p:cNvSpPr txBox="1">
            <a:spLocks noGrp="1"/>
          </p:cNvSpPr>
          <p:nvPr>
            <p:ph type="title"/>
          </p:nvPr>
        </p:nvSpPr>
        <p:spPr>
          <a:xfrm>
            <a:off x="1224111" y="1210923"/>
            <a:ext cx="10112188" cy="5374741"/>
          </a:xfrm>
          <a:prstGeom prst="rect">
            <a:avLst/>
          </a:prstGeom>
        </p:spPr>
        <p:txBody>
          <a:bodyPr vert="horz" wrap="square" lIns="0" tIns="15240" rIns="0" bIns="0" rtlCol="0" anchor="ctr" anchorCtr="0">
            <a:spAutoFit/>
          </a:bodyPr>
          <a:lstStyle/>
          <a:p>
            <a:pPr>
              <a:lnSpc>
                <a:spcPts val="4720"/>
              </a:lnSpc>
              <a:tabLst>
                <a:tab pos="425958" algn="l"/>
                <a:tab pos="426720" algn="l"/>
              </a:tabLst>
            </a:pPr>
            <a:r>
              <a:rPr lang="en-US" altLang="zh-CN" sz="2800" b="1" dirty="0">
                <a:solidFill>
                  <a:srgbClr val="0070C0"/>
                </a:solidFill>
                <a:latin typeface="微软雅黑" panose="020B0503020204020204" pitchFamily="34" charset="-122"/>
                <a:ea typeface="微软雅黑" panose="020B0503020204020204" pitchFamily="34" charset="-122"/>
              </a:rPr>
              <a:t>5.4 Transformer </a:t>
            </a:r>
            <a:r>
              <a:rPr lang="zh-CN" altLang="en-US" sz="2800" b="1" dirty="0">
                <a:solidFill>
                  <a:srgbClr val="0070C0"/>
                </a:solidFill>
                <a:latin typeface="微软雅黑" panose="020B0503020204020204" pitchFamily="34" charset="-122"/>
                <a:ea typeface="微软雅黑" panose="020B0503020204020204" pitchFamily="34" charset="-122"/>
              </a:rPr>
              <a:t>模型</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0070C0"/>
                </a:solidFill>
                <a:latin typeface="微软雅黑" panose="020B0503020204020204" pitchFamily="34" charset="-122"/>
                <a:ea typeface="微软雅黑" panose="020B0503020204020204" pitchFamily="34" charset="-122"/>
              </a:rPr>
              <a:t>   5.4.1 </a:t>
            </a:r>
            <a:r>
              <a:rPr lang="zh-CN" altLang="en-US" sz="2800" b="1" dirty="0">
                <a:solidFill>
                  <a:srgbClr val="0070C0"/>
                </a:solidFill>
                <a:latin typeface="微软雅黑" panose="020B0503020204020204" pitchFamily="34" charset="-122"/>
                <a:ea typeface="微软雅黑" panose="020B0503020204020204" pitchFamily="34" charset="-122"/>
              </a:rPr>
              <a:t>模型整体结构</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0070C0"/>
                </a:solidFill>
                <a:latin typeface="微软雅黑" panose="020B0503020204020204" pitchFamily="34" charset="-122"/>
                <a:ea typeface="微软雅黑" panose="020B0503020204020204" pitchFamily="34" charset="-122"/>
              </a:rPr>
              <a:t>   5.4.2 </a:t>
            </a:r>
            <a:r>
              <a:rPr lang="zh-CN" altLang="en-US" sz="2800" b="1" dirty="0">
                <a:solidFill>
                  <a:srgbClr val="0070C0"/>
                </a:solidFill>
                <a:latin typeface="微软雅黑" panose="020B0503020204020204" pitchFamily="34" charset="-122"/>
                <a:ea typeface="微软雅黑" panose="020B0503020204020204" pitchFamily="34" charset="-122"/>
              </a:rPr>
              <a:t>模型</a:t>
            </a:r>
            <a:r>
              <a:rPr lang="zh-CN" altLang="en-US" sz="2800" dirty="0">
                <a:solidFill>
                  <a:srgbClr val="0070C0"/>
                </a:solidFill>
                <a:latin typeface="微软雅黑" panose="020B0503020204020204" pitchFamily="34" charset="-122"/>
                <a:ea typeface="微软雅黑" panose="020B0503020204020204" pitchFamily="34" charset="-122"/>
              </a:rPr>
              <a:t>细节</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dirty="0">
                <a:solidFill>
                  <a:srgbClr val="0070C0"/>
                </a:solidFill>
                <a:latin typeface="微软雅黑" panose="020B0503020204020204" pitchFamily="34" charset="-122"/>
                <a:ea typeface="微软雅黑" panose="020B0503020204020204" pitchFamily="34" charset="-122"/>
              </a:rPr>
              <a:t>5.5 </a:t>
            </a:r>
            <a:r>
              <a:rPr lang="zh-CN" altLang="en-US" sz="2800" dirty="0">
                <a:solidFill>
                  <a:srgbClr val="0070C0"/>
                </a:solidFill>
                <a:latin typeface="微软雅黑" panose="020B0503020204020204" pitchFamily="34" charset="-122"/>
                <a:ea typeface="微软雅黑" panose="020B0503020204020204" pitchFamily="34" charset="-122"/>
              </a:rPr>
              <a:t>预训练语言模型</a:t>
            </a:r>
            <a:br>
              <a:rPr lang="en-US" altLang="zh-CN" sz="2800" dirty="0">
                <a:solidFill>
                  <a:srgbClr val="0070C0"/>
                </a:solidFill>
                <a:latin typeface="微软雅黑" panose="020B0503020204020204" pitchFamily="34" charset="-122"/>
                <a:ea typeface="微软雅黑" panose="020B0503020204020204" pitchFamily="34" charset="-122"/>
              </a:rPr>
            </a:br>
            <a:r>
              <a:rPr lang="en-US" altLang="zh-CN" sz="2800" dirty="0">
                <a:solidFill>
                  <a:srgbClr val="0070C0"/>
                </a:solidFill>
                <a:latin typeface="微软雅黑" panose="020B0503020204020204" pitchFamily="34" charset="-122"/>
                <a:ea typeface="微软雅黑" panose="020B0503020204020204" pitchFamily="34" charset="-122"/>
              </a:rPr>
              <a:t>   5.5.1 BERT </a:t>
            </a:r>
            <a:r>
              <a:rPr lang="zh-CN" altLang="en-US" sz="2800" dirty="0">
                <a:solidFill>
                  <a:srgbClr val="0070C0"/>
                </a:solidFill>
                <a:latin typeface="微软雅黑" panose="020B0503020204020204" pitchFamily="34" charset="-122"/>
                <a:ea typeface="微软雅黑" panose="020B0503020204020204" pitchFamily="34" charset="-122"/>
              </a:rPr>
              <a:t>模型</a:t>
            </a:r>
            <a:br>
              <a:rPr lang="en-US" altLang="zh-CN" sz="2800" dirty="0">
                <a:solidFill>
                  <a:srgbClr val="0070C0"/>
                </a:solidFill>
                <a:latin typeface="微软雅黑" panose="020B0503020204020204" pitchFamily="34" charset="-122"/>
                <a:ea typeface="微软雅黑" panose="020B0503020204020204" pitchFamily="34" charset="-122"/>
              </a:rPr>
            </a:br>
            <a:r>
              <a:rPr lang="en-US" altLang="zh-CN" sz="2800" dirty="0">
                <a:solidFill>
                  <a:srgbClr val="0070C0"/>
                </a:solidFill>
                <a:latin typeface="微软雅黑" panose="020B0503020204020204" pitchFamily="34" charset="-122"/>
                <a:ea typeface="微软雅黑" panose="020B0503020204020204" pitchFamily="34" charset="-122"/>
              </a:rPr>
              <a:t>   5.5.2 GPT-1 </a:t>
            </a:r>
            <a:r>
              <a:rPr lang="zh-CN" altLang="en-US" sz="2800" dirty="0">
                <a:solidFill>
                  <a:srgbClr val="0070C0"/>
                </a:solidFill>
                <a:latin typeface="微软雅黑" panose="020B0503020204020204" pitchFamily="34" charset="-122"/>
                <a:ea typeface="微软雅黑" panose="020B0503020204020204" pitchFamily="34" charset="-122"/>
              </a:rPr>
              <a:t>模型</a:t>
            </a:r>
            <a:br>
              <a:rPr lang="en-US" altLang="zh-CN" sz="2800" b="1" dirty="0">
                <a:solidFill>
                  <a:srgbClr val="0070C0"/>
                </a:solidFill>
                <a:latin typeface="微软雅黑" panose="020B0503020204020204" pitchFamily="34" charset="-122"/>
                <a:ea typeface="微软雅黑" panose="020B0503020204020204" pitchFamily="34" charset="-122"/>
              </a:rPr>
            </a:br>
            <a:r>
              <a:rPr lang="en-US" altLang="zh-CN" sz="2800" b="1" dirty="0">
                <a:solidFill>
                  <a:srgbClr val="C67406"/>
                </a:solidFill>
                <a:latin typeface="微软雅黑" panose="020B0503020204020204" pitchFamily="34" charset="-122"/>
                <a:ea typeface="微软雅黑" panose="020B0503020204020204" pitchFamily="34" charset="-122"/>
              </a:rPr>
              <a:t>5.6 </a:t>
            </a:r>
            <a:r>
              <a:rPr lang="zh-CN" altLang="en-US" sz="2800" b="1" dirty="0">
                <a:solidFill>
                  <a:srgbClr val="C67406"/>
                </a:solidFill>
                <a:latin typeface="微软雅黑" panose="020B0503020204020204" pitchFamily="34" charset="-122"/>
                <a:ea typeface="微软雅黑" panose="020B0503020204020204" pitchFamily="34" charset="-122"/>
              </a:rPr>
              <a:t>语言模型使用范式</a:t>
            </a:r>
            <a:br>
              <a:rPr lang="en-US" altLang="zh-CN" sz="2800" b="1" dirty="0">
                <a:solidFill>
                  <a:srgbClr val="C67406"/>
                </a:solidFill>
                <a:latin typeface="微软雅黑" panose="020B0503020204020204" pitchFamily="34" charset="-122"/>
                <a:ea typeface="微软雅黑" panose="020B0503020204020204" pitchFamily="34" charset="-122"/>
              </a:rPr>
            </a:br>
            <a:r>
              <a:rPr lang="en-US" altLang="zh-CN" sz="2800" b="1" dirty="0">
                <a:solidFill>
                  <a:srgbClr val="C67406"/>
                </a:solidFill>
                <a:latin typeface="微软雅黑" panose="020B0503020204020204" pitchFamily="34" charset="-122"/>
                <a:ea typeface="微软雅黑" panose="020B0503020204020204" pitchFamily="34" charset="-122"/>
              </a:rPr>
              <a:t>   5.6.1 </a:t>
            </a:r>
            <a:r>
              <a:rPr lang="zh-CN" altLang="en-US" sz="2800" b="1" dirty="0">
                <a:solidFill>
                  <a:srgbClr val="C67406"/>
                </a:solidFill>
                <a:latin typeface="微软雅黑" panose="020B0503020204020204" pitchFamily="34" charset="-122"/>
                <a:ea typeface="微软雅黑" panose="020B0503020204020204" pitchFamily="34" charset="-122"/>
              </a:rPr>
              <a:t>预训练</a:t>
            </a:r>
            <a:r>
              <a:rPr lang="en-US" altLang="zh-CN" sz="2800" b="1" dirty="0">
                <a:solidFill>
                  <a:srgbClr val="C67406"/>
                </a:solidFill>
                <a:latin typeface="微软雅黑" panose="020B0503020204020204" pitchFamily="34" charset="-122"/>
                <a:ea typeface="微软雅黑" panose="020B0503020204020204" pitchFamily="34" charset="-122"/>
              </a:rPr>
              <a:t>-</a:t>
            </a:r>
            <a:r>
              <a:rPr lang="zh-CN" altLang="en-US" sz="2800" b="1" dirty="0">
                <a:solidFill>
                  <a:srgbClr val="C67406"/>
                </a:solidFill>
                <a:latin typeface="微软雅黑" panose="020B0503020204020204" pitchFamily="34" charset="-122"/>
                <a:ea typeface="微软雅黑" panose="020B0503020204020204" pitchFamily="34" charset="-122"/>
              </a:rPr>
              <a:t>传统微调范式</a:t>
            </a:r>
            <a:br>
              <a:rPr lang="en-US" altLang="zh-CN" sz="2800" b="1" dirty="0">
                <a:solidFill>
                  <a:srgbClr val="C67406"/>
                </a:solidFill>
                <a:latin typeface="微软雅黑" panose="020B0503020204020204" pitchFamily="34" charset="-122"/>
                <a:ea typeface="微软雅黑" panose="020B0503020204020204" pitchFamily="34" charset="-122"/>
              </a:rPr>
            </a:br>
            <a:r>
              <a:rPr lang="en-US" altLang="zh-CN" sz="2800" b="1" dirty="0">
                <a:solidFill>
                  <a:srgbClr val="C67406"/>
                </a:solidFill>
                <a:latin typeface="微软雅黑" panose="020B0503020204020204" pitchFamily="34" charset="-122"/>
                <a:ea typeface="微软雅黑" panose="020B0503020204020204" pitchFamily="34" charset="-122"/>
              </a:rPr>
              <a:t>   5.6.2 </a:t>
            </a:r>
            <a:r>
              <a:rPr lang="zh-CN" altLang="en-US" sz="2800" b="1" dirty="0">
                <a:solidFill>
                  <a:srgbClr val="C67406"/>
                </a:solidFill>
                <a:latin typeface="微软雅黑" panose="020B0503020204020204" pitchFamily="34" charset="-122"/>
                <a:ea typeface="微软雅黑" panose="020B0503020204020204" pitchFamily="34" charset="-122"/>
              </a:rPr>
              <a:t>大模型</a:t>
            </a:r>
            <a:r>
              <a:rPr lang="en-US" altLang="zh-CN" sz="2800" b="1" dirty="0">
                <a:solidFill>
                  <a:srgbClr val="C67406"/>
                </a:solidFill>
                <a:latin typeface="微软雅黑" panose="020B0503020204020204" pitchFamily="34" charset="-122"/>
                <a:ea typeface="微软雅黑" panose="020B0503020204020204" pitchFamily="34" charset="-122"/>
              </a:rPr>
              <a:t>-</a:t>
            </a:r>
            <a:r>
              <a:rPr lang="zh-CN" altLang="en-US" sz="2800" b="1" dirty="0">
                <a:solidFill>
                  <a:srgbClr val="C67406"/>
                </a:solidFill>
                <a:latin typeface="微软雅黑" panose="020B0503020204020204" pitchFamily="34" charset="-122"/>
                <a:ea typeface="微软雅黑" panose="020B0503020204020204" pitchFamily="34" charset="-122"/>
              </a:rPr>
              <a:t>提示工程范式</a:t>
            </a:r>
            <a:endParaRPr lang="zh-CN" altLang="en-US" sz="3200" b="1" dirty="0">
              <a:solidFill>
                <a:srgbClr val="C67406"/>
              </a:solidFill>
              <a:latin typeface="微软雅黑" panose="020B0503020204020204" pitchFamily="34" charset="-122"/>
              <a:ea typeface="微软雅黑" panose="020B0503020204020204" pitchFamily="34" charset="-122"/>
            </a:endParaRPr>
          </a:p>
        </p:txBody>
      </p:sp>
      <p:sp>
        <p:nvSpPr>
          <p:cNvPr id="6" name="object 3">
            <a:extLst>
              <a:ext uri="{FF2B5EF4-FFF2-40B4-BE49-F238E27FC236}">
                <a16:creationId xmlns:a16="http://schemas.microsoft.com/office/drawing/2014/main" id="{72FDF608-3EAB-8FD0-CE6F-0B3BBAD1DD00}"/>
              </a:ext>
            </a:extLst>
          </p:cNvPr>
          <p:cNvSpPr txBox="1">
            <a:spLocks/>
          </p:cNvSpPr>
          <p:nvPr/>
        </p:nvSpPr>
        <p:spPr>
          <a:xfrm>
            <a:off x="935166" y="392395"/>
            <a:ext cx="6672072" cy="613694"/>
          </a:xfrm>
          <a:prstGeom prst="rect">
            <a:avLst/>
          </a:prstGeom>
        </p:spPr>
        <p:txBody>
          <a:bodyPr vert="horz" wrap="square" lIns="0" tIns="152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240">
              <a:spcBef>
                <a:spcPts val="120"/>
              </a:spcBef>
            </a:pPr>
            <a:r>
              <a:rPr lang="zh-CN" altLang="en-US" sz="4320" b="1" dirty="0">
                <a:solidFill>
                  <a:srgbClr val="0070C0"/>
                </a:solidFill>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9735604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CCAD86EA-238C-4623-C213-C9A2365A2EAC}"/>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5.6.1 </a:t>
            </a:r>
            <a:r>
              <a:rPr lang="zh-CN" altLang="en-US" sz="3200" dirty="0">
                <a:solidFill>
                  <a:srgbClr val="0070C0"/>
                </a:solidFill>
                <a:latin typeface="微软雅黑" panose="020B0503020204020204" charset="-122"/>
                <a:ea typeface="微软雅黑" panose="020B0503020204020204" charset="-122"/>
              </a:rPr>
              <a:t>预训练</a:t>
            </a:r>
            <a:r>
              <a:rPr lang="en-US" altLang="zh-CN" sz="3200" dirty="0">
                <a:solidFill>
                  <a:srgbClr val="0070C0"/>
                </a:solidFill>
                <a:latin typeface="微软雅黑" panose="020B0503020204020204" charset="-122"/>
                <a:ea typeface="微软雅黑" panose="020B0503020204020204" charset="-122"/>
              </a:rPr>
              <a:t>-</a:t>
            </a:r>
            <a:r>
              <a:rPr lang="zh-CN" altLang="en-US" sz="3200" dirty="0">
                <a:solidFill>
                  <a:srgbClr val="0070C0"/>
                </a:solidFill>
                <a:latin typeface="微软雅黑" panose="020B0503020204020204" charset="-122"/>
                <a:ea typeface="微软雅黑" panose="020B0503020204020204" charset="-122"/>
              </a:rPr>
              <a:t>传统微调范式</a:t>
            </a:r>
          </a:p>
        </p:txBody>
      </p:sp>
      <p:sp>
        <p:nvSpPr>
          <p:cNvPr id="5" name="等腰三角形 13">
            <a:extLst>
              <a:ext uri="{FF2B5EF4-FFF2-40B4-BE49-F238E27FC236}">
                <a16:creationId xmlns:a16="http://schemas.microsoft.com/office/drawing/2014/main" id="{8B2F0FA6-F658-A6A9-5505-85591A6A2A64}"/>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18434" name="Picture 2">
            <a:extLst>
              <a:ext uri="{FF2B5EF4-FFF2-40B4-BE49-F238E27FC236}">
                <a16:creationId xmlns:a16="http://schemas.microsoft.com/office/drawing/2014/main" id="{27DFB3F7-F531-6C66-41E0-2662697E15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600"/>
          <a:stretch/>
        </p:blipFill>
        <p:spPr bwMode="auto">
          <a:xfrm>
            <a:off x="346710" y="1568936"/>
            <a:ext cx="4372708" cy="4698417"/>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14">
            <a:extLst>
              <a:ext uri="{FF2B5EF4-FFF2-40B4-BE49-F238E27FC236}">
                <a16:creationId xmlns:a16="http://schemas.microsoft.com/office/drawing/2014/main" id="{2C4E7040-C247-9A2F-46DA-6AC9671BAE47}"/>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图片来源：</a:t>
            </a:r>
            <a:r>
              <a:rPr lang="en-US" altLang="zh-CN" sz="1200" dirty="0"/>
              <a:t>https://</a:t>
            </a:r>
            <a:r>
              <a:rPr lang="en-US" altLang="zh-CN" sz="1200" dirty="0" err="1"/>
              <a:t>www.cs.tsinghua.edu.cn</a:t>
            </a:r>
            <a:r>
              <a:rPr lang="en-US" altLang="zh-CN" sz="1200" dirty="0"/>
              <a:t>/info/1088/5295.htm</a:t>
            </a:r>
            <a:endParaRPr lang="zh-CN" altLang="en-US" sz="1200" dirty="0"/>
          </a:p>
        </p:txBody>
      </p:sp>
      <p:cxnSp>
        <p:nvCxnSpPr>
          <p:cNvPr id="8" name="直接连接符 4">
            <a:extLst>
              <a:ext uri="{FF2B5EF4-FFF2-40B4-BE49-F238E27FC236}">
                <a16:creationId xmlns:a16="http://schemas.microsoft.com/office/drawing/2014/main" id="{FDFAC86F-766F-518C-01D3-868FB16A8D12}"/>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827972F-31F4-86EE-9FCB-58B41CF0C26C}"/>
              </a:ext>
            </a:extLst>
          </p:cNvPr>
          <p:cNvSpPr txBox="1"/>
          <p:nvPr/>
        </p:nvSpPr>
        <p:spPr>
          <a:xfrm>
            <a:off x="5399188" y="2762716"/>
            <a:ext cx="6441120" cy="1938992"/>
          </a:xfrm>
          <a:prstGeom prst="rect">
            <a:avLst/>
          </a:prstGeom>
          <a:noFill/>
        </p:spPr>
        <p:txBody>
          <a:bodyPr wrap="square">
            <a:spAutoFit/>
          </a:bodyPr>
          <a:lstStyle/>
          <a:p>
            <a:pPr algn="just"/>
            <a:r>
              <a:rPr lang="en-US" sz="2400" dirty="0" err="1">
                <a:latin typeface="Microsoft YaHei" panose="020B0503020204020204" pitchFamily="34" charset="-122"/>
                <a:ea typeface="Microsoft YaHei" panose="020B0503020204020204" pitchFamily="34" charset="-122"/>
              </a:rPr>
              <a:t>在预训练-微调的范式中，可以使用预训练好的模型（如</a:t>
            </a:r>
            <a:r>
              <a:rPr lang="en-US" sz="2400" dirty="0">
                <a:latin typeface="Microsoft YaHei" panose="020B0503020204020204" pitchFamily="34" charset="-122"/>
                <a:ea typeface="Microsoft YaHei" panose="020B0503020204020204" pitchFamily="34" charset="-122"/>
              </a:rPr>
              <a:t> BERT </a:t>
            </a:r>
            <a:r>
              <a:rPr lang="en-US" sz="2400" dirty="0" err="1">
                <a:latin typeface="Microsoft YaHei" panose="020B0503020204020204" pitchFamily="34" charset="-122"/>
                <a:ea typeface="Microsoft YaHei" panose="020B0503020204020204" pitchFamily="34" charset="-122"/>
              </a:rPr>
              <a:t>或</a:t>
            </a:r>
            <a:r>
              <a:rPr lang="en-US" sz="2400" dirty="0">
                <a:latin typeface="Microsoft YaHei" panose="020B0503020204020204" pitchFamily="34" charset="-122"/>
                <a:ea typeface="Microsoft YaHei" panose="020B0503020204020204" pitchFamily="34" charset="-122"/>
              </a:rPr>
              <a:t> GPT1），</a:t>
            </a:r>
            <a:r>
              <a:rPr lang="en-US" sz="2400" dirty="0" err="1">
                <a:latin typeface="Microsoft YaHei" panose="020B0503020204020204" pitchFamily="34" charset="-122"/>
                <a:ea typeface="Microsoft YaHei" panose="020B0503020204020204" pitchFamily="34" charset="-122"/>
              </a:rPr>
              <a:t>并在特定任务上进行微调，以适应任务的特殊需求。这种方法即使在有限的标注数据的情况下，也能够从大规模无监督数据的预训练中获益</a:t>
            </a:r>
            <a:r>
              <a:rPr lang="en-US" sz="2400" dirty="0">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22315927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6747F-7307-84A1-8ABB-5F0654F3E15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49D51C9-3476-3F3F-F26F-5A38B429E18F}"/>
              </a:ext>
            </a:extLst>
          </p:cNvPr>
          <p:cNvPicPr>
            <a:picLocks noChangeAspect="1"/>
          </p:cNvPicPr>
          <p:nvPr/>
        </p:nvPicPr>
        <p:blipFill>
          <a:blip r:embed="rId2"/>
          <a:stretch>
            <a:fillRect/>
          </a:stretch>
        </p:blipFill>
        <p:spPr>
          <a:xfrm>
            <a:off x="0" y="1573197"/>
            <a:ext cx="6735454" cy="3906564"/>
          </a:xfrm>
          <a:prstGeom prst="rect">
            <a:avLst/>
          </a:prstGeom>
        </p:spPr>
      </p:pic>
      <p:sp>
        <p:nvSpPr>
          <p:cNvPr id="4" name="object 3">
            <a:extLst>
              <a:ext uri="{FF2B5EF4-FFF2-40B4-BE49-F238E27FC236}">
                <a16:creationId xmlns:a16="http://schemas.microsoft.com/office/drawing/2014/main" id="{7453D83E-1FA5-82AF-1784-72C9964548D5}"/>
              </a:ext>
            </a:extLst>
          </p:cNvPr>
          <p:cNvSpPr txBox="1">
            <a:spLocks/>
          </p:cNvSpPr>
          <p:nvPr/>
        </p:nvSpPr>
        <p:spPr>
          <a:xfrm>
            <a:off x="583565" y="467977"/>
            <a:ext cx="9631246" cy="507831"/>
          </a:xfrm>
          <a:prstGeom prst="rect">
            <a:avLst/>
          </a:prstGeom>
        </p:spPr>
        <p:txBody>
          <a:bodyPr vert="horz" wrap="square" lIns="0" tIns="15240" rIns="0" bIns="0" rtlCol="0" anchor="ctr" anchorCtr="0">
            <a:sp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marL="12700">
              <a:spcBef>
                <a:spcPts val="100"/>
              </a:spcBef>
            </a:pPr>
            <a:r>
              <a:rPr lang="en-US" altLang="zh-CN" sz="3200" dirty="0">
                <a:solidFill>
                  <a:srgbClr val="0070C0"/>
                </a:solidFill>
                <a:latin typeface="微软雅黑" panose="020B0503020204020204" charset="-122"/>
                <a:ea typeface="微软雅黑" panose="020B0503020204020204" charset="-122"/>
              </a:rPr>
              <a:t>5.6.2 </a:t>
            </a:r>
            <a:r>
              <a:rPr lang="zh-CN" altLang="en-US" sz="3200" dirty="0">
                <a:solidFill>
                  <a:srgbClr val="0070C0"/>
                </a:solidFill>
                <a:latin typeface="微软雅黑" panose="020B0503020204020204" charset="-122"/>
                <a:ea typeface="微软雅黑" panose="020B0503020204020204" charset="-122"/>
              </a:rPr>
              <a:t>大模型</a:t>
            </a:r>
            <a:r>
              <a:rPr lang="en-US" altLang="zh-CN" sz="3200" dirty="0">
                <a:solidFill>
                  <a:srgbClr val="0070C0"/>
                </a:solidFill>
                <a:latin typeface="微软雅黑" panose="020B0503020204020204" charset="-122"/>
                <a:ea typeface="微软雅黑" panose="020B0503020204020204" charset="-122"/>
              </a:rPr>
              <a:t>-</a:t>
            </a:r>
            <a:r>
              <a:rPr lang="zh-CN" altLang="en-US" sz="3200" dirty="0">
                <a:solidFill>
                  <a:srgbClr val="0070C0"/>
                </a:solidFill>
                <a:latin typeface="微软雅黑" panose="020B0503020204020204" charset="-122"/>
                <a:ea typeface="微软雅黑" panose="020B0503020204020204" charset="-122"/>
              </a:rPr>
              <a:t>提示工程范式</a:t>
            </a:r>
          </a:p>
        </p:txBody>
      </p:sp>
      <p:sp>
        <p:nvSpPr>
          <p:cNvPr id="5" name="等腰三角形 13">
            <a:extLst>
              <a:ext uri="{FF2B5EF4-FFF2-40B4-BE49-F238E27FC236}">
                <a16:creationId xmlns:a16="http://schemas.microsoft.com/office/drawing/2014/main" id="{80EAD91E-FF63-B5A2-C8E2-F940ABC82FB9}"/>
              </a:ext>
            </a:extLst>
          </p:cNvPr>
          <p:cNvSpPr/>
          <p:nvPr/>
        </p:nvSpPr>
        <p:spPr>
          <a:xfrm rot="5400000">
            <a:off x="-170815" y="560705"/>
            <a:ext cx="713105" cy="321945"/>
          </a:xfrm>
          <a:prstGeom prs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3" name="文本框 14">
            <a:extLst>
              <a:ext uri="{FF2B5EF4-FFF2-40B4-BE49-F238E27FC236}">
                <a16:creationId xmlns:a16="http://schemas.microsoft.com/office/drawing/2014/main" id="{FADDB57D-B09E-E357-DEA4-A48A14B02241}"/>
              </a:ext>
            </a:extLst>
          </p:cNvPr>
          <p:cNvSpPr txBox="1"/>
          <p:nvPr/>
        </p:nvSpPr>
        <p:spPr>
          <a:xfrm>
            <a:off x="55663" y="6582989"/>
            <a:ext cx="1036701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图片来源：</a:t>
            </a:r>
            <a:r>
              <a:rPr lang="en-US" altLang="zh-CN" sz="1200" dirty="0"/>
              <a:t>https://</a:t>
            </a:r>
            <a:r>
              <a:rPr lang="en-US" altLang="zh-CN" sz="1200" dirty="0" err="1"/>
              <a:t>arxiv.org</a:t>
            </a:r>
            <a:r>
              <a:rPr lang="en-US" altLang="zh-CN" sz="1200" dirty="0"/>
              <a:t>/pdf/2107.13586</a:t>
            </a:r>
            <a:endParaRPr lang="zh-CN" altLang="en-US" sz="1200" dirty="0"/>
          </a:p>
        </p:txBody>
      </p:sp>
      <p:cxnSp>
        <p:nvCxnSpPr>
          <p:cNvPr id="6" name="直接连接符 4">
            <a:extLst>
              <a:ext uri="{FF2B5EF4-FFF2-40B4-BE49-F238E27FC236}">
                <a16:creationId xmlns:a16="http://schemas.microsoft.com/office/drawing/2014/main" id="{D6A89EB5-922C-638E-3750-546FDB553012}"/>
              </a:ext>
            </a:extLst>
          </p:cNvPr>
          <p:cNvCxnSpPr/>
          <p:nvPr/>
        </p:nvCxnSpPr>
        <p:spPr>
          <a:xfrm>
            <a:off x="99151" y="6581001"/>
            <a:ext cx="2754217"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52DF1C-02D4-9663-D068-0BEDD091076D}"/>
              </a:ext>
            </a:extLst>
          </p:cNvPr>
          <p:cNvPicPr>
            <a:picLocks noChangeAspect="1"/>
          </p:cNvPicPr>
          <p:nvPr/>
        </p:nvPicPr>
        <p:blipFill>
          <a:blip r:embed="rId3"/>
          <a:stretch>
            <a:fillRect/>
          </a:stretch>
        </p:blipFill>
        <p:spPr>
          <a:xfrm>
            <a:off x="278664" y="5403278"/>
            <a:ext cx="5492262" cy="1031114"/>
          </a:xfrm>
          <a:prstGeom prst="rect">
            <a:avLst/>
          </a:prstGeom>
        </p:spPr>
      </p:pic>
      <p:sp>
        <p:nvSpPr>
          <p:cNvPr id="11" name="TextBox 10">
            <a:extLst>
              <a:ext uri="{FF2B5EF4-FFF2-40B4-BE49-F238E27FC236}">
                <a16:creationId xmlns:a16="http://schemas.microsoft.com/office/drawing/2014/main" id="{41B652AD-0AA1-D4DC-14F7-642BF210CBD8}"/>
              </a:ext>
            </a:extLst>
          </p:cNvPr>
          <p:cNvSpPr txBox="1"/>
          <p:nvPr/>
        </p:nvSpPr>
        <p:spPr>
          <a:xfrm>
            <a:off x="6096000" y="1870590"/>
            <a:ext cx="5770563" cy="1938992"/>
          </a:xfrm>
          <a:prstGeom prst="rect">
            <a:avLst/>
          </a:prstGeom>
          <a:noFill/>
        </p:spPr>
        <p:txBody>
          <a:bodyPr wrap="square">
            <a:spAutoFit/>
          </a:bodyPr>
          <a:lstStyle/>
          <a:p>
            <a:r>
              <a:rPr lang="ja-JP" altLang="en-US" sz="2400">
                <a:latin typeface="Microsoft YaHei" panose="020B0503020204020204" pitchFamily="34" charset="-122"/>
                <a:ea typeface="Microsoft YaHei" panose="020B0503020204020204" pitchFamily="34" charset="-122"/>
              </a:rPr>
              <a:t>这个范式的优势在于，大型预训练模型已经学到了丰富的语言表示，因此 具备强大的生成能力，能够适应多种任务。通过调整输入</a:t>
            </a:r>
            <a:r>
              <a:rPr lang="ja-JP" altLang="en-US" sz="2400" b="1">
                <a:solidFill>
                  <a:srgbClr val="C00000"/>
                </a:solidFill>
                <a:latin typeface="Microsoft YaHei" panose="020B0503020204020204" pitchFamily="34" charset="-122"/>
                <a:ea typeface="Microsoft YaHei" panose="020B0503020204020204" pitchFamily="34" charset="-122"/>
              </a:rPr>
              <a:t>提示</a:t>
            </a:r>
            <a:r>
              <a:rPr lang="ja-JP" altLang="en-US" sz="2400">
                <a:latin typeface="Microsoft YaHei" panose="020B0503020204020204" pitchFamily="34" charset="-122"/>
                <a:ea typeface="Microsoft YaHei" panose="020B0503020204020204" pitchFamily="34" charset="-122"/>
              </a:rPr>
              <a:t>，可以引导模型执行各种任务，而不需要为每个任务单独训练一个模型。</a:t>
            </a:r>
            <a:endParaRPr lang="en-US" sz="2400" dirty="0">
              <a:latin typeface="Microsoft YaHei" panose="020B0503020204020204" pitchFamily="34" charset="-122"/>
              <a:ea typeface="Microsoft YaHei" panose="020B0503020204020204" pitchFamily="34" charset="-122"/>
            </a:endParaRPr>
          </a:p>
        </p:txBody>
      </p:sp>
      <p:sp>
        <p:nvSpPr>
          <p:cNvPr id="8" name="TextBox 7">
            <a:extLst>
              <a:ext uri="{FF2B5EF4-FFF2-40B4-BE49-F238E27FC236}">
                <a16:creationId xmlns:a16="http://schemas.microsoft.com/office/drawing/2014/main" id="{C6F4B56E-F79F-5759-4D23-C5CE302E9752}"/>
              </a:ext>
            </a:extLst>
          </p:cNvPr>
          <p:cNvSpPr txBox="1"/>
          <p:nvPr/>
        </p:nvSpPr>
        <p:spPr>
          <a:xfrm>
            <a:off x="5860500" y="4596121"/>
            <a:ext cx="6241562" cy="1200329"/>
          </a:xfrm>
          <a:prstGeom prst="rect">
            <a:avLst/>
          </a:prstGeom>
          <a:solidFill>
            <a:schemeClr val="accent2">
              <a:lumMod val="40000"/>
              <a:lumOff val="60000"/>
            </a:schemeClr>
          </a:solidFill>
        </p:spPr>
        <p:txBody>
          <a:bodyPr wrap="square">
            <a:spAutoFit/>
          </a:bodyPr>
          <a:lstStyle/>
          <a:p>
            <a:r>
              <a:rPr lang="en-US" sz="2400" dirty="0">
                <a:latin typeface="Times New Roman" panose="02020603050405020304" pitchFamily="18" charset="0"/>
                <a:cs typeface="Times New Roman" panose="02020603050405020304" pitchFamily="18" charset="0"/>
              </a:rPr>
              <a:t>Prompt engineering is the process of iterating a generative AI prompt to improve its accuracy and effectiveness.</a:t>
            </a:r>
          </a:p>
        </p:txBody>
      </p:sp>
    </p:spTree>
    <p:extLst>
      <p:ext uri="{BB962C8B-B14F-4D97-AF65-F5344CB8AC3E}">
        <p14:creationId xmlns:p14="http://schemas.microsoft.com/office/powerpoint/2010/main" val="24594092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
          <p:cNvSpPr txBox="1">
            <a:spLocks noGrp="1"/>
          </p:cNvSpPr>
          <p:nvPr>
            <p:ph type="title"/>
          </p:nvPr>
        </p:nvSpPr>
        <p:spPr>
          <a:xfrm>
            <a:off x="583565" y="483450"/>
            <a:ext cx="6672072" cy="457835"/>
          </a:xfrm>
          <a:prstGeom prst="rect">
            <a:avLst/>
          </a:prstGeom>
        </p:spPr>
        <p:txBody>
          <a:bodyPr vert="horz" wrap="square" lIns="0" tIns="15240" rIns="0" bIns="0" rtlCol="0">
            <a:spAutoFit/>
          </a:bodyPr>
          <a:lstStyle/>
          <a:p>
            <a:pPr marL="12700" algn="l" rtl="0">
              <a:spcBef>
                <a:spcPts val="100"/>
              </a:spcBef>
            </a:pPr>
            <a:r>
              <a:rPr lang="en-US" altLang="zh-CN" sz="2880" dirty="0">
                <a:solidFill>
                  <a:srgbClr val="0070C0"/>
                </a:solidFill>
                <a:latin typeface="微软雅黑" panose="020B0503020204020204" pitchFamily="34" charset="-122"/>
                <a:ea typeface="微软雅黑" panose="020B0503020204020204" pitchFamily="34" charset="-122"/>
              </a:rPr>
              <a:t>5.7</a:t>
            </a:r>
            <a:r>
              <a:rPr lang="zh-CN" altLang="en-US" sz="2880" dirty="0">
                <a:solidFill>
                  <a:srgbClr val="0070C0"/>
                </a:solidFill>
                <a:latin typeface="微软雅黑" panose="020B0503020204020204" pitchFamily="34" charset="-122"/>
                <a:ea typeface="微软雅黑" panose="020B0503020204020204" pitchFamily="34" charset="-122"/>
              </a:rPr>
              <a:t>讨论</a:t>
            </a:r>
          </a:p>
        </p:txBody>
      </p:sp>
      <p:sp>
        <p:nvSpPr>
          <p:cNvPr id="3" name="等腰三角形 2"/>
          <p:cNvSpPr/>
          <p:nvPr/>
        </p:nvSpPr>
        <p:spPr>
          <a:xfrm rot="5400000">
            <a:off x="-170815" y="560705"/>
            <a:ext cx="713105" cy="321945"/>
          </a:xfrm>
          <a:prstGeom prs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8754534" y="171584"/>
            <a:ext cx="3041015" cy="643436"/>
            <a:chOff x="6096000" y="266700"/>
            <a:chExt cx="3041015" cy="643436"/>
          </a:xfrm>
        </p:grpSpPr>
        <p:pic>
          <p:nvPicPr>
            <p:cNvPr id="5" name="图片 4"/>
            <p:cNvPicPr>
              <a:picLocks noChangeAspect="1"/>
            </p:cNvPicPr>
            <p:nvPr/>
          </p:nvPicPr>
          <p:blipFill>
            <a:blip r:embed="rId3"/>
            <a:stretch>
              <a:fillRect/>
            </a:stretch>
          </p:blipFill>
          <p:spPr>
            <a:xfrm>
              <a:off x="6096000" y="266700"/>
              <a:ext cx="3041015" cy="565044"/>
            </a:xfrm>
            <a:prstGeom prst="rect">
              <a:avLst/>
            </a:prstGeom>
          </p:spPr>
        </p:pic>
        <p:sp>
          <p:nvSpPr>
            <p:cNvPr id="6" name="矩形 5"/>
            <p:cNvSpPr/>
            <p:nvPr userDrawn="1"/>
          </p:nvSpPr>
          <p:spPr>
            <a:xfrm>
              <a:off x="8756015" y="571500"/>
              <a:ext cx="381000" cy="3386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solidFill>
                  <a:schemeClr val="bg1"/>
                </a:solidFill>
              </a:endParaRPr>
            </a:p>
          </p:txBody>
        </p:sp>
      </p:grpSp>
      <p:sp>
        <p:nvSpPr>
          <p:cNvPr id="4" name="文本框 3"/>
          <p:cNvSpPr txBox="1"/>
          <p:nvPr/>
        </p:nvSpPr>
        <p:spPr>
          <a:xfrm>
            <a:off x="482600" y="1475740"/>
            <a:ext cx="10846435" cy="874407"/>
          </a:xfrm>
          <a:prstGeom prst="rect">
            <a:avLst/>
          </a:prstGeom>
          <a:solidFill>
            <a:schemeClr val="tx2">
              <a:lumMod val="10000"/>
              <a:lumOff val="90000"/>
            </a:schemeClr>
          </a:solidFill>
        </p:spPr>
        <p:txBody>
          <a:bodyPr wrap="square" rtlCol="0" anchor="t">
            <a:spAutoFit/>
          </a:bodyPr>
          <a:lstStyle/>
          <a:p>
            <a:pPr marL="285750" indent="-285750" algn="just" fontAlgn="auto">
              <a:lnSpc>
                <a:spcPct val="150000"/>
              </a:lnSpc>
              <a:buFont typeface="Wingdings" panose="05000000000000000000" charset="0"/>
              <a:buChar char="l"/>
            </a:pPr>
            <a:r>
              <a:rPr lang="zh-CN" altLang="en-US"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讨论</a:t>
            </a:r>
            <a:r>
              <a:rPr lang="en-US" altLang="zh-CN"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5.1</a:t>
            </a:r>
            <a:r>
              <a:rPr lang="zh-CN" altLang="en-US"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a:t>
            </a:r>
          </a:p>
          <a:p>
            <a:pPr indent="0" algn="just" fontAlgn="auto">
              <a:lnSpc>
                <a:spcPct val="150000"/>
              </a:lnSpc>
              <a:buFont typeface="Wingdings" panose="05000000000000000000" charset="0"/>
              <a:buNone/>
            </a:pPr>
            <a:r>
              <a:rPr lang="en-US" altLang="zh-CN" dirty="0">
                <a:latin typeface="微软雅黑" panose="020B0503020204020204" pitchFamily="34" charset="-122"/>
                <a:ea typeface="微软雅黑" panose="020B0503020204020204" pitchFamily="34" charset="-122"/>
                <a:sym typeface="Wingdings 2" panose="05020102010507070707" charset="0"/>
              </a:rPr>
              <a:t>    </a:t>
            </a:r>
            <a:r>
              <a:rPr lang="zh-CN" altLang="en-US" dirty="0">
                <a:latin typeface="微软雅黑" panose="020B0503020204020204" pitchFamily="34" charset="-122"/>
                <a:ea typeface="微软雅黑" panose="020B0503020204020204" pitchFamily="34" charset="-122"/>
                <a:sym typeface="Wingdings 2" panose="05020102010507070707" charset="0"/>
              </a:rPr>
              <a:t>请探讨位置编码在</a:t>
            </a:r>
            <a:r>
              <a:rPr lang="en-US" altLang="zh-CN" dirty="0">
                <a:latin typeface="微软雅黑" panose="020B0503020204020204" pitchFamily="34" charset="-122"/>
                <a:ea typeface="微软雅黑" panose="020B0503020204020204" pitchFamily="34" charset="-122"/>
                <a:sym typeface="Wingdings 2" panose="05020102010507070707" charset="0"/>
              </a:rPr>
              <a:t>Transformer </a:t>
            </a:r>
            <a:r>
              <a:rPr lang="zh-CN" altLang="en-US" dirty="0">
                <a:latin typeface="微软雅黑" panose="020B0503020204020204" pitchFamily="34" charset="-122"/>
                <a:ea typeface="微软雅黑" panose="020B0503020204020204" pitchFamily="34" charset="-122"/>
                <a:sym typeface="Wingdings 2" panose="05020102010507070707" charset="0"/>
              </a:rPr>
              <a:t>模型中的作用与必要性，如何通过位置信息增强模型的序列处理能力？。</a:t>
            </a:r>
          </a:p>
        </p:txBody>
      </p:sp>
      <p:sp>
        <p:nvSpPr>
          <p:cNvPr id="8" name="文本框 7"/>
          <p:cNvSpPr txBox="1"/>
          <p:nvPr/>
        </p:nvSpPr>
        <p:spPr>
          <a:xfrm>
            <a:off x="482599" y="3670300"/>
            <a:ext cx="10846435" cy="1337945"/>
          </a:xfrm>
          <a:prstGeom prst="rect">
            <a:avLst/>
          </a:prstGeom>
          <a:solidFill>
            <a:schemeClr val="tx2">
              <a:lumMod val="10000"/>
              <a:lumOff val="90000"/>
            </a:schemeClr>
          </a:solidFill>
        </p:spPr>
        <p:txBody>
          <a:bodyPr wrap="square" rtlCol="0" anchor="t">
            <a:spAutoFit/>
          </a:bodyPr>
          <a:lstStyle/>
          <a:p>
            <a:pPr marL="285750" indent="-285750" algn="just" fontAlgn="auto">
              <a:lnSpc>
                <a:spcPct val="150000"/>
              </a:lnSpc>
              <a:buFont typeface="Wingdings" panose="05000000000000000000" charset="0"/>
              <a:buChar char="l"/>
            </a:pPr>
            <a:r>
              <a:rPr lang="zh-CN" altLang="en-US"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讨论</a:t>
            </a:r>
            <a:r>
              <a:rPr lang="en-US" altLang="zh-CN"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5.2</a:t>
            </a:r>
            <a:r>
              <a:rPr lang="zh-CN" altLang="en-US"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a:t>
            </a:r>
          </a:p>
          <a:p>
            <a:pPr indent="0" algn="just" fontAlgn="auto">
              <a:lnSpc>
                <a:spcPct val="150000"/>
              </a:lnSpc>
              <a:buFont typeface="Wingdings" panose="05000000000000000000" charset="0"/>
              <a:buNone/>
            </a:pPr>
            <a:r>
              <a:rPr lang="zh-CN" altLang="en-US" dirty="0"/>
              <a:t>    请比较 </a:t>
            </a:r>
            <a:r>
              <a:rPr lang="en-US" altLang="zh-CN" dirty="0"/>
              <a:t>Transformer </a:t>
            </a:r>
            <a:r>
              <a:rPr lang="zh-CN" altLang="en-US" dirty="0"/>
              <a:t>模型中的多头自注意力机制与多头编码器</a:t>
            </a:r>
            <a:r>
              <a:rPr lang="en-US" altLang="zh-CN" dirty="0"/>
              <a:t>-</a:t>
            </a:r>
            <a:r>
              <a:rPr lang="zh-CN" altLang="en-US" dirty="0"/>
              <a:t>解码器注意力机制的应用和效果，并解释它们如何分别影响信息处理和任务性能</a:t>
            </a:r>
            <a:r>
              <a:rPr lang="zh-CN" altLang="en-US" dirty="0">
                <a:latin typeface="微软雅黑" panose="020B0503020204020204" pitchFamily="34" charset="-122"/>
                <a:ea typeface="微软雅黑" panose="020B0503020204020204" pitchFamily="34" charset="-122"/>
                <a:sym typeface="Wingdings 2" panose="05020102010507070707" charset="0"/>
              </a:rPr>
              <a:t>。</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mU3MDBmYTc3YTVlNWQzZGM1OTdkMjA5Mzc3NTE1MzAifQ=="/>
  <p:tag name="KSO_WPP_MARK_KEY" val="1f4d8506-ffb6-44f2-9842-fc87cbde5fa2"/>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3895</TotalTime>
  <Words>4650</Words>
  <Application>Microsoft Office PowerPoint</Application>
  <PresentationFormat>宽屏</PresentationFormat>
  <Paragraphs>636</Paragraphs>
  <Slides>98</Slides>
  <Notes>70</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98</vt:i4>
      </vt:variant>
    </vt:vector>
  </HeadingPairs>
  <TitlesOfParts>
    <vt:vector size="116" baseType="lpstr">
      <vt:lpstr>-apple-system</vt:lpstr>
      <vt:lpstr>FandolSong-Regular-Identity-H</vt:lpstr>
      <vt:lpstr>Helvetica Neue</vt:lpstr>
      <vt:lpstr>Kaiti TC</vt:lpstr>
      <vt:lpstr>LMRoman10-Regular-Identity-H</vt:lpstr>
      <vt:lpstr>PingFang SC</vt:lpstr>
      <vt:lpstr>Microsoft YaHei</vt:lpstr>
      <vt:lpstr>Microsoft YaHei</vt:lpstr>
      <vt:lpstr>Arial</vt:lpstr>
      <vt:lpstr>Calibri</vt:lpstr>
      <vt:lpstr>Calibri Light</vt:lpstr>
      <vt:lpstr>Cambria Math</vt:lpstr>
      <vt:lpstr>Courier New</vt:lpstr>
      <vt:lpstr>Helvetica</vt:lpstr>
      <vt:lpstr>Times New Roman</vt:lpstr>
      <vt:lpstr>Verdana</vt:lpstr>
      <vt:lpstr>Wingdings</vt:lpstr>
      <vt:lpstr>Office 主题​​</vt:lpstr>
      <vt:lpstr>第五章 预训练语言模型</vt:lpstr>
      <vt:lpstr>5.1 概述 5.2 Seq2Seq模型 5.3 注意力机制  5.4 Transformer 模型 5.5 预训练语言模型 5.6 语言模型使用范式    </vt:lpstr>
      <vt:lpstr>5.1 概述</vt:lpstr>
      <vt:lpstr>5.1 概述</vt:lpstr>
      <vt:lpstr>需要多少语料库才能学会”文字接龙”？</vt:lpstr>
      <vt:lpstr>需要多少语料库才能学会”文字接龙”？</vt:lpstr>
      <vt:lpstr>5.2 Seq2Seq模型  5.2.1 模型结构  5.2.2 模型训练与使用技巧 5.3 注意力机制     5.3.1 定义与原理    5.3.2 引入注意力机制的编码器-解码器模型    5.3.3 查询、键和值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5.2 Seq2Seq模型  5.2.1 模型结构  5.2.2 模型训练与使用技巧 5.3 注意力机制     5.3.1 定义与原理    5.3.2 引入注意力机制的编码器-解码器模型    5.3.3 查询、键和值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5.4 Transformer 模型    5.4.1 模型整体结构    5.4.2 模型细节 5.5 预训练语言模型    5.5.1 BERT 模型    5.5.2 GPT-1 模型 5.6 语言模型使用范式    5.6.1 预训练-传统微调范式    5.6.2 大模型-提示工程范式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5.4 Transformer 模型    5.4.1 模型整体结构    5.4.2 模型细节 5.5 预训练语言模型    5.5.1 BERT 模型    5.5.2 GPT-1 模型 5.6 语言模型使用范式    5.6.1 预训练-传统微调范式    5.6.2 大模型-提示工程范式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5.4 Transformer 模型    5.4.1 模型整体结构    5.4.2 模型细节 5.5 预训练语言模型    5.5.1 BERT 模型    5.5.2 GPT-1 模型 5.6 语言模型使用范式    5.6.1 预训练-传统微调范式    5.6.2 大模型-提示工程范式</vt:lpstr>
      <vt:lpstr>PowerPoint 演示文稿</vt:lpstr>
      <vt:lpstr>PowerPoint 演示文稿</vt:lpstr>
      <vt:lpstr>5.7讨论</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xingyan chen</cp:lastModifiedBy>
  <cp:revision>357</cp:revision>
  <dcterms:created xsi:type="dcterms:W3CDTF">2019-06-19T02:08:00Z</dcterms:created>
  <dcterms:modified xsi:type="dcterms:W3CDTF">2024-10-17T14:34:10Z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2052-12.1.0.15374</vt:lpwstr>
  </property>
  <property fmtid="{D5CDD505-2E9C-101B-9397-08002B2CF9AE}" pid="3" name="ICV">
    <vt:lpwstr>D1284E6BAA2C4CE098EE45E73C3C1F0D_11</vt:lpwstr>
  </property>
</Properties>
</file>