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1981" r:id="rId3"/>
    <p:sldId id="1982" r:id="rId4"/>
    <p:sldId id="1983" r:id="rId5"/>
    <p:sldId id="1984" r:id="rId6"/>
    <p:sldId id="1985" r:id="rId7"/>
    <p:sldId id="283" r:id="rId8"/>
    <p:sldId id="1986" r:id="rId9"/>
    <p:sldId id="1988" r:id="rId10"/>
    <p:sldId id="1989" r:id="rId11"/>
    <p:sldId id="711" r:id="rId12"/>
    <p:sldId id="713" r:id="rId13"/>
    <p:sldId id="1991" r:id="rId14"/>
    <p:sldId id="712" r:id="rId15"/>
    <p:sldId id="1992" r:id="rId16"/>
    <p:sldId id="773"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autoAdjust="0"/>
    <p:restoredTop sz="80556"/>
  </p:normalViewPr>
  <p:slideViewPr>
    <p:cSldViewPr snapToGrid="0">
      <p:cViewPr varScale="1">
        <p:scale>
          <a:sx n="78" d="100"/>
          <a:sy n="78" d="100"/>
        </p:scale>
        <p:origin x="10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7A3D6-6F12-42B4-9562-63AEB9E7FF0A}" type="datetimeFigureOut">
              <a:rPr lang="zh-CN" altLang="en-US" smtClean="0"/>
              <a:t>2024/9/23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EFF1F-7924-4EDE-8F2A-5FB2A582D77D}" type="slidenum">
              <a:rPr lang="zh-CN" altLang="en-US" smtClean="0"/>
              <a:t>‹#›</a:t>
            </a:fld>
            <a:endParaRPr lang="zh-CN" altLang="en-US"/>
          </a:p>
        </p:txBody>
      </p:sp>
    </p:spTree>
    <p:extLst>
      <p:ext uri="{BB962C8B-B14F-4D97-AF65-F5344CB8AC3E}">
        <p14:creationId xmlns:p14="http://schemas.microsoft.com/office/powerpoint/2010/main" val="211353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2</a:t>
            </a:fld>
            <a:endParaRPr lang="en-US" altLang="zh-CN"/>
          </a:p>
        </p:txBody>
      </p:sp>
    </p:spTree>
    <p:extLst>
      <p:ext uri="{BB962C8B-B14F-4D97-AF65-F5344CB8AC3E}">
        <p14:creationId xmlns:p14="http://schemas.microsoft.com/office/powerpoint/2010/main" val="3918480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dirty="0">
                <a:solidFill>
                  <a:srgbClr val="000000"/>
                </a:solidFill>
                <a:effectLst/>
                <a:latin typeface="FandolSong-Regular"/>
              </a:rPr>
              <a:t>在训练数据中某些单词或短语可能从未出现过，或其上下 文信息不足，导致语言模型在估计这些单词序列的概率时容易出现零概率问题。</a:t>
            </a:r>
            <a:endParaRPr lang="en-US" altLang="zh-CN" sz="1800" b="0" dirty="0">
              <a:solidFill>
                <a:srgbClr val="000000"/>
              </a:solidFill>
              <a:effectLst/>
              <a:latin typeface="FandolSong-Regular"/>
            </a:endParaRPr>
          </a:p>
          <a:p>
            <a:r>
              <a:rPr lang="zh-CN" altLang="en-US" sz="1800" b="0" dirty="0">
                <a:solidFill>
                  <a:srgbClr val="000000"/>
                </a:solidFill>
                <a:effectLst/>
                <a:latin typeface="FandolSong-Regular"/>
              </a:rPr>
              <a:t>这里可以板书一下展开</a:t>
            </a:r>
            <a:r>
              <a:rPr lang="en-US" altLang="zh-CN" sz="1800" b="0" dirty="0">
                <a:solidFill>
                  <a:srgbClr val="000000"/>
                </a:solidFill>
                <a:effectLst/>
                <a:latin typeface="FandolSong-Regular"/>
              </a:rPr>
              <a:t>P</a:t>
            </a:r>
            <a:r>
              <a:rPr lang="zh-CN" altLang="en-US" sz="1800" b="0" dirty="0">
                <a:solidFill>
                  <a:srgbClr val="000000"/>
                </a:solidFill>
                <a:effectLst/>
                <a:latin typeface="FandolSong-Regular"/>
              </a:rPr>
              <a:t>（没有</a:t>
            </a:r>
            <a:r>
              <a:rPr lang="en-US" altLang="zh-CN" sz="1800" b="0" dirty="0">
                <a:solidFill>
                  <a:srgbClr val="000000"/>
                </a:solidFill>
                <a:effectLst/>
                <a:latin typeface="FandolSong-Regular"/>
              </a:rPr>
              <a:t>/</a:t>
            </a:r>
            <a:r>
              <a:rPr lang="zh-CN" altLang="en-US" sz="1800" b="0" dirty="0">
                <a:solidFill>
                  <a:srgbClr val="000000"/>
                </a:solidFill>
                <a:effectLst/>
                <a:latin typeface="FandolSong-Regular"/>
              </a:rPr>
              <a:t>今天）这个公式</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32B55-6CD0-40C0-BAFE-D331F0A28190}" type="slidenum">
              <a:rPr kumimoji="0" lang="en-US" altLang="zh-CN"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dirty="0">
                <a:solidFill>
                  <a:srgbClr val="000000"/>
                </a:solidFill>
                <a:effectLst/>
                <a:latin typeface="FandolSong-Regular"/>
              </a:rPr>
              <a:t>也被称为“拉普拉斯平滑”（</a:t>
            </a:r>
            <a:r>
              <a:rPr lang="en-US" altLang="zh-CN" sz="1800" b="0" dirty="0">
                <a:solidFill>
                  <a:srgbClr val="000000"/>
                </a:solidFill>
                <a:effectLst/>
                <a:latin typeface="LMRoman10-Regular"/>
              </a:rPr>
              <a:t>Laplace Smoothing</a:t>
            </a:r>
            <a:r>
              <a:rPr lang="zh-CN" altLang="en-US" sz="1800" b="0" dirty="0">
                <a:solidFill>
                  <a:srgbClr val="000000"/>
                </a:solidFill>
                <a:effectLst/>
                <a:latin typeface="FandolSong-Regular"/>
              </a:rPr>
              <a:t>），是一种较为简单的平滑技术。其核心原理是对每个出现在词汇 表中的统计单元（例如，单词或 </a:t>
            </a:r>
            <a:r>
              <a:rPr lang="en-US" altLang="zh-CN" sz="1800" b="0" dirty="0">
                <a:solidFill>
                  <a:srgbClr val="000000"/>
                </a:solidFill>
                <a:effectLst/>
                <a:latin typeface="CMMI10"/>
              </a:rPr>
              <a:t>N</a:t>
            </a:r>
            <a:r>
              <a:rPr lang="en-US" altLang="zh-CN" sz="1800" b="0" dirty="0">
                <a:solidFill>
                  <a:srgbClr val="000000"/>
                </a:solidFill>
                <a:effectLst/>
                <a:latin typeface="LMRoman10-Regular"/>
              </a:rPr>
              <a:t>-gram</a:t>
            </a:r>
            <a:r>
              <a:rPr lang="zh-CN" altLang="en-US" sz="1800" b="0" dirty="0">
                <a:solidFill>
                  <a:srgbClr val="000000"/>
                </a:solidFill>
                <a:effectLst/>
                <a:latin typeface="FandolSong-Regular"/>
              </a:rPr>
              <a:t>）的频率计数进行加一操作，以避免任何零概率的估计。</a:t>
            </a:r>
            <a:endParaRPr lang="en-US" altLang="zh-CN" sz="1800" b="0" dirty="0">
              <a:solidFill>
                <a:srgbClr val="000000"/>
              </a:solidFill>
              <a:effectLst/>
              <a:latin typeface="FandolSong-Regular"/>
            </a:endParaRPr>
          </a:p>
          <a:p>
            <a:endParaRPr lang="en-US" altLang="zh-CN" sz="1800" b="0" dirty="0">
              <a:solidFill>
                <a:srgbClr val="000000"/>
              </a:solidFill>
              <a:effectLst/>
              <a:latin typeface="FandolSong-Regular"/>
            </a:endParaRPr>
          </a:p>
          <a:p>
            <a:r>
              <a:rPr lang="zh-CN" altLang="en-US" sz="1800" b="0" dirty="0">
                <a:solidFill>
                  <a:srgbClr val="000000"/>
                </a:solidFill>
                <a:effectLst/>
                <a:latin typeface="FandolSong-Regular"/>
              </a:rPr>
              <a:t>其中 </a:t>
            </a:r>
            <a:r>
              <a:rPr lang="en-US" altLang="zh-CN" sz="1800" b="0" dirty="0">
                <a:solidFill>
                  <a:srgbClr val="000000"/>
                </a:solidFill>
                <a:effectLst/>
                <a:latin typeface="CMMI10"/>
              </a:rPr>
              <a:t>P</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en-US" altLang="zh-CN" sz="1800" b="0" dirty="0">
                <a:solidFill>
                  <a:srgbClr val="000000"/>
                </a:solidFill>
                <a:effectLst/>
                <a:latin typeface="CMSY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a:t>
            </a:r>
            <a:r>
              <a:rPr lang="zh-CN" altLang="en-US" sz="1800" b="0" dirty="0">
                <a:solidFill>
                  <a:srgbClr val="000000"/>
                </a:solidFill>
                <a:effectLst/>
                <a:latin typeface="FandolSong-Regular"/>
              </a:rPr>
              <a:t>表示在给定前缀词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zh-CN" altLang="en-US" sz="1800" b="0" dirty="0">
                <a:solidFill>
                  <a:srgbClr val="000000"/>
                </a:solidFill>
                <a:effectLst/>
                <a:latin typeface="FandolSong-Regular"/>
              </a:rPr>
              <a:t>的情况下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zh-CN" altLang="en-US" sz="1800" b="0" dirty="0">
                <a:solidFill>
                  <a:srgbClr val="000000"/>
                </a:solidFill>
                <a:effectLst/>
                <a:latin typeface="FandolSong-Regular"/>
              </a:rPr>
              <a:t>出现的概率，</a:t>
            </a:r>
            <a:r>
              <a:rPr lang="en-US" altLang="zh-CN" sz="1800" b="0" dirty="0">
                <a:solidFill>
                  <a:srgbClr val="000000"/>
                </a:solidFill>
                <a:effectLst/>
                <a:latin typeface="LMRoman10-Regular"/>
              </a:rPr>
              <a:t>count</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MI10"/>
              </a:rPr>
              <a:t>,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R10"/>
              </a:rPr>
              <a:t>) </a:t>
            </a:r>
            <a:r>
              <a:rPr lang="zh-CN" altLang="en-US" sz="1800" b="0" dirty="0">
                <a:solidFill>
                  <a:srgbClr val="000000"/>
                </a:solidFill>
                <a:effectLst/>
                <a:latin typeface="FandolSong-Regular"/>
              </a:rPr>
              <a:t>表示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zh-CN" altLang="en-US" sz="1800" b="0" dirty="0">
                <a:solidFill>
                  <a:srgbClr val="000000"/>
                </a:solidFill>
                <a:effectLst/>
                <a:latin typeface="FandolSong-Regular"/>
              </a:rPr>
              <a:t>和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zh-CN" altLang="en-US" sz="1800" b="0" dirty="0">
                <a:solidFill>
                  <a:srgbClr val="000000"/>
                </a:solidFill>
                <a:effectLst/>
                <a:latin typeface="FandolSong-Regular"/>
              </a:rPr>
              <a:t>组成的词对在语料库中出现的频率，</a:t>
            </a:r>
            <a:r>
              <a:rPr lang="en-US" altLang="zh-CN" sz="1800" b="0" dirty="0">
                <a:solidFill>
                  <a:srgbClr val="000000"/>
                </a:solidFill>
                <a:effectLst/>
                <a:latin typeface="LMRoman10-Regular"/>
              </a:rPr>
              <a:t>count</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a:t>
            </a:r>
            <a:r>
              <a:rPr lang="zh-CN" altLang="en-US" sz="1800" b="0" dirty="0">
                <a:solidFill>
                  <a:srgbClr val="000000"/>
                </a:solidFill>
                <a:effectLst/>
                <a:latin typeface="FandolSong-Regular"/>
              </a:rPr>
              <a:t>表示前 缀词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zh-CN" altLang="en-US" sz="1800" b="0" dirty="0">
                <a:solidFill>
                  <a:srgbClr val="000000"/>
                </a:solidFill>
                <a:effectLst/>
                <a:latin typeface="FandolSong-Regular"/>
              </a:rPr>
              <a:t>出现的频率，而 </a:t>
            </a:r>
            <a:r>
              <a:rPr lang="en-US" altLang="zh-CN" sz="1800" b="0" dirty="0">
                <a:solidFill>
                  <a:srgbClr val="000000"/>
                </a:solidFill>
                <a:effectLst/>
                <a:latin typeface="CMSY10"/>
              </a:rPr>
              <a:t>|</a:t>
            </a:r>
            <a:r>
              <a:rPr lang="en-US" altLang="zh-CN" sz="1800" b="0" dirty="0">
                <a:solidFill>
                  <a:srgbClr val="000000"/>
                </a:solidFill>
                <a:effectLst/>
                <a:latin typeface="CMMI10"/>
              </a:rPr>
              <a:t>V </a:t>
            </a:r>
            <a:r>
              <a:rPr lang="en-US" altLang="zh-CN" sz="1800" b="0" dirty="0">
                <a:solidFill>
                  <a:srgbClr val="000000"/>
                </a:solidFill>
                <a:effectLst/>
                <a:latin typeface="CMSY10"/>
              </a:rPr>
              <a:t>| </a:t>
            </a:r>
            <a:r>
              <a:rPr lang="zh-CN" altLang="en-US" sz="1800" b="0" dirty="0">
                <a:solidFill>
                  <a:srgbClr val="000000"/>
                </a:solidFill>
                <a:effectLst/>
                <a:latin typeface="FandolSong-Regular"/>
              </a:rPr>
              <a:t>则是词汇表的大小。以下将通过示例详细说明 加一平滑技术。</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32B55-6CD0-40C0-BAFE-D331F0A28190}" type="slidenum">
              <a:rPr kumimoji="0" lang="en-US" altLang="zh-CN"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4137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dirty="0">
                <a:solidFill>
                  <a:srgbClr val="000000"/>
                </a:solidFill>
                <a:effectLst/>
                <a:latin typeface="FandolSong-Regular"/>
              </a:rPr>
              <a:t>也被称为“拉普拉斯平滑”（</a:t>
            </a:r>
            <a:r>
              <a:rPr lang="en-US" altLang="zh-CN" sz="1800" b="0" dirty="0">
                <a:solidFill>
                  <a:srgbClr val="000000"/>
                </a:solidFill>
                <a:effectLst/>
                <a:latin typeface="LMRoman10-Regular"/>
              </a:rPr>
              <a:t>Laplace Smoothing</a:t>
            </a:r>
            <a:r>
              <a:rPr lang="zh-CN" altLang="en-US" sz="1800" b="0" dirty="0">
                <a:solidFill>
                  <a:srgbClr val="000000"/>
                </a:solidFill>
                <a:effectLst/>
                <a:latin typeface="FandolSong-Regular"/>
              </a:rPr>
              <a:t>），是一种较为简单的平滑技术。其核心原理是对每个出现在词汇 表中的统计单元（例如，单词或 </a:t>
            </a:r>
            <a:r>
              <a:rPr lang="en-US" altLang="zh-CN" sz="1800" b="0" dirty="0">
                <a:solidFill>
                  <a:srgbClr val="000000"/>
                </a:solidFill>
                <a:effectLst/>
                <a:latin typeface="CMMI10"/>
              </a:rPr>
              <a:t>N</a:t>
            </a:r>
            <a:r>
              <a:rPr lang="en-US" altLang="zh-CN" sz="1800" b="0" dirty="0">
                <a:solidFill>
                  <a:srgbClr val="000000"/>
                </a:solidFill>
                <a:effectLst/>
                <a:latin typeface="LMRoman10-Regular"/>
              </a:rPr>
              <a:t>-gram</a:t>
            </a:r>
            <a:r>
              <a:rPr lang="zh-CN" altLang="en-US" sz="1800" b="0" dirty="0">
                <a:solidFill>
                  <a:srgbClr val="000000"/>
                </a:solidFill>
                <a:effectLst/>
                <a:latin typeface="FandolSong-Regular"/>
              </a:rPr>
              <a:t>）的频率计数进行加一操作，以避免任何零概率的估计。</a:t>
            </a:r>
            <a:endParaRPr lang="en-US" altLang="zh-CN" sz="1800" b="0" dirty="0">
              <a:solidFill>
                <a:srgbClr val="000000"/>
              </a:solidFill>
              <a:effectLst/>
              <a:latin typeface="FandolSong-Regular"/>
            </a:endParaRPr>
          </a:p>
          <a:p>
            <a:endParaRPr lang="en-US" altLang="zh-CN" sz="1800" b="0" dirty="0">
              <a:solidFill>
                <a:srgbClr val="000000"/>
              </a:solidFill>
              <a:effectLst/>
              <a:latin typeface="FandolSong-Regular"/>
            </a:endParaRPr>
          </a:p>
          <a:p>
            <a:r>
              <a:rPr lang="zh-CN" altLang="en-US" sz="1800" b="0" dirty="0">
                <a:solidFill>
                  <a:srgbClr val="000000"/>
                </a:solidFill>
                <a:effectLst/>
                <a:latin typeface="FandolSong-Regular"/>
              </a:rPr>
              <a:t>其中 </a:t>
            </a:r>
            <a:r>
              <a:rPr lang="en-US" altLang="zh-CN" sz="1800" b="0" dirty="0">
                <a:solidFill>
                  <a:srgbClr val="000000"/>
                </a:solidFill>
                <a:effectLst/>
                <a:latin typeface="CMMI10"/>
              </a:rPr>
              <a:t>P</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en-US" altLang="zh-CN" sz="1800" b="0" dirty="0">
                <a:solidFill>
                  <a:srgbClr val="000000"/>
                </a:solidFill>
                <a:effectLst/>
                <a:latin typeface="CMSY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a:t>
            </a:r>
            <a:r>
              <a:rPr lang="zh-CN" altLang="en-US" sz="1800" b="0" dirty="0">
                <a:solidFill>
                  <a:srgbClr val="000000"/>
                </a:solidFill>
                <a:effectLst/>
                <a:latin typeface="FandolSong-Regular"/>
              </a:rPr>
              <a:t>表示在给定前缀词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zh-CN" altLang="en-US" sz="1800" b="0" dirty="0">
                <a:solidFill>
                  <a:srgbClr val="000000"/>
                </a:solidFill>
                <a:effectLst/>
                <a:latin typeface="FandolSong-Regular"/>
              </a:rPr>
              <a:t>的情况下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zh-CN" altLang="en-US" sz="1800" b="0" dirty="0">
                <a:solidFill>
                  <a:srgbClr val="000000"/>
                </a:solidFill>
                <a:effectLst/>
                <a:latin typeface="FandolSong-Regular"/>
              </a:rPr>
              <a:t>出现的概率，</a:t>
            </a:r>
            <a:r>
              <a:rPr lang="en-US" altLang="zh-CN" sz="1800" b="0" dirty="0">
                <a:solidFill>
                  <a:srgbClr val="000000"/>
                </a:solidFill>
                <a:effectLst/>
                <a:latin typeface="LMRoman10-Regular"/>
              </a:rPr>
              <a:t>count</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MI10"/>
              </a:rPr>
              <a:t>,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R10"/>
              </a:rPr>
              <a:t>) </a:t>
            </a:r>
            <a:r>
              <a:rPr lang="zh-CN" altLang="en-US" sz="1800" b="0" dirty="0">
                <a:solidFill>
                  <a:srgbClr val="000000"/>
                </a:solidFill>
                <a:effectLst/>
                <a:latin typeface="FandolSong-Regular"/>
              </a:rPr>
              <a:t>表示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zh-CN" altLang="en-US" sz="1800" b="0" dirty="0">
                <a:solidFill>
                  <a:srgbClr val="000000"/>
                </a:solidFill>
                <a:effectLst/>
                <a:latin typeface="FandolSong-Regular"/>
              </a:rPr>
              <a:t>和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zh-CN" altLang="en-US" sz="1800" b="0" dirty="0">
                <a:solidFill>
                  <a:srgbClr val="000000"/>
                </a:solidFill>
                <a:effectLst/>
                <a:latin typeface="FandolSong-Regular"/>
              </a:rPr>
              <a:t>组成的词对在语料库中出现的频率，</a:t>
            </a:r>
            <a:r>
              <a:rPr lang="en-US" altLang="zh-CN" sz="1800" b="0" dirty="0">
                <a:solidFill>
                  <a:srgbClr val="000000"/>
                </a:solidFill>
                <a:effectLst/>
                <a:latin typeface="LMRoman10-Regular"/>
              </a:rPr>
              <a:t>count</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a:t>
            </a:r>
            <a:r>
              <a:rPr lang="zh-CN" altLang="en-US" sz="1800" b="0" dirty="0">
                <a:solidFill>
                  <a:srgbClr val="000000"/>
                </a:solidFill>
                <a:effectLst/>
                <a:latin typeface="FandolSong-Regular"/>
              </a:rPr>
              <a:t>表示前 缀词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zh-CN" altLang="en-US" sz="1800" b="0" dirty="0">
                <a:solidFill>
                  <a:srgbClr val="000000"/>
                </a:solidFill>
                <a:effectLst/>
                <a:latin typeface="FandolSong-Regular"/>
              </a:rPr>
              <a:t>出现的频率，而 </a:t>
            </a:r>
            <a:r>
              <a:rPr lang="en-US" altLang="zh-CN" sz="1800" b="0" dirty="0">
                <a:solidFill>
                  <a:srgbClr val="000000"/>
                </a:solidFill>
                <a:effectLst/>
                <a:latin typeface="CMSY10"/>
              </a:rPr>
              <a:t>|</a:t>
            </a:r>
            <a:r>
              <a:rPr lang="en-US" altLang="zh-CN" sz="1800" b="0" dirty="0">
                <a:solidFill>
                  <a:srgbClr val="000000"/>
                </a:solidFill>
                <a:effectLst/>
                <a:latin typeface="CMMI10"/>
              </a:rPr>
              <a:t>V </a:t>
            </a:r>
            <a:r>
              <a:rPr lang="en-US" altLang="zh-CN" sz="1800" b="0" dirty="0">
                <a:solidFill>
                  <a:srgbClr val="000000"/>
                </a:solidFill>
                <a:effectLst/>
                <a:latin typeface="CMSY10"/>
              </a:rPr>
              <a:t>| </a:t>
            </a:r>
            <a:r>
              <a:rPr lang="zh-CN" altLang="en-US" sz="1800" b="0" dirty="0">
                <a:solidFill>
                  <a:srgbClr val="000000"/>
                </a:solidFill>
                <a:effectLst/>
                <a:latin typeface="FandolSong-Regular"/>
              </a:rPr>
              <a:t>则是词汇表的大小。以下将通过示例详细说明 加一平滑技术。</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32B55-6CD0-40C0-BAFE-D331F0A28190}" type="slidenum">
              <a:rPr kumimoji="0" lang="en-US" altLang="zh-CN"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1810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dirty="0">
                <a:solidFill>
                  <a:srgbClr val="000000"/>
                </a:solidFill>
                <a:effectLst/>
                <a:latin typeface="FandolSong-Regular"/>
              </a:rPr>
              <a:t>插值平滑（</a:t>
            </a:r>
            <a:r>
              <a:rPr lang="en-US" altLang="zh-CN" sz="1800" b="0" dirty="0">
                <a:solidFill>
                  <a:srgbClr val="000000"/>
                </a:solidFill>
                <a:effectLst/>
                <a:latin typeface="LMRoman10-Regular"/>
              </a:rPr>
              <a:t>Interpolation Smoothing</a:t>
            </a:r>
            <a:r>
              <a:rPr lang="zh-CN" altLang="en-US" sz="1800" b="0" dirty="0">
                <a:solidFill>
                  <a:srgbClr val="000000"/>
                </a:solidFill>
                <a:effectLst/>
                <a:latin typeface="FandolSong-Regular"/>
              </a:rPr>
              <a:t>），该方法利用不同阶数的 </a:t>
            </a:r>
            <a:r>
              <a:rPr lang="en-US" altLang="zh-CN" sz="1800" b="0" dirty="0">
                <a:solidFill>
                  <a:srgbClr val="000000"/>
                </a:solidFill>
                <a:effectLst/>
                <a:latin typeface="CMMI10"/>
              </a:rPr>
              <a:t>N</a:t>
            </a:r>
            <a:r>
              <a:rPr lang="en-US" altLang="zh-CN" sz="1800" b="0" dirty="0">
                <a:solidFill>
                  <a:srgbClr val="000000"/>
                </a:solidFill>
                <a:effectLst/>
                <a:latin typeface="LMRoman10-Regular"/>
              </a:rPr>
              <a:t>-gram </a:t>
            </a:r>
            <a:r>
              <a:rPr lang="zh-CN" altLang="en-US" sz="1800" b="0" dirty="0">
                <a:solidFill>
                  <a:srgbClr val="000000"/>
                </a:solidFill>
                <a:effectLst/>
                <a:latin typeface="FandolSong-Regular"/>
              </a:rPr>
              <a:t>模 型来估算概率。具体来说，其将各阶数模型的概率进行线性加权平均： </a:t>
            </a:r>
            <a:endParaRPr lang="zh-CN" altLang="en-US" dirty="0"/>
          </a:p>
          <a:p>
            <a:r>
              <a:rPr lang="en-US" altLang="zh-CN" sz="1800" b="0" dirty="0">
                <a:solidFill>
                  <a:srgbClr val="000000"/>
                </a:solidFill>
                <a:effectLst/>
                <a:latin typeface="CMMI10"/>
              </a:rPr>
              <a:t>P</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en-US" altLang="zh-CN" sz="1800" b="0" dirty="0">
                <a:solidFill>
                  <a:srgbClr val="000000"/>
                </a:solidFill>
                <a:effectLst/>
                <a:latin typeface="CMSY10"/>
              </a:rPr>
              <a:t>|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a:t>
            </a:r>
            <a:r>
              <a:rPr lang="en-US" altLang="zh-CN" sz="1800" b="0" dirty="0">
                <a:solidFill>
                  <a:srgbClr val="000000"/>
                </a:solidFill>
                <a:effectLst/>
                <a:latin typeface="CMMI7"/>
              </a:rPr>
              <a:t>N</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en-US" altLang="zh-CN" sz="1800" b="0" dirty="0">
                <a:solidFill>
                  <a:srgbClr val="000000"/>
                </a:solidFill>
                <a:effectLst/>
                <a:latin typeface="CMMI10"/>
              </a:rPr>
              <a:t>, . . . ,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 </a:t>
            </a:r>
            <a:r>
              <a:rPr lang="en-US" altLang="zh-CN" sz="1800" b="0" dirty="0">
                <a:solidFill>
                  <a:srgbClr val="000000"/>
                </a:solidFill>
                <a:effectLst/>
                <a:latin typeface="CMEX10"/>
              </a:rPr>
              <a:t>X </a:t>
            </a:r>
            <a:r>
              <a:rPr lang="en-US" altLang="zh-CN" sz="1800" b="0" dirty="0">
                <a:solidFill>
                  <a:srgbClr val="000000"/>
                </a:solidFill>
                <a:effectLst/>
                <a:latin typeface="CMMI7"/>
              </a:rPr>
              <a:t>N j</a:t>
            </a:r>
            <a:r>
              <a:rPr lang="en-US" altLang="zh-CN" sz="1800" b="0" dirty="0">
                <a:solidFill>
                  <a:srgbClr val="000000"/>
                </a:solidFill>
                <a:effectLst/>
                <a:latin typeface="CMR7"/>
              </a:rPr>
              <a:t>=1 </a:t>
            </a:r>
            <a:endParaRPr lang="zh-CN" altLang="en-US" dirty="0"/>
          </a:p>
          <a:p>
            <a:r>
              <a:rPr lang="en-US" altLang="zh-CN" sz="1800" b="0" dirty="0" err="1">
                <a:solidFill>
                  <a:srgbClr val="000000"/>
                </a:solidFill>
                <a:effectLst/>
                <a:latin typeface="CMMI10"/>
              </a:rPr>
              <a:t>λ</a:t>
            </a:r>
            <a:r>
              <a:rPr lang="en-US" altLang="zh-CN" sz="1800" b="0" dirty="0" err="1">
                <a:solidFill>
                  <a:srgbClr val="000000"/>
                </a:solidFill>
                <a:effectLst/>
                <a:latin typeface="CMMI7"/>
              </a:rPr>
              <a:t>j</a:t>
            </a:r>
            <a:r>
              <a:rPr lang="en-US" altLang="zh-CN" sz="1800" b="0" dirty="0" err="1">
                <a:solidFill>
                  <a:srgbClr val="000000"/>
                </a:solidFill>
                <a:effectLst/>
                <a:latin typeface="CMMI10"/>
              </a:rPr>
              <a:t>P</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en-US" altLang="zh-CN" sz="1800" b="0" dirty="0">
                <a:solidFill>
                  <a:srgbClr val="000000"/>
                </a:solidFill>
                <a:effectLst/>
                <a:latin typeface="CMSY10"/>
              </a:rPr>
              <a:t>|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MI7"/>
              </a:rPr>
              <a:t>j</a:t>
            </a:r>
            <a:r>
              <a:rPr lang="en-US" altLang="zh-CN" sz="1800" b="0" dirty="0">
                <a:solidFill>
                  <a:srgbClr val="000000"/>
                </a:solidFill>
                <a:effectLst/>
                <a:latin typeface="CMR7"/>
              </a:rPr>
              <a:t>+1</a:t>
            </a:r>
            <a:r>
              <a:rPr lang="en-US" altLang="zh-CN" sz="1800" b="0" dirty="0">
                <a:solidFill>
                  <a:srgbClr val="000000"/>
                </a:solidFill>
                <a:effectLst/>
                <a:latin typeface="CMMI10"/>
              </a:rPr>
              <a:t>, . . . ,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a:t>
            </a:r>
            <a:r>
              <a:rPr lang="en-US" altLang="zh-CN" sz="1800" b="0" dirty="0">
                <a:solidFill>
                  <a:srgbClr val="000000"/>
                </a:solidFill>
                <a:effectLst/>
                <a:latin typeface="LMRoman10-Regular"/>
              </a:rPr>
              <a:t>(3.8) </a:t>
            </a:r>
            <a:endParaRPr lang="zh-CN" altLang="en-US" dirty="0"/>
          </a:p>
          <a:p>
            <a:r>
              <a:rPr lang="zh-CN" altLang="en-US" sz="1800" b="0" dirty="0">
                <a:solidFill>
                  <a:srgbClr val="000000"/>
                </a:solidFill>
                <a:effectLst/>
                <a:latin typeface="FandolSong-Regular"/>
              </a:rPr>
              <a:t>其中，</a:t>
            </a:r>
            <a:r>
              <a:rPr lang="en-US" altLang="zh-CN" sz="1800" b="0" dirty="0">
                <a:solidFill>
                  <a:srgbClr val="000000"/>
                </a:solidFill>
                <a:effectLst/>
                <a:latin typeface="CMMI10"/>
              </a:rPr>
              <a:t>λ</a:t>
            </a:r>
            <a:r>
              <a:rPr lang="en-US" altLang="zh-CN" sz="1800" b="0" dirty="0">
                <a:solidFill>
                  <a:srgbClr val="000000"/>
                </a:solidFill>
                <a:effectLst/>
                <a:latin typeface="CMR7"/>
              </a:rPr>
              <a:t>1</a:t>
            </a:r>
            <a:r>
              <a:rPr lang="en-US" altLang="zh-CN" sz="1800" b="0" dirty="0">
                <a:solidFill>
                  <a:srgbClr val="000000"/>
                </a:solidFill>
                <a:effectLst/>
                <a:latin typeface="CMMI10"/>
              </a:rPr>
              <a:t>, λ</a:t>
            </a:r>
            <a:r>
              <a:rPr lang="en-US" altLang="zh-CN" sz="1800" b="0" dirty="0">
                <a:solidFill>
                  <a:srgbClr val="000000"/>
                </a:solidFill>
                <a:effectLst/>
                <a:latin typeface="CMR7"/>
              </a:rPr>
              <a:t>2</a:t>
            </a:r>
            <a:r>
              <a:rPr lang="en-US" altLang="zh-CN" sz="1800" b="0" dirty="0">
                <a:solidFill>
                  <a:srgbClr val="000000"/>
                </a:solidFill>
                <a:effectLst/>
                <a:latin typeface="CMMI10"/>
              </a:rPr>
              <a:t>, ..., </a:t>
            </a:r>
            <a:r>
              <a:rPr lang="en-US" altLang="zh-CN" sz="1800" b="0" dirty="0" err="1">
                <a:solidFill>
                  <a:srgbClr val="000000"/>
                </a:solidFill>
                <a:effectLst/>
                <a:latin typeface="CMMI10"/>
              </a:rPr>
              <a:t>λ</a:t>
            </a:r>
            <a:r>
              <a:rPr lang="en-US" altLang="zh-CN" sz="1800" b="0" dirty="0" err="1">
                <a:solidFill>
                  <a:srgbClr val="000000"/>
                </a:solidFill>
                <a:effectLst/>
                <a:latin typeface="CMMI7"/>
              </a:rPr>
              <a:t>N</a:t>
            </a:r>
            <a:r>
              <a:rPr lang="en-US" altLang="zh-CN" sz="1800" b="0" dirty="0">
                <a:solidFill>
                  <a:srgbClr val="000000"/>
                </a:solidFill>
                <a:effectLst/>
                <a:latin typeface="CMMI7"/>
              </a:rPr>
              <a:t> </a:t>
            </a:r>
            <a:r>
              <a:rPr lang="zh-CN" altLang="en-US" sz="1800" b="0" dirty="0">
                <a:solidFill>
                  <a:srgbClr val="000000"/>
                </a:solidFill>
                <a:effectLst/>
                <a:latin typeface="FandolSong-Regular"/>
              </a:rPr>
              <a:t>是不同阶数的 </a:t>
            </a:r>
            <a:r>
              <a:rPr lang="en-US" altLang="zh-CN" sz="1800" b="0" dirty="0">
                <a:solidFill>
                  <a:srgbClr val="000000"/>
                </a:solidFill>
                <a:effectLst/>
                <a:latin typeface="CMMI10"/>
              </a:rPr>
              <a:t>N</a:t>
            </a:r>
            <a:r>
              <a:rPr lang="en-US" altLang="zh-CN" sz="1800" b="0" dirty="0">
                <a:solidFill>
                  <a:srgbClr val="000000"/>
                </a:solidFill>
                <a:effectLst/>
                <a:latin typeface="LMRoman10-Regular"/>
              </a:rPr>
              <a:t>-gram </a:t>
            </a:r>
            <a:r>
              <a:rPr lang="zh-CN" altLang="en-US" sz="1800" b="0" dirty="0">
                <a:solidFill>
                  <a:srgbClr val="000000"/>
                </a:solidFill>
                <a:effectLst/>
                <a:latin typeface="FandolSong-Regular"/>
              </a:rPr>
              <a:t>模型对应的权重系数。这种方法 充分利用了不同阶数的马尔科夫模型，但依赖于对权重系数的选择。 </a:t>
            </a:r>
            <a:endParaRPr lang="en-US" altLang="zh-CN" sz="1800" b="0" dirty="0">
              <a:solidFill>
                <a:srgbClr val="000000"/>
              </a:solidFill>
              <a:effectLst/>
              <a:latin typeface="FandolSong-Regular"/>
            </a:endParaRPr>
          </a:p>
          <a:p>
            <a:r>
              <a:rPr lang="zh-CN" altLang="en-US" sz="1800" b="0" dirty="0">
                <a:solidFill>
                  <a:srgbClr val="000000"/>
                </a:solidFill>
                <a:effectLst/>
                <a:latin typeface="FandolSong-Regular"/>
              </a:rPr>
              <a:t>回退平滑：从高阶回退到低阶，回退的条件应该基于当前上下文的信息量 和高阶模型的统计可靠性，以确保在信息不足时能够有效地利用低阶模型的信 息进行平滑处理，从而提高整体的概率估计准确性。</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32B55-6CD0-40C0-BAFE-D331F0A28190}" type="slidenum">
              <a:rPr kumimoji="0" lang="en-US" altLang="zh-CN"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4068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dirty="0">
                <a:solidFill>
                  <a:srgbClr val="000000"/>
                </a:solidFill>
                <a:effectLst/>
                <a:latin typeface="FandolSong-Regular"/>
              </a:rPr>
              <a:t>插值平滑（</a:t>
            </a:r>
            <a:r>
              <a:rPr lang="en-US" altLang="zh-CN" sz="1800" b="0" dirty="0">
                <a:solidFill>
                  <a:srgbClr val="000000"/>
                </a:solidFill>
                <a:effectLst/>
                <a:latin typeface="LMRoman10-Regular"/>
              </a:rPr>
              <a:t>Interpolation Smoothing</a:t>
            </a:r>
            <a:r>
              <a:rPr lang="zh-CN" altLang="en-US" sz="1800" b="0" dirty="0">
                <a:solidFill>
                  <a:srgbClr val="000000"/>
                </a:solidFill>
                <a:effectLst/>
                <a:latin typeface="FandolSong-Regular"/>
              </a:rPr>
              <a:t>），该方法利用不同阶数的 </a:t>
            </a:r>
            <a:r>
              <a:rPr lang="en-US" altLang="zh-CN" sz="1800" b="0" dirty="0">
                <a:solidFill>
                  <a:srgbClr val="000000"/>
                </a:solidFill>
                <a:effectLst/>
                <a:latin typeface="CMMI10"/>
              </a:rPr>
              <a:t>N</a:t>
            </a:r>
            <a:r>
              <a:rPr lang="en-US" altLang="zh-CN" sz="1800" b="0" dirty="0">
                <a:solidFill>
                  <a:srgbClr val="000000"/>
                </a:solidFill>
                <a:effectLst/>
                <a:latin typeface="LMRoman10-Regular"/>
              </a:rPr>
              <a:t>-gram </a:t>
            </a:r>
            <a:r>
              <a:rPr lang="zh-CN" altLang="en-US" sz="1800" b="0" dirty="0">
                <a:solidFill>
                  <a:srgbClr val="000000"/>
                </a:solidFill>
                <a:effectLst/>
                <a:latin typeface="FandolSong-Regular"/>
              </a:rPr>
              <a:t>模 型来估算概率。具体来说，其将各阶数模型的概率进行线性加权平均： </a:t>
            </a:r>
            <a:endParaRPr lang="zh-CN" altLang="en-US" dirty="0"/>
          </a:p>
          <a:p>
            <a:r>
              <a:rPr lang="en-US" altLang="zh-CN" sz="1800" b="0" dirty="0">
                <a:solidFill>
                  <a:srgbClr val="000000"/>
                </a:solidFill>
                <a:effectLst/>
                <a:latin typeface="CMMI10"/>
              </a:rPr>
              <a:t>P</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en-US" altLang="zh-CN" sz="1800" b="0" dirty="0">
                <a:solidFill>
                  <a:srgbClr val="000000"/>
                </a:solidFill>
                <a:effectLst/>
                <a:latin typeface="CMSY10"/>
              </a:rPr>
              <a:t>|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a:t>
            </a:r>
            <a:r>
              <a:rPr lang="en-US" altLang="zh-CN" sz="1800" b="0" dirty="0">
                <a:solidFill>
                  <a:srgbClr val="000000"/>
                </a:solidFill>
                <a:effectLst/>
                <a:latin typeface="CMMI7"/>
              </a:rPr>
              <a:t>N</a:t>
            </a:r>
            <a:r>
              <a:rPr lang="zh-CN" altLang="en-US" sz="1800" b="0" dirty="0">
                <a:solidFill>
                  <a:srgbClr val="000000"/>
                </a:solidFill>
                <a:effectLst/>
                <a:latin typeface="CMSY7"/>
              </a:rPr>
              <a:t>−</a:t>
            </a:r>
            <a:r>
              <a:rPr lang="en-US" altLang="zh-CN" sz="1800" b="0" dirty="0">
                <a:solidFill>
                  <a:srgbClr val="000000"/>
                </a:solidFill>
                <a:effectLst/>
                <a:latin typeface="CMR7"/>
              </a:rPr>
              <a:t>1) </a:t>
            </a:r>
            <a:r>
              <a:rPr lang="en-US" altLang="zh-CN" sz="1800" b="0" dirty="0">
                <a:solidFill>
                  <a:srgbClr val="000000"/>
                </a:solidFill>
                <a:effectLst/>
                <a:latin typeface="CMMI10"/>
              </a:rPr>
              <a:t>, . . . ,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 </a:t>
            </a:r>
            <a:r>
              <a:rPr lang="en-US" altLang="zh-CN" sz="1800" b="0" dirty="0">
                <a:solidFill>
                  <a:srgbClr val="000000"/>
                </a:solidFill>
                <a:effectLst/>
                <a:latin typeface="CMEX10"/>
              </a:rPr>
              <a:t>X </a:t>
            </a:r>
            <a:r>
              <a:rPr lang="en-US" altLang="zh-CN" sz="1800" b="0" dirty="0">
                <a:solidFill>
                  <a:srgbClr val="000000"/>
                </a:solidFill>
                <a:effectLst/>
                <a:latin typeface="CMMI7"/>
              </a:rPr>
              <a:t>N j</a:t>
            </a:r>
            <a:r>
              <a:rPr lang="en-US" altLang="zh-CN" sz="1800" b="0" dirty="0">
                <a:solidFill>
                  <a:srgbClr val="000000"/>
                </a:solidFill>
                <a:effectLst/>
                <a:latin typeface="CMR7"/>
              </a:rPr>
              <a:t>=1 </a:t>
            </a:r>
            <a:endParaRPr lang="zh-CN" altLang="en-US" dirty="0"/>
          </a:p>
          <a:p>
            <a:r>
              <a:rPr lang="en-US" altLang="zh-CN" sz="1800" b="0" dirty="0" err="1">
                <a:solidFill>
                  <a:srgbClr val="000000"/>
                </a:solidFill>
                <a:effectLst/>
                <a:latin typeface="CMMI10"/>
              </a:rPr>
              <a:t>λ</a:t>
            </a:r>
            <a:r>
              <a:rPr lang="en-US" altLang="zh-CN" sz="1800" b="0" dirty="0" err="1">
                <a:solidFill>
                  <a:srgbClr val="000000"/>
                </a:solidFill>
                <a:effectLst/>
                <a:latin typeface="CMMI7"/>
              </a:rPr>
              <a:t>j</a:t>
            </a:r>
            <a:r>
              <a:rPr lang="en-US" altLang="zh-CN" sz="1800" b="0" dirty="0" err="1">
                <a:solidFill>
                  <a:srgbClr val="000000"/>
                </a:solidFill>
                <a:effectLst/>
                <a:latin typeface="CMMI10"/>
              </a:rPr>
              <a:t>P</a:t>
            </a:r>
            <a:r>
              <a:rPr lang="en-US" altLang="zh-CN" sz="1800" b="0" dirty="0">
                <a:solidFill>
                  <a:srgbClr val="000000"/>
                </a:solidFill>
                <a:effectLst/>
                <a:latin typeface="CMR10"/>
              </a:rPr>
              <a:t>(</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en-US" altLang="zh-CN" sz="1800" b="0" dirty="0">
                <a:solidFill>
                  <a:srgbClr val="000000"/>
                </a:solidFill>
                <a:effectLst/>
                <a:latin typeface="CMMI7"/>
              </a:rPr>
              <a:t> </a:t>
            </a:r>
            <a:r>
              <a:rPr lang="en-US" altLang="zh-CN" sz="1800" b="0" dirty="0">
                <a:solidFill>
                  <a:srgbClr val="000000"/>
                </a:solidFill>
                <a:effectLst/>
                <a:latin typeface="CMSY10"/>
              </a:rPr>
              <a:t>|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MI7"/>
              </a:rPr>
              <a:t>j</a:t>
            </a:r>
            <a:r>
              <a:rPr lang="en-US" altLang="zh-CN" sz="1800" b="0" dirty="0">
                <a:solidFill>
                  <a:srgbClr val="000000"/>
                </a:solidFill>
                <a:effectLst/>
                <a:latin typeface="CMR7"/>
              </a:rPr>
              <a:t>+1</a:t>
            </a:r>
            <a:r>
              <a:rPr lang="en-US" altLang="zh-CN" sz="1800" b="0" dirty="0">
                <a:solidFill>
                  <a:srgbClr val="000000"/>
                </a:solidFill>
                <a:effectLst/>
                <a:latin typeface="CMMI10"/>
              </a:rPr>
              <a:t>, . . . , </a:t>
            </a:r>
            <a:r>
              <a:rPr lang="en-US" altLang="zh-CN" sz="1800" b="0" dirty="0" err="1">
                <a:solidFill>
                  <a:srgbClr val="000000"/>
                </a:solidFill>
                <a:effectLst/>
                <a:latin typeface="CMMI10"/>
              </a:rPr>
              <a:t>w</a:t>
            </a:r>
            <a:r>
              <a:rPr lang="en-US" altLang="zh-CN" sz="1800" b="0" dirty="0" err="1">
                <a:solidFill>
                  <a:srgbClr val="000000"/>
                </a:solidFill>
                <a:effectLst/>
                <a:latin typeface="CMMI7"/>
              </a:rPr>
              <a:t>i</a:t>
            </a:r>
            <a:r>
              <a:rPr lang="zh-CN" altLang="en-US" sz="1800" b="0" dirty="0">
                <a:solidFill>
                  <a:srgbClr val="000000"/>
                </a:solidFill>
                <a:effectLst/>
                <a:latin typeface="CMSY7"/>
              </a:rPr>
              <a:t>−</a:t>
            </a:r>
            <a:r>
              <a:rPr lang="en-US" altLang="zh-CN" sz="1800" b="0" dirty="0">
                <a:solidFill>
                  <a:srgbClr val="000000"/>
                </a:solidFill>
                <a:effectLst/>
                <a:latin typeface="CMR7"/>
              </a:rPr>
              <a:t>1</a:t>
            </a:r>
            <a:r>
              <a:rPr lang="en-US" altLang="zh-CN" sz="1800" b="0" dirty="0">
                <a:solidFill>
                  <a:srgbClr val="000000"/>
                </a:solidFill>
                <a:effectLst/>
                <a:latin typeface="CMR10"/>
              </a:rPr>
              <a:t>) </a:t>
            </a:r>
            <a:r>
              <a:rPr lang="en-US" altLang="zh-CN" sz="1800" b="0" dirty="0">
                <a:solidFill>
                  <a:srgbClr val="000000"/>
                </a:solidFill>
                <a:effectLst/>
                <a:latin typeface="LMRoman10-Regular"/>
              </a:rPr>
              <a:t>(3.8) </a:t>
            </a:r>
            <a:endParaRPr lang="zh-CN" altLang="en-US" dirty="0"/>
          </a:p>
          <a:p>
            <a:r>
              <a:rPr lang="zh-CN" altLang="en-US" sz="1800" b="0" dirty="0">
                <a:solidFill>
                  <a:srgbClr val="000000"/>
                </a:solidFill>
                <a:effectLst/>
                <a:latin typeface="FandolSong-Regular"/>
              </a:rPr>
              <a:t>其中，</a:t>
            </a:r>
            <a:r>
              <a:rPr lang="en-US" altLang="zh-CN" sz="1800" b="0" dirty="0">
                <a:solidFill>
                  <a:srgbClr val="000000"/>
                </a:solidFill>
                <a:effectLst/>
                <a:latin typeface="CMMI10"/>
              </a:rPr>
              <a:t>λ</a:t>
            </a:r>
            <a:r>
              <a:rPr lang="en-US" altLang="zh-CN" sz="1800" b="0" dirty="0">
                <a:solidFill>
                  <a:srgbClr val="000000"/>
                </a:solidFill>
                <a:effectLst/>
                <a:latin typeface="CMR7"/>
              </a:rPr>
              <a:t>1</a:t>
            </a:r>
            <a:r>
              <a:rPr lang="en-US" altLang="zh-CN" sz="1800" b="0" dirty="0">
                <a:solidFill>
                  <a:srgbClr val="000000"/>
                </a:solidFill>
                <a:effectLst/>
                <a:latin typeface="CMMI10"/>
              </a:rPr>
              <a:t>, λ</a:t>
            </a:r>
            <a:r>
              <a:rPr lang="en-US" altLang="zh-CN" sz="1800" b="0" dirty="0">
                <a:solidFill>
                  <a:srgbClr val="000000"/>
                </a:solidFill>
                <a:effectLst/>
                <a:latin typeface="CMR7"/>
              </a:rPr>
              <a:t>2</a:t>
            </a:r>
            <a:r>
              <a:rPr lang="en-US" altLang="zh-CN" sz="1800" b="0" dirty="0">
                <a:solidFill>
                  <a:srgbClr val="000000"/>
                </a:solidFill>
                <a:effectLst/>
                <a:latin typeface="CMMI10"/>
              </a:rPr>
              <a:t>, ..., </a:t>
            </a:r>
            <a:r>
              <a:rPr lang="en-US" altLang="zh-CN" sz="1800" b="0" dirty="0" err="1">
                <a:solidFill>
                  <a:srgbClr val="000000"/>
                </a:solidFill>
                <a:effectLst/>
                <a:latin typeface="CMMI10"/>
              </a:rPr>
              <a:t>λ</a:t>
            </a:r>
            <a:r>
              <a:rPr lang="en-US" altLang="zh-CN" sz="1800" b="0" dirty="0" err="1">
                <a:solidFill>
                  <a:srgbClr val="000000"/>
                </a:solidFill>
                <a:effectLst/>
                <a:latin typeface="CMMI7"/>
              </a:rPr>
              <a:t>N</a:t>
            </a:r>
            <a:r>
              <a:rPr lang="en-US" altLang="zh-CN" sz="1800" b="0" dirty="0">
                <a:solidFill>
                  <a:srgbClr val="000000"/>
                </a:solidFill>
                <a:effectLst/>
                <a:latin typeface="CMMI7"/>
              </a:rPr>
              <a:t> </a:t>
            </a:r>
            <a:r>
              <a:rPr lang="zh-CN" altLang="en-US" sz="1800" b="0" dirty="0">
                <a:solidFill>
                  <a:srgbClr val="000000"/>
                </a:solidFill>
                <a:effectLst/>
                <a:latin typeface="FandolSong-Regular"/>
              </a:rPr>
              <a:t>是不同阶数的 </a:t>
            </a:r>
            <a:r>
              <a:rPr lang="en-US" altLang="zh-CN" sz="1800" b="0" dirty="0">
                <a:solidFill>
                  <a:srgbClr val="000000"/>
                </a:solidFill>
                <a:effectLst/>
                <a:latin typeface="CMMI10"/>
              </a:rPr>
              <a:t>N</a:t>
            </a:r>
            <a:r>
              <a:rPr lang="en-US" altLang="zh-CN" sz="1800" b="0" dirty="0">
                <a:solidFill>
                  <a:srgbClr val="000000"/>
                </a:solidFill>
                <a:effectLst/>
                <a:latin typeface="LMRoman10-Regular"/>
              </a:rPr>
              <a:t>-gram </a:t>
            </a:r>
            <a:r>
              <a:rPr lang="zh-CN" altLang="en-US" sz="1800" b="0" dirty="0">
                <a:solidFill>
                  <a:srgbClr val="000000"/>
                </a:solidFill>
                <a:effectLst/>
                <a:latin typeface="FandolSong-Regular"/>
              </a:rPr>
              <a:t>模型对应的权重系数。这种方法 充分利用了不同阶数的马尔科夫模型，但依赖于对权重系数的选择。 </a:t>
            </a:r>
            <a:endParaRPr lang="en-US" altLang="zh-CN" sz="1800" b="0" dirty="0">
              <a:solidFill>
                <a:srgbClr val="000000"/>
              </a:solidFill>
              <a:effectLst/>
              <a:latin typeface="FandolSong-Regular"/>
            </a:endParaRPr>
          </a:p>
          <a:p>
            <a:r>
              <a:rPr lang="zh-CN" altLang="en-US" sz="1800" b="0" dirty="0">
                <a:solidFill>
                  <a:srgbClr val="000000"/>
                </a:solidFill>
                <a:effectLst/>
                <a:latin typeface="FandolSong-Regular"/>
              </a:rPr>
              <a:t>回退平滑：从高阶回退到低阶，回退的条件应该基于当前上下文的信息量 和高阶模型的统计可靠性，以确保在信息不足时能够有效地利用低阶模型的信 息进行平滑处理，从而提高整体的概率估计准确性。</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32B55-6CD0-40C0-BAFE-D331F0A28190}" type="slidenum">
              <a:rPr kumimoji="0" lang="en-US" altLang="zh-CN"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6914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16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本质上是一个</a:t>
            </a:r>
            <a:r>
              <a:rPr lang="zh-CN" altLang="en-US" sz="1200" dirty="0"/>
              <a:t>描述词、语句乃至文档的词语概率分布的统计模型；</a:t>
            </a:r>
            <a:endParaRPr lang="en-US" altLang="zh-CN" sz="1200" dirty="0"/>
          </a:p>
          <a:p>
            <a:r>
              <a:rPr lang="zh-CN" altLang="en-US" sz="1200" dirty="0"/>
              <a:t>概率越大，这个句子出现的可能性越大</a:t>
            </a:r>
            <a:endParaRPr lang="en-US" altLang="zh-CN" sz="1200" dirty="0"/>
          </a:p>
          <a:p>
            <a:r>
              <a:rPr lang="zh-CN" altLang="en-US" sz="1200" dirty="0"/>
              <a:t>本质上是一个条件概率公式</a:t>
            </a:r>
            <a:endParaRPr lang="en-US" altLang="zh-CN" sz="1200" dirty="0"/>
          </a:p>
          <a:p>
            <a:endParaRPr lang="en-US" altLang="zh-CN" sz="1200" dirty="0"/>
          </a:p>
          <a:p>
            <a:r>
              <a:rPr lang="en-US" altLang="zh-CN" sz="1200" dirty="0"/>
              <a:t>i-1</a:t>
            </a:r>
            <a:r>
              <a:rPr lang="zh-CN" altLang="en-US" sz="1200" dirty="0"/>
              <a:t>阶的马尔科夫链</a:t>
            </a:r>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3</a:t>
            </a:fld>
            <a:endParaRPr lang="en-US" altLang="zh-CN"/>
          </a:p>
        </p:txBody>
      </p:sp>
    </p:spTree>
    <p:extLst>
      <p:ext uri="{BB962C8B-B14F-4D97-AF65-F5344CB8AC3E}">
        <p14:creationId xmlns:p14="http://schemas.microsoft.com/office/powerpoint/2010/main" val="168936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本质上是一个</a:t>
            </a:r>
            <a:r>
              <a:rPr lang="zh-CN" altLang="en-US" sz="1200" dirty="0"/>
              <a:t>描述词、语句乃至文档的词语概率分布的统计模型；</a:t>
            </a:r>
            <a:endParaRPr lang="en-US" altLang="zh-CN" sz="1200" dirty="0"/>
          </a:p>
          <a:p>
            <a:r>
              <a:rPr lang="zh-CN" altLang="en-US" sz="1200" dirty="0"/>
              <a:t>概率越大，这个句子出现的可能性越大</a:t>
            </a:r>
            <a:endParaRPr lang="en-US" altLang="zh-CN" sz="1200" dirty="0"/>
          </a:p>
          <a:p>
            <a:r>
              <a:rPr lang="zh-CN" altLang="en-US" sz="1200" dirty="0"/>
              <a:t>本质上是一个条件概率公式</a:t>
            </a:r>
            <a:endParaRPr lang="en-US" altLang="zh-CN" sz="1200" dirty="0"/>
          </a:p>
          <a:p>
            <a:endParaRPr lang="en-US" altLang="zh-CN" sz="1200" dirty="0"/>
          </a:p>
          <a:p>
            <a:r>
              <a:rPr lang="en-US" altLang="zh-CN" sz="1200" dirty="0"/>
              <a:t>i-1</a:t>
            </a:r>
            <a:r>
              <a:rPr lang="zh-CN" altLang="en-US" sz="1200" dirty="0"/>
              <a:t>阶的马尔科夫链</a:t>
            </a:r>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4</a:t>
            </a:fld>
            <a:endParaRPr lang="en-US" altLang="zh-CN"/>
          </a:p>
        </p:txBody>
      </p:sp>
    </p:spTree>
    <p:extLst>
      <p:ext uri="{BB962C8B-B14F-4D97-AF65-F5344CB8AC3E}">
        <p14:creationId xmlns:p14="http://schemas.microsoft.com/office/powerpoint/2010/main" val="164788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Google</a:t>
            </a:r>
            <a:r>
              <a:rPr lang="zh-CN" altLang="en-US" dirty="0"/>
              <a:t>搜索引擎上搜索我们，看看后面会出现什么？</a:t>
            </a:r>
            <a:endParaRPr lang="en-US" altLang="zh-CN" dirty="0"/>
          </a:p>
          <a:p>
            <a:r>
              <a:rPr lang="zh-CN" altLang="en-US" dirty="0"/>
              <a:t>引入教科书上的例题来进行讲解</a:t>
            </a:r>
          </a:p>
        </p:txBody>
      </p:sp>
      <p:sp>
        <p:nvSpPr>
          <p:cNvPr id="4" name="灯片编号占位符 3"/>
          <p:cNvSpPr>
            <a:spLocks noGrp="1"/>
          </p:cNvSpPr>
          <p:nvPr>
            <p:ph type="sldNum" sz="quarter" idx="5"/>
          </p:nvPr>
        </p:nvSpPr>
        <p:spPr/>
        <p:txBody>
          <a:bodyPr/>
          <a:lstStyle/>
          <a:p>
            <a:fld id="{22B32B55-6CD0-40C0-BAFE-D331F0A28190}" type="slidenum">
              <a:rPr lang="en-US" altLang="zh-CN" smtClean="0"/>
              <a:t>5</a:t>
            </a:fld>
            <a:endParaRPr lang="en-US" altLang="zh-CN"/>
          </a:p>
        </p:txBody>
      </p:sp>
    </p:spTree>
    <p:extLst>
      <p:ext uri="{BB962C8B-B14F-4D97-AF65-F5344CB8AC3E}">
        <p14:creationId xmlns:p14="http://schemas.microsoft.com/office/powerpoint/2010/main" val="65842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Google</a:t>
            </a:r>
            <a:r>
              <a:rPr lang="zh-CN" altLang="en-US" dirty="0"/>
              <a:t>搜索引擎上搜索我们，看看后面会出现什么？</a:t>
            </a:r>
            <a:endParaRPr lang="en-US" altLang="zh-CN" dirty="0"/>
          </a:p>
          <a:p>
            <a:r>
              <a:rPr lang="zh-CN" altLang="en-US" dirty="0"/>
              <a:t>引入教科书上的例题来进行讲解</a:t>
            </a:r>
          </a:p>
        </p:txBody>
      </p:sp>
      <p:sp>
        <p:nvSpPr>
          <p:cNvPr id="4" name="灯片编号占位符 3"/>
          <p:cNvSpPr>
            <a:spLocks noGrp="1"/>
          </p:cNvSpPr>
          <p:nvPr>
            <p:ph type="sldNum" sz="quarter" idx="5"/>
          </p:nvPr>
        </p:nvSpPr>
        <p:spPr/>
        <p:txBody>
          <a:bodyPr/>
          <a:lstStyle/>
          <a:p>
            <a:fld id="{22B32B55-6CD0-40C0-BAFE-D331F0A28190}" type="slidenum">
              <a:rPr lang="en-US" altLang="zh-CN" smtClean="0"/>
              <a:t>6</a:t>
            </a:fld>
            <a:endParaRPr lang="en-US" altLang="zh-CN"/>
          </a:p>
        </p:txBody>
      </p:sp>
    </p:spTree>
    <p:extLst>
      <p:ext uri="{BB962C8B-B14F-4D97-AF65-F5344CB8AC3E}">
        <p14:creationId xmlns:p14="http://schemas.microsoft.com/office/powerpoint/2010/main" val="88845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7</a:t>
            </a:fld>
            <a:endParaRPr lang="en-US" altLang="zh-CN"/>
          </a:p>
        </p:txBody>
      </p:sp>
    </p:spTree>
    <p:extLst>
      <p:ext uri="{BB962C8B-B14F-4D97-AF65-F5344CB8AC3E}">
        <p14:creationId xmlns:p14="http://schemas.microsoft.com/office/powerpoint/2010/main" val="97096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8</a:t>
            </a:fld>
            <a:endParaRPr lang="en-US" altLang="zh-CN"/>
          </a:p>
        </p:txBody>
      </p:sp>
    </p:spTree>
    <p:extLst>
      <p:ext uri="{BB962C8B-B14F-4D97-AF65-F5344CB8AC3E}">
        <p14:creationId xmlns:p14="http://schemas.microsoft.com/office/powerpoint/2010/main" val="383635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B32B55-6CD0-40C0-BAFE-D331F0A28190}" type="slidenum">
              <a:rPr lang="en-US" altLang="zh-CN" smtClean="0"/>
              <a:t>9</a:t>
            </a:fld>
            <a:endParaRPr lang="en-US" altLang="zh-CN"/>
          </a:p>
        </p:txBody>
      </p:sp>
    </p:spTree>
    <p:extLst>
      <p:ext uri="{BB962C8B-B14F-4D97-AF65-F5344CB8AC3E}">
        <p14:creationId xmlns:p14="http://schemas.microsoft.com/office/powerpoint/2010/main" val="9589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0070C0"/>
                </a:solidFill>
                <a:latin typeface="Microsoft YaHei" panose="020B0503020204020204" pitchFamily="34" charset="-122"/>
                <a:ea typeface="Microsoft YaHei" panose="020B0503020204020204" pitchFamily="34" charset="-122"/>
              </a:rPr>
              <a:t>平滑</a:t>
            </a:r>
            <a:r>
              <a:rPr lang="zh-CN" altLang="en-US" sz="1200" dirty="0">
                <a:latin typeface="Microsoft YaHei" panose="020B0503020204020204" pitchFamily="34" charset="-122"/>
                <a:ea typeface="Microsoft YaHei" panose="020B0503020204020204" pitchFamily="34" charset="-122"/>
              </a:rPr>
              <a:t>是指为了产生更合理的概率，对最大似然估计进行调整的一类方法，也称为数据平滑（</a:t>
            </a:r>
            <a:r>
              <a:rPr lang="en-US" altLang="zh-CN" sz="1200" dirty="0">
                <a:latin typeface="Microsoft YaHei" panose="020B0503020204020204" pitchFamily="34" charset="-122"/>
                <a:ea typeface="Microsoft YaHei" panose="020B0503020204020204" pitchFamily="34" charset="-122"/>
              </a:rPr>
              <a:t>Data Smoothing）。</a:t>
            </a:r>
            <a:r>
              <a:rPr lang="zh-CN" altLang="en-US" sz="1200" dirty="0">
                <a:solidFill>
                  <a:srgbClr val="0070C0"/>
                </a:solidFill>
                <a:latin typeface="Microsoft YaHei" panose="020B0503020204020204" pitchFamily="34" charset="-122"/>
                <a:ea typeface="Microsoft YaHei" panose="020B0503020204020204" pitchFamily="34" charset="-122"/>
              </a:rPr>
              <a:t>平滑处理的基本思想是</a:t>
            </a:r>
            <a:r>
              <a:rPr lang="zh-CN" altLang="en-US" sz="1200" u="sng" dirty="0">
                <a:latin typeface="Microsoft YaHei" panose="020B0503020204020204" pitchFamily="34" charset="-122"/>
                <a:ea typeface="Microsoft YaHei" panose="020B0503020204020204" pitchFamily="34" charset="-122"/>
              </a:rPr>
              <a:t>提高低概率</a:t>
            </a:r>
            <a:r>
              <a:rPr lang="zh-CN" altLang="en-US" sz="1200" dirty="0">
                <a:latin typeface="Microsoft YaHei" panose="020B0503020204020204" pitchFamily="34" charset="-122"/>
                <a:ea typeface="Microsoft YaHei" panose="020B0503020204020204" pitchFamily="34" charset="-122"/>
              </a:rPr>
              <a:t>，</a:t>
            </a:r>
            <a:r>
              <a:rPr lang="zh-CN" altLang="en-US" sz="1200" u="sng" dirty="0">
                <a:latin typeface="Microsoft YaHei" panose="020B0503020204020204" pitchFamily="34" charset="-122"/>
                <a:ea typeface="Microsoft YaHei" panose="020B0503020204020204" pitchFamily="34" charset="-122"/>
              </a:rPr>
              <a:t>降低高概率</a:t>
            </a:r>
            <a:r>
              <a:rPr lang="zh-CN" altLang="en-US" sz="1200" dirty="0">
                <a:latin typeface="Microsoft YaHei" panose="020B0503020204020204" pitchFamily="34" charset="-122"/>
                <a:ea typeface="Microsoft YaHei" panose="020B0503020204020204" pitchFamily="34" charset="-122"/>
              </a:rPr>
              <a:t>，使整体的概率分布趋于均匀。</a:t>
            </a:r>
            <a:endParaRPr lang="en-CN" altLang="zh-CN" sz="1200">
              <a:latin typeface="Microsoft YaHei" panose="020B0503020204020204" pitchFamily="34" charset="-122"/>
              <a:ea typeface="Microsoft YaHei" panose="020B0503020204020204" pitchFamily="34" charset="-122"/>
            </a:endParaRPr>
          </a:p>
          <a:p>
            <a:endParaRPr kumimoji="1" lang="zh-CN" altLang="en-US" dirty="0"/>
          </a:p>
        </p:txBody>
      </p:sp>
      <p:sp>
        <p:nvSpPr>
          <p:cNvPr id="4" name="灯片编号占位符 3"/>
          <p:cNvSpPr>
            <a:spLocks noGrp="1"/>
          </p:cNvSpPr>
          <p:nvPr>
            <p:ph type="sldNum" sz="quarter" idx="5"/>
          </p:nvPr>
        </p:nvSpPr>
        <p:spPr/>
        <p:txBody>
          <a:bodyPr/>
          <a:lstStyle/>
          <a:p>
            <a:fld id="{A0AEFF1F-7924-4EDE-8F2A-5FB2A582D77D}" type="slidenum">
              <a:rPr lang="zh-CN" altLang="en-US" smtClean="0"/>
              <a:t>10</a:t>
            </a:fld>
            <a:endParaRPr lang="zh-CN" altLang="en-US"/>
          </a:p>
        </p:txBody>
      </p:sp>
    </p:spTree>
    <p:extLst>
      <p:ext uri="{BB962C8B-B14F-4D97-AF65-F5344CB8AC3E}">
        <p14:creationId xmlns:p14="http://schemas.microsoft.com/office/powerpoint/2010/main" val="295054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4B49F2-733E-6B42-E17F-35570D41402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9DBFB64-5108-7FD1-2BDC-E3062ACCC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137AA23-2BD3-43F0-0D14-86C0CB8C6091}"/>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5" name="页脚占位符 4">
            <a:extLst>
              <a:ext uri="{FF2B5EF4-FFF2-40B4-BE49-F238E27FC236}">
                <a16:creationId xmlns:a16="http://schemas.microsoft.com/office/drawing/2014/main" id="{75103D84-3D10-42E3-A9A0-10A3E9FA6B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5929EA-D492-8C5E-7472-C852897B1F37}"/>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414184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1D4823-6FC2-23E3-155C-BF5382B09A3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15924F4-9046-671E-882B-3DDF6FB2737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13AB2-EA53-9F96-4EA2-4706CDB7792D}"/>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5" name="页脚占位符 4">
            <a:extLst>
              <a:ext uri="{FF2B5EF4-FFF2-40B4-BE49-F238E27FC236}">
                <a16:creationId xmlns:a16="http://schemas.microsoft.com/office/drawing/2014/main" id="{7734799A-9AA1-F00A-5280-8353ABEC70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1B369E-2CBC-8B2D-5AC3-9243F3FCE564}"/>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57524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383913-4FF8-FEF8-D7A4-4EC36BF3659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28C3155-DAA0-56CB-B0B7-6434DC0FEC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8AE1E8-7B54-58EB-A9A0-808D7C1119D6}"/>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5" name="页脚占位符 4">
            <a:extLst>
              <a:ext uri="{FF2B5EF4-FFF2-40B4-BE49-F238E27FC236}">
                <a16:creationId xmlns:a16="http://schemas.microsoft.com/office/drawing/2014/main" id="{B2E6CD90-39C1-6257-482A-75791502AE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26B48B-813D-9A67-AF79-95E2C4776BDD}"/>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373201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CC440C-41C5-99CF-0E42-5444CF533E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DC477F-740E-328F-8190-7621E09D4FD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C5034A-6A44-AA9A-441F-5C54AF3496BA}"/>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5" name="页脚占位符 4">
            <a:extLst>
              <a:ext uri="{FF2B5EF4-FFF2-40B4-BE49-F238E27FC236}">
                <a16:creationId xmlns:a16="http://schemas.microsoft.com/office/drawing/2014/main" id="{8ACAB2D3-593C-9F2D-1B39-5680BDF229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8F30F1-4110-27E9-402F-59A192177BC9}"/>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2505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F4599-3532-B78C-D9D8-1151391E86D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E629F28-A4F1-08E3-9C1A-EFF0600883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A55D739-815D-F08B-72CC-66DC8D4E990C}"/>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5" name="页脚占位符 4">
            <a:extLst>
              <a:ext uri="{FF2B5EF4-FFF2-40B4-BE49-F238E27FC236}">
                <a16:creationId xmlns:a16="http://schemas.microsoft.com/office/drawing/2014/main" id="{C8924FF2-C5DD-B970-B8FB-A6AAC66209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E40920-7D73-5419-4C83-6072C8B016B7}"/>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11189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42AA87-17E1-50AC-E44B-0D3AC97366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28F0B8-3DC8-84A6-ED28-1456107405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B9BC264-49BE-6D4F-E11A-CB37164DA30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9B1E2C7-9BD2-03C2-4141-69C1D6EF2805}"/>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6" name="页脚占位符 5">
            <a:extLst>
              <a:ext uri="{FF2B5EF4-FFF2-40B4-BE49-F238E27FC236}">
                <a16:creationId xmlns:a16="http://schemas.microsoft.com/office/drawing/2014/main" id="{2190CAFC-3B56-B447-0CC5-35299003AC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07087F-0E99-F792-B184-7F5696A173E5}"/>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102065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03934-C03A-FF3F-73FC-83EC6C11D6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B5FF12-5B8F-B7C0-DE66-5F1B28A05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A54D93-D213-8493-2931-AA12D7E1863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6F3552F-54C0-6739-2E8C-FDA1807174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F3DFF37-63FB-FD78-A7C0-CAFB1F67FA4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C3D2E-AB72-D76F-3CF0-E9212E9AAD12}"/>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8" name="页脚占位符 7">
            <a:extLst>
              <a:ext uri="{FF2B5EF4-FFF2-40B4-BE49-F238E27FC236}">
                <a16:creationId xmlns:a16="http://schemas.microsoft.com/office/drawing/2014/main" id="{DFF5128C-7AF6-FA5D-E48E-68089CB8FAD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C031EB0-B1F7-F0D0-A4D9-AC364279EA76}"/>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274455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B9531C-3536-9EAF-CDB5-6E4504F0CD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0BE8B4-1BDC-BC88-EC5F-861A3747F5F5}"/>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4" name="页脚占位符 3">
            <a:extLst>
              <a:ext uri="{FF2B5EF4-FFF2-40B4-BE49-F238E27FC236}">
                <a16:creationId xmlns:a16="http://schemas.microsoft.com/office/drawing/2014/main" id="{4DD5B6B5-F1F6-4C2E-2B7E-7B8AB917E4C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F0383B2-1E27-7460-16CC-942538C87090}"/>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128673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832E2F0-C18B-B828-9854-B0280D8ACDDD}"/>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3" name="页脚占位符 2">
            <a:extLst>
              <a:ext uri="{FF2B5EF4-FFF2-40B4-BE49-F238E27FC236}">
                <a16:creationId xmlns:a16="http://schemas.microsoft.com/office/drawing/2014/main" id="{4F6E2980-FEF4-8A10-4FB1-CD369F56BA5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DBE40E7-B204-A38D-BDA6-844C87C6E564}"/>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305516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A4EC17-B348-7FF9-E935-F3F7C422BC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135CCE-39F5-4BC0-72FE-44378F392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D554CA3-4789-FAA2-B08C-769345F63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DE220FF-B4A3-9505-7BFD-293B1276AEC7}"/>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6" name="页脚占位符 5">
            <a:extLst>
              <a:ext uri="{FF2B5EF4-FFF2-40B4-BE49-F238E27FC236}">
                <a16:creationId xmlns:a16="http://schemas.microsoft.com/office/drawing/2014/main" id="{D8CCB83D-B8F0-51D6-B496-45385BB6BC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7E0AC3-0AFC-C8BC-CB98-DD86F8EAB81D}"/>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44618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A21C1F-1E7F-D9B0-36CA-61E1CC91E1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0F065B1-9F7C-1660-4596-DC61E96A6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232FFF4-87CB-07EE-CC12-CD8D4C761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21FA74B-68C3-231A-F91C-B93EEF78DB86}"/>
              </a:ext>
            </a:extLst>
          </p:cNvPr>
          <p:cNvSpPr>
            <a:spLocks noGrp="1"/>
          </p:cNvSpPr>
          <p:nvPr>
            <p:ph type="dt" sz="half" idx="10"/>
          </p:nvPr>
        </p:nvSpPr>
        <p:spPr/>
        <p:txBody>
          <a:bodyPr/>
          <a:lstStyle/>
          <a:p>
            <a:fld id="{1E019169-4627-44B6-AA23-AE96672C015F}" type="datetimeFigureOut">
              <a:rPr lang="zh-CN" altLang="en-US" smtClean="0"/>
              <a:t>2024/9/23</a:t>
            </a:fld>
            <a:endParaRPr lang="zh-CN" altLang="en-US"/>
          </a:p>
        </p:txBody>
      </p:sp>
      <p:sp>
        <p:nvSpPr>
          <p:cNvPr id="6" name="页脚占位符 5">
            <a:extLst>
              <a:ext uri="{FF2B5EF4-FFF2-40B4-BE49-F238E27FC236}">
                <a16:creationId xmlns:a16="http://schemas.microsoft.com/office/drawing/2014/main" id="{EE9BEEA9-BCC0-F60D-ED88-BA7D5F7AA7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4C30AC-909E-B786-06D1-66E91F458FDE}"/>
              </a:ext>
            </a:extLst>
          </p:cNvPr>
          <p:cNvSpPr>
            <a:spLocks noGrp="1"/>
          </p:cNvSpPr>
          <p:nvPr>
            <p:ph type="sldNum" sz="quarter" idx="12"/>
          </p:nvPr>
        </p:nvSpPr>
        <p:spPr/>
        <p:txBody>
          <a:body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58365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412A49-2DEC-4E1C-F4FF-373B63E8B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5B8784F-6C61-137A-A2C1-FB5D107FD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45132F-ED00-1CDD-92FF-32B1065A0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19169-4627-44B6-AA23-AE96672C015F}" type="datetimeFigureOut">
              <a:rPr lang="zh-CN" altLang="en-US" smtClean="0"/>
              <a:t>2024/9/23</a:t>
            </a:fld>
            <a:endParaRPr lang="zh-CN" altLang="en-US"/>
          </a:p>
        </p:txBody>
      </p:sp>
      <p:sp>
        <p:nvSpPr>
          <p:cNvPr id="5" name="页脚占位符 4">
            <a:extLst>
              <a:ext uri="{FF2B5EF4-FFF2-40B4-BE49-F238E27FC236}">
                <a16:creationId xmlns:a16="http://schemas.microsoft.com/office/drawing/2014/main" id="{2D8F90FF-B392-9BAC-4626-5161E1DE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F70211D-40DE-1DAE-401C-F71D33760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96714-38E9-4006-9A0E-E18601E1CDC2}" type="slidenum">
              <a:rPr lang="zh-CN" altLang="en-US" smtClean="0"/>
              <a:t>‹#›</a:t>
            </a:fld>
            <a:endParaRPr lang="zh-CN" altLang="en-US"/>
          </a:p>
        </p:txBody>
      </p:sp>
    </p:spTree>
    <p:extLst>
      <p:ext uri="{BB962C8B-B14F-4D97-AF65-F5344CB8AC3E}">
        <p14:creationId xmlns:p14="http://schemas.microsoft.com/office/powerpoint/2010/main" val="227156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sv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981200" y="2609131"/>
            <a:ext cx="8229600" cy="901785"/>
          </a:xfrm>
          <a:prstGeom prst="rect">
            <a:avLst/>
          </a:prstGeom>
        </p:spPr>
        <p:txBody>
          <a:bodyPr vert="horz" wrap="square" lIns="0" tIns="15240" rIns="0" bIns="0" rtlCol="0">
            <a:spAutoFit/>
          </a:bodyPr>
          <a:lstStyle/>
          <a:p>
            <a:pPr marL="12700" algn="ctr">
              <a:lnSpc>
                <a:spcPct val="100000"/>
              </a:lnSpc>
              <a:spcBef>
                <a:spcPts val="100"/>
              </a:spcBef>
            </a:pPr>
            <a:r>
              <a:rPr lang="zh-CN" altLang="en-US" sz="5760" b="1" dirty="0">
                <a:solidFill>
                  <a:srgbClr val="0070C0"/>
                </a:solidFill>
                <a:latin typeface="Arial" panose="020B0604020202020204" pitchFamily="34" charset="0"/>
                <a:ea typeface="微软雅黑" panose="020B0503020204020204" charset="-122"/>
                <a:cs typeface="Arial" panose="020B0604020202020204" pitchFamily="34" charset="0"/>
              </a:rPr>
              <a:t>第三章 统计语言模型</a:t>
            </a:r>
          </a:p>
        </p:txBody>
      </p:sp>
      <p:grpSp>
        <p:nvGrpSpPr>
          <p:cNvPr id="4" name="组合 3">
            <a:extLst>
              <a:ext uri="{FF2B5EF4-FFF2-40B4-BE49-F238E27FC236}">
                <a16:creationId xmlns:a16="http://schemas.microsoft.com/office/drawing/2014/main" id="{3675734E-3710-96DE-24F4-88438D28CDAA}"/>
              </a:ext>
            </a:extLst>
          </p:cNvPr>
          <p:cNvGrpSpPr/>
          <p:nvPr/>
        </p:nvGrpSpPr>
        <p:grpSpPr>
          <a:xfrm>
            <a:off x="8754534" y="171584"/>
            <a:ext cx="3041015" cy="643436"/>
            <a:chOff x="6096000" y="266700"/>
            <a:chExt cx="3041015" cy="643436"/>
          </a:xfrm>
        </p:grpSpPr>
        <p:pic>
          <p:nvPicPr>
            <p:cNvPr id="5" name="图片 4">
              <a:extLst>
                <a:ext uri="{FF2B5EF4-FFF2-40B4-BE49-F238E27FC236}">
                  <a16:creationId xmlns:a16="http://schemas.microsoft.com/office/drawing/2014/main" id="{B330200B-67AC-152F-417F-D6382400D267}"/>
                </a:ext>
              </a:extLst>
            </p:cNvPr>
            <p:cNvPicPr>
              <a:picLocks noChangeAspect="1"/>
            </p:cNvPicPr>
            <p:nvPr/>
          </p:nvPicPr>
          <p:blipFill>
            <a:blip r:embed="rId2"/>
            <a:stretch>
              <a:fillRect/>
            </a:stretch>
          </p:blipFill>
          <p:spPr>
            <a:xfrm>
              <a:off x="6096000" y="266700"/>
              <a:ext cx="3041015" cy="565044"/>
            </a:xfrm>
            <a:prstGeom prst="rect">
              <a:avLst/>
            </a:prstGeom>
          </p:spPr>
        </p:pic>
        <p:sp>
          <p:nvSpPr>
            <p:cNvPr id="6" name="矩形 5">
              <a:extLst>
                <a:ext uri="{FF2B5EF4-FFF2-40B4-BE49-F238E27FC236}">
                  <a16:creationId xmlns:a16="http://schemas.microsoft.com/office/drawing/2014/main" id="{84772560-0805-E051-1BFC-B042C6D4616B}"/>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88F4C4F-4123-C261-4104-99CAEE0D73E5}"/>
              </a:ext>
            </a:extLst>
          </p:cNvPr>
          <p:cNvSpPr>
            <a:spLocks noGrp="1"/>
          </p:cNvSpPr>
          <p:nvPr>
            <p:ph idx="1"/>
          </p:nvPr>
        </p:nvSpPr>
        <p:spPr>
          <a:xfrm>
            <a:off x="445349" y="979413"/>
            <a:ext cx="10969200" cy="1099772"/>
          </a:xfrm>
        </p:spPr>
        <p:txBody>
          <a:bodyPr>
            <a:normAutofit lnSpcReduction="10000"/>
          </a:bodyPr>
          <a:lstStyle/>
          <a:p>
            <a:pPr>
              <a:lnSpc>
                <a:spcPct val="150000"/>
              </a:lnSpc>
              <a:buFont typeface="Wingdings" panose="05000000000000000000" pitchFamily="2" charset="2"/>
              <a:buChar char="l"/>
            </a:pPr>
            <a:r>
              <a:rPr lang="zh-CN" altLang="en-US" sz="2400" b="1" dirty="0">
                <a:solidFill>
                  <a:schemeClr val="accent1"/>
                </a:solidFill>
                <a:latin typeface="微软雅黑" panose="020B0503020204020204" pitchFamily="34" charset="-122"/>
                <a:ea typeface="微软雅黑" panose="020B0503020204020204" pitchFamily="34" charset="-122"/>
              </a:rPr>
              <a:t> 数据稀疏问题：统计语言模型中，训练数据中某些词或短语可能从未出现，或其上下文信息不足， 导致模型在估计这些词序列概率时可能出现零概率问题</a:t>
            </a:r>
            <a:endParaRPr lang="zh-CN" altLang="en-US" sz="2000" dirty="0"/>
          </a:p>
        </p:txBody>
      </p:sp>
      <p:sp>
        <p:nvSpPr>
          <p:cNvPr id="4" name="object 3">
            <a:extLst>
              <a:ext uri="{FF2B5EF4-FFF2-40B4-BE49-F238E27FC236}">
                <a16:creationId xmlns:a16="http://schemas.microsoft.com/office/drawing/2014/main" id="{0A885C36-6ADE-7881-2C50-B718586F7D97}"/>
              </a:ext>
            </a:extLst>
          </p:cNvPr>
          <p:cNvSpPr txBox="1">
            <a:spLocks/>
          </p:cNvSpPr>
          <p:nvPr/>
        </p:nvSpPr>
        <p:spPr>
          <a:xfrm>
            <a:off x="396451" y="248198"/>
            <a:ext cx="5560060"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3.3 </a:t>
            </a:r>
            <a:r>
              <a:rPr lang="zh-CN" altLang="en-US" dirty="0">
                <a:solidFill>
                  <a:srgbClr val="0070C0"/>
                </a:solidFill>
                <a:latin typeface="微软雅黑" panose="020B0503020204020204" pitchFamily="34" charset="-122"/>
                <a:ea typeface="微软雅黑" panose="020B0503020204020204" pitchFamily="34" charset="-122"/>
              </a:rPr>
              <a:t>平滑技术</a:t>
            </a:r>
          </a:p>
        </p:txBody>
      </p:sp>
      <p:sp>
        <p:nvSpPr>
          <p:cNvPr id="5" name="等腰三角形 4">
            <a:extLst>
              <a:ext uri="{FF2B5EF4-FFF2-40B4-BE49-F238E27FC236}">
                <a16:creationId xmlns:a16="http://schemas.microsoft.com/office/drawing/2014/main" id="{D9F013C8-AD08-EFE1-2B28-1E901DCB1E03}"/>
              </a:ext>
            </a:extLst>
          </p:cNvPr>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5F6C213E-1CD8-0283-4854-2F2B5BE4C3CA}"/>
              </a:ext>
            </a:extLst>
          </p:cNvPr>
          <p:cNvGrpSpPr/>
          <p:nvPr/>
        </p:nvGrpSpPr>
        <p:grpSpPr>
          <a:xfrm>
            <a:off x="8754534" y="171584"/>
            <a:ext cx="3041015" cy="643436"/>
            <a:chOff x="6096000" y="266700"/>
            <a:chExt cx="3041015" cy="643436"/>
          </a:xfrm>
        </p:grpSpPr>
        <p:pic>
          <p:nvPicPr>
            <p:cNvPr id="7" name="图片 6">
              <a:extLst>
                <a:ext uri="{FF2B5EF4-FFF2-40B4-BE49-F238E27FC236}">
                  <a16:creationId xmlns:a16="http://schemas.microsoft.com/office/drawing/2014/main" id="{3BCB34EF-1A03-8F11-A627-34E26C6810E1}"/>
                </a:ext>
              </a:extLst>
            </p:cNvPr>
            <p:cNvPicPr>
              <a:picLocks noChangeAspect="1"/>
            </p:cNvPicPr>
            <p:nvPr/>
          </p:nvPicPr>
          <p:blipFill>
            <a:blip r:embed="rId3"/>
            <a:stretch>
              <a:fillRect/>
            </a:stretch>
          </p:blipFill>
          <p:spPr>
            <a:xfrm>
              <a:off x="6096000" y="266700"/>
              <a:ext cx="3041015" cy="565044"/>
            </a:xfrm>
            <a:prstGeom prst="rect">
              <a:avLst/>
            </a:prstGeom>
          </p:spPr>
        </p:pic>
        <p:sp>
          <p:nvSpPr>
            <p:cNvPr id="8" name="矩形 7">
              <a:extLst>
                <a:ext uri="{FF2B5EF4-FFF2-40B4-BE49-F238E27FC236}">
                  <a16:creationId xmlns:a16="http://schemas.microsoft.com/office/drawing/2014/main" id="{5131124F-7C30-35BE-EAC2-2E8C532E7071}"/>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69D763B-278B-0E17-9C87-A9A0E0310F12}"/>
                  </a:ext>
                </a:extLst>
              </p:cNvPr>
              <p:cNvSpPr txBox="1"/>
              <p:nvPr/>
            </p:nvSpPr>
            <p:spPr>
              <a:xfrm>
                <a:off x="1007229" y="2300202"/>
                <a:ext cx="10865477" cy="646331"/>
              </a:xfrm>
              <a:prstGeom prst="rect">
                <a:avLst/>
              </a:prstGeom>
              <a:noFill/>
            </p:spPr>
            <p:txBody>
              <a:bodyPr wrap="square" rtlCol="0">
                <a:spAutoFit/>
              </a:bodyPr>
              <a:lstStyle/>
              <a:p>
                <a:r>
                  <a:rPr lang="zh-CN" altLang="en-US" dirty="0"/>
                  <a:t>在二元文法模型中，</a:t>
                </a:r>
                <a14:m>
                  <m:oMath xmlns:m="http://schemas.openxmlformats.org/officeDocument/2006/math">
                    <m:r>
                      <a:rPr lang="en-US" altLang="zh-CN" i="1" dirty="0" smtClean="0">
                        <a:latin typeface="Cambria Math" panose="02040503050406030204" pitchFamily="18" charset="0"/>
                      </a:rPr>
                      <m:t>𝑆</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𝑤</m:t>
                        </m:r>
                      </m:e>
                      <m:sub>
                        <m:r>
                          <a:rPr lang="en-US" altLang="zh-CN" i="1" dirty="0" smtClean="0">
                            <a:latin typeface="Cambria Math" panose="02040503050406030204" pitchFamily="18" charset="0"/>
                          </a:rPr>
                          <m:t>𝑖</m:t>
                        </m:r>
                      </m:sub>
                    </m:sSub>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𝑤</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r>
                      <a:rPr lang="en-US" altLang="zh-CN" i="1" dirty="0" smtClean="0">
                        <a:latin typeface="Cambria Math" panose="02040503050406030204" pitchFamily="18" charset="0"/>
                      </a:rPr>
                      <m:t>1</m:t>
                    </m:r>
                    <m:r>
                      <a:rPr lang="en-US" altLang="zh-CN" i="1" dirty="0">
                        <a:latin typeface="Cambria Math" panose="02040503050406030204" pitchFamily="18" charset="0"/>
                      </a:rPr>
                      <m:t>)</m:t>
                    </m:r>
                    <m:r>
                      <a:rPr lang="en-US" altLang="zh-CN" i="1" dirty="0" smtClean="0">
                        <a:latin typeface="Cambria Math" panose="02040503050406030204" pitchFamily="18" charset="0"/>
                      </a:rPr>
                      <m:t>=</m:t>
                    </m:r>
                    <m:r>
                      <a:rPr lang="en-US" altLang="zh-CN" i="1" dirty="0">
                        <a:latin typeface="Cambria Math" panose="02040503050406030204" pitchFamily="18" charset="0"/>
                      </a:rPr>
                      <m:t>𝑝</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𝑤</m:t>
                        </m:r>
                      </m:e>
                      <m:sub>
                        <m:r>
                          <a:rPr lang="en-US" altLang="zh-CN" i="1" dirty="0" err="1">
                            <a:latin typeface="Cambria Math" panose="02040503050406030204" pitchFamily="18" charset="0"/>
                          </a:rPr>
                          <m:t>𝑖</m:t>
                        </m:r>
                      </m:sub>
                    </m:sSub>
                    <m:r>
                      <a:rPr lang="en-US" altLang="zh-CN" i="1" dirty="0">
                        <a:latin typeface="Cambria Math" panose="02040503050406030204" pitchFamily="18" charset="0"/>
                      </a:rPr>
                      <m:t>)</m:t>
                    </m:r>
                    <m:r>
                      <a:rPr lang="en-US" altLang="zh-CN" i="1" dirty="0">
                        <a:latin typeface="Cambria Math" panose="02040503050406030204" pitchFamily="18" charset="0"/>
                      </a:rPr>
                      <m:t>𝑃</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𝑤</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+1|</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𝑤</m:t>
                        </m:r>
                      </m:e>
                      <m:sub>
                        <m:r>
                          <a:rPr lang="en-US" altLang="zh-CN" i="1" dirty="0">
                            <a:latin typeface="Cambria Math" panose="02040503050406030204" pitchFamily="18" charset="0"/>
                          </a:rPr>
                          <m:t>𝑖</m:t>
                        </m:r>
                      </m:sub>
                    </m:sSub>
                    <m:r>
                      <a:rPr lang="en-US" altLang="zh-CN" i="1" dirty="0" smtClean="0">
                        <a:latin typeface="Cambria Math" panose="02040503050406030204" pitchFamily="18" charset="0"/>
                      </a:rPr>
                      <m:t>) </m:t>
                    </m:r>
                  </m:oMath>
                </a14:m>
                <a:r>
                  <a:rPr lang="en-US" altLang="zh-CN" dirty="0"/>
                  <a:t>, </a:t>
                </a:r>
                <a:r>
                  <a:rPr lang="zh-CN" altLang="en-US" dirty="0"/>
                  <a:t>则</a:t>
                </a:r>
                <a14:m>
                  <m:oMath xmlns:m="http://schemas.openxmlformats.org/officeDocument/2006/math">
                    <m:r>
                      <a:rPr lang="en-US" altLang="zh-CN" i="1" dirty="0" smtClean="0">
                        <a:latin typeface="Cambria Math" panose="02040503050406030204" pitchFamily="18" charset="0"/>
                      </a:rPr>
                      <m:t>𝑃</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𝑤</m:t>
                        </m:r>
                      </m:e>
                      <m:sub>
                        <m:r>
                          <a:rPr lang="en-US" altLang="zh-CN" i="1" dirty="0" smtClean="0">
                            <a:latin typeface="Cambria Math" panose="02040503050406030204" pitchFamily="18" charset="0"/>
                          </a:rPr>
                          <m:t>𝑖</m:t>
                        </m:r>
                      </m:sub>
                    </m:sSub>
                    <m:r>
                      <a:rPr lang="en-US" altLang="zh-CN" i="1" dirty="0">
                        <a:latin typeface="Cambria Math" panose="02040503050406030204" pitchFamily="18" charset="0"/>
                      </a:rPr>
                      <m:t>+1|</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𝑤</m:t>
                        </m:r>
                      </m:e>
                      <m:sub>
                        <m:r>
                          <a:rPr lang="en-US" altLang="zh-CN" i="1" dirty="0" smtClean="0">
                            <a:latin typeface="Cambria Math" panose="02040503050406030204" pitchFamily="18" charset="0"/>
                          </a:rPr>
                          <m:t>𝑖</m:t>
                        </m:r>
                      </m:sub>
                    </m:sSub>
                    <m:r>
                      <a:rPr lang="en-US" altLang="zh-CN" i="1" dirty="0">
                        <a:latin typeface="Cambria Math" panose="02040503050406030204" pitchFamily="18" charset="0"/>
                      </a:rPr>
                      <m:t>)</m:t>
                    </m:r>
                    <m:r>
                      <a:rPr lang="en-US" altLang="zh-CN" i="1" dirty="0" smtClean="0">
                        <a:latin typeface="Cambria Math" panose="02040503050406030204" pitchFamily="18" charset="0"/>
                      </a:rPr>
                      <m:t>=</m:t>
                    </m:r>
                    <m:r>
                      <a:rPr lang="en-US" altLang="zh-CN" i="1" dirty="0">
                        <a:latin typeface="Cambria Math" panose="02040503050406030204" pitchFamily="18" charset="0"/>
                      </a:rPr>
                      <m:t>𝑃</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𝑤</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𝑤</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+1)/</m:t>
                    </m:r>
                    <m:r>
                      <a:rPr lang="en-US" altLang="zh-CN" i="1" dirty="0">
                        <a:latin typeface="Cambria Math" panose="02040503050406030204" pitchFamily="18" charset="0"/>
                      </a:rPr>
                      <m:t>𝑃</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𝑤</m:t>
                        </m:r>
                      </m:e>
                      <m:sub>
                        <m:r>
                          <a:rPr lang="en-US" altLang="zh-CN" i="1" dirty="0" err="1">
                            <a:latin typeface="Cambria Math" panose="02040503050406030204" pitchFamily="18" charset="0"/>
                          </a:rPr>
                          <m:t>𝑖</m:t>
                        </m:r>
                      </m:sub>
                    </m:sSub>
                    <m:r>
                      <a:rPr lang="en-US" altLang="zh-CN" i="1" dirty="0">
                        <a:latin typeface="Cambria Math" panose="02040503050406030204" pitchFamily="18" charset="0"/>
                      </a:rPr>
                      <m:t>); </m:t>
                    </m:r>
                    <m:r>
                      <a:rPr lang="en-US" altLang="zh-CN" i="1" dirty="0">
                        <a:latin typeface="Cambria Math" panose="02040503050406030204" pitchFamily="18" charset="0"/>
                      </a:rPr>
                      <m:t>𝑃</m:t>
                    </m:r>
                    <m:r>
                      <a:rPr lang="en-US" altLang="zh-CN" i="1" dirty="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err="1">
                            <a:latin typeface="Cambria Math" panose="02040503050406030204" pitchFamily="18" charset="0"/>
                          </a:rPr>
                          <m:t>𝑤</m:t>
                        </m:r>
                      </m:e>
                      <m:sub>
                        <m:r>
                          <a:rPr lang="en-US" altLang="zh-CN" i="1" dirty="0" err="1">
                            <a:latin typeface="Cambria Math" panose="02040503050406030204" pitchFamily="18" charset="0"/>
                          </a:rPr>
                          <m:t>𝑖</m:t>
                        </m:r>
                      </m:sub>
                    </m:sSub>
                    <m:r>
                      <a:rPr lang="en-US" altLang="zh-CN" i="1" dirty="0">
                        <a:latin typeface="Cambria Math" panose="02040503050406030204" pitchFamily="18" charset="0"/>
                      </a:rPr>
                      <m:t>)=0</m:t>
                    </m:r>
                  </m:oMath>
                </a14:m>
                <a:r>
                  <a:rPr lang="en-US" altLang="zh-CN" dirty="0"/>
                  <a:t> (</a:t>
                </a:r>
                <a:r>
                  <a:rPr lang="zh-CN" altLang="en-US" dirty="0"/>
                  <a:t>基于</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𝑤</m:t>
                        </m:r>
                      </m:e>
                      <m:sub>
                        <m:r>
                          <a:rPr lang="en-US" altLang="zh-CN" i="1" dirty="0" smtClean="0">
                            <a:latin typeface="Cambria Math" panose="02040503050406030204" pitchFamily="18" charset="0"/>
                          </a:rPr>
                          <m:t>𝑖</m:t>
                        </m:r>
                      </m:sub>
                    </m:sSub>
                  </m:oMath>
                </a14:m>
                <a:r>
                  <a:rPr lang="zh-CN" altLang="en-US" dirty="0"/>
                  <a:t>在文本中的频率的得到</a:t>
                </a:r>
                <a:r>
                  <a:rPr lang="en-US" altLang="zh-CN" dirty="0"/>
                  <a:t>)</a:t>
                </a:r>
                <a:endParaRPr lang="zh-CN" altLang="en-US" dirty="0"/>
              </a:p>
            </p:txBody>
          </p:sp>
        </mc:Choice>
        <mc:Fallback xmlns="">
          <p:sp>
            <p:nvSpPr>
              <p:cNvPr id="12" name="文本框 11">
                <a:extLst>
                  <a:ext uri="{FF2B5EF4-FFF2-40B4-BE49-F238E27FC236}">
                    <a16:creationId xmlns:a16="http://schemas.microsoft.com/office/drawing/2014/main" id="{769D763B-278B-0E17-9C87-A9A0E0310F12}"/>
                  </a:ext>
                </a:extLst>
              </p:cNvPr>
              <p:cNvSpPr txBox="1">
                <a:spLocks noRot="1" noChangeAspect="1" noMove="1" noResize="1" noEditPoints="1" noAdjustHandles="1" noChangeArrowheads="1" noChangeShapeType="1" noTextEdit="1"/>
              </p:cNvSpPr>
              <p:nvPr/>
            </p:nvSpPr>
            <p:spPr>
              <a:xfrm>
                <a:off x="1007229" y="2300202"/>
                <a:ext cx="10865477" cy="646331"/>
              </a:xfrm>
              <a:prstGeom prst="rect">
                <a:avLst/>
              </a:prstGeom>
              <a:blipFill>
                <a:blip r:embed="rId4"/>
                <a:stretch>
                  <a:fillRect l="-449" t="-4717" b="-14151"/>
                </a:stretch>
              </a:blipFill>
            </p:spPr>
            <p:txBody>
              <a:bodyPr/>
              <a:lstStyle/>
              <a:p>
                <a:r>
                  <a:rPr lang="en-US">
                    <a:noFill/>
                  </a:rPr>
                  <a:t> </a:t>
                </a:r>
              </a:p>
            </p:txBody>
          </p:sp>
        </mc:Fallback>
      </mc:AlternateContent>
      <p:pic>
        <p:nvPicPr>
          <p:cNvPr id="14" name="图片 13">
            <a:extLst>
              <a:ext uri="{FF2B5EF4-FFF2-40B4-BE49-F238E27FC236}">
                <a16:creationId xmlns:a16="http://schemas.microsoft.com/office/drawing/2014/main" id="{E6EF1CF8-6457-C436-0F9B-0888179C9826}"/>
              </a:ext>
            </a:extLst>
          </p:cNvPr>
          <p:cNvPicPr>
            <a:picLocks noChangeAspect="1"/>
          </p:cNvPicPr>
          <p:nvPr/>
        </p:nvPicPr>
        <p:blipFill>
          <a:blip r:embed="rId5"/>
          <a:stretch>
            <a:fillRect/>
          </a:stretch>
        </p:blipFill>
        <p:spPr>
          <a:xfrm>
            <a:off x="467200" y="3302275"/>
            <a:ext cx="5765425" cy="2225168"/>
          </a:xfrm>
          <a:prstGeom prst="rect">
            <a:avLst/>
          </a:prstGeom>
        </p:spPr>
      </p:pic>
      <p:sp>
        <p:nvSpPr>
          <p:cNvPr id="15" name="文本框 14">
            <a:extLst>
              <a:ext uri="{FF2B5EF4-FFF2-40B4-BE49-F238E27FC236}">
                <a16:creationId xmlns:a16="http://schemas.microsoft.com/office/drawing/2014/main" id="{B8F1EA51-EF1F-D5BB-1776-8899D9869C2E}"/>
              </a:ext>
            </a:extLst>
          </p:cNvPr>
          <p:cNvSpPr txBox="1"/>
          <p:nvPr/>
        </p:nvSpPr>
        <p:spPr>
          <a:xfrm>
            <a:off x="6760136" y="3429000"/>
            <a:ext cx="4654413" cy="1938992"/>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在上面的场景中，由于部分单词对出现的概率为</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，导致最终两句话出现的概率均为</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。但实际上，</a:t>
            </a:r>
            <a:r>
              <a:rPr lang="en-US" altLang="zh-CN" sz="2000" dirty="0">
                <a:latin typeface="微软雅黑" panose="020B0503020204020204" pitchFamily="34" charset="-122"/>
                <a:ea typeface="微软雅黑" panose="020B0503020204020204" pitchFamily="34" charset="-122"/>
              </a:rPr>
              <a:t>s1=“</a:t>
            </a:r>
            <a:r>
              <a:rPr lang="zh-CN" altLang="en-US" sz="2000" dirty="0">
                <a:latin typeface="微软雅黑" panose="020B0503020204020204" pitchFamily="34" charset="-122"/>
                <a:ea typeface="微软雅黑" panose="020B0503020204020204" pitchFamily="34" charset="-122"/>
              </a:rPr>
              <a:t>今天没有训练营”比</a:t>
            </a:r>
            <a:r>
              <a:rPr lang="en-US" altLang="zh-CN" sz="2000" dirty="0">
                <a:latin typeface="微软雅黑" panose="020B0503020204020204" pitchFamily="34" charset="-122"/>
                <a:ea typeface="微软雅黑" panose="020B0503020204020204" pitchFamily="34" charset="-122"/>
              </a:rPr>
              <a:t>s2=“</a:t>
            </a:r>
            <a:r>
              <a:rPr lang="zh-CN" altLang="en-US" sz="2000" dirty="0">
                <a:latin typeface="微软雅黑" panose="020B0503020204020204" pitchFamily="34" charset="-122"/>
                <a:ea typeface="微软雅黑" panose="020B0503020204020204" pitchFamily="34" charset="-122"/>
              </a:rPr>
              <a:t>今天训练营没有”更符合语法习惯，我们也更希望计算出来的</a:t>
            </a:r>
            <a:r>
              <a:rPr lang="en-US" altLang="zh-CN" sz="2000" dirty="0">
                <a:latin typeface="微软雅黑" panose="020B0503020204020204" pitchFamily="34" charset="-122"/>
                <a:ea typeface="微软雅黑" panose="020B0503020204020204" pitchFamily="34" charset="-122"/>
              </a:rPr>
              <a:t>P(s1)</a:t>
            </a:r>
            <a:r>
              <a:rPr lang="zh-CN" altLang="en-US" sz="2000" dirty="0">
                <a:latin typeface="微软雅黑" panose="020B0503020204020204" pitchFamily="34" charset="-122"/>
                <a:ea typeface="微软雅黑" panose="020B0503020204020204" pitchFamily="34" charset="-122"/>
              </a:rPr>
              <a:t>大于</a:t>
            </a:r>
            <a:r>
              <a:rPr lang="en-US" altLang="zh-CN" sz="2000" dirty="0">
                <a:latin typeface="微软雅黑" panose="020B0503020204020204" pitchFamily="34" charset="-122"/>
                <a:ea typeface="微软雅黑" panose="020B0503020204020204" pitchFamily="34" charset="-122"/>
              </a:rPr>
              <a:t>P(s2)</a:t>
            </a:r>
            <a:r>
              <a:rPr lang="zh-CN" altLang="en-US" sz="2000" dirty="0">
                <a:latin typeface="微软雅黑" panose="020B0503020204020204" pitchFamily="34" charset="-122"/>
                <a:ea typeface="微软雅黑" panose="020B0503020204020204" pitchFamily="34" charset="-122"/>
              </a:rPr>
              <a:t>。</a:t>
            </a:r>
          </a:p>
        </p:txBody>
      </p:sp>
      <p:sp>
        <p:nvSpPr>
          <p:cNvPr id="16" name="文本框 15">
            <a:extLst>
              <a:ext uri="{FF2B5EF4-FFF2-40B4-BE49-F238E27FC236}">
                <a16:creationId xmlns:a16="http://schemas.microsoft.com/office/drawing/2014/main" id="{91B8AA4D-8C9D-44E4-5EB3-C489C0661B9B}"/>
              </a:ext>
            </a:extLst>
          </p:cNvPr>
          <p:cNvSpPr txBox="1"/>
          <p:nvPr/>
        </p:nvSpPr>
        <p:spPr>
          <a:xfrm>
            <a:off x="823553" y="5883185"/>
            <a:ext cx="10265915" cy="646331"/>
          </a:xfrm>
          <a:prstGeom prst="rect">
            <a:avLst/>
          </a:prstGeom>
          <a:solidFill>
            <a:schemeClr val="accent1">
              <a:lumMod val="20000"/>
              <a:lumOff val="80000"/>
            </a:schemeClr>
          </a:solidFill>
        </p:spPr>
        <p:txBody>
          <a:bodyPr wrap="square">
            <a:spAutoFit/>
          </a:bodyPr>
          <a:lstStyle/>
          <a:p>
            <a:r>
              <a:rPr lang="zh-CN" altLang="en-US" dirty="0">
                <a:latin typeface="Microsoft YaHei Light" panose="020B0502040204020203" pitchFamily="34" charset="-122"/>
                <a:ea typeface="Microsoft YaHei Light" panose="020B0502040204020203" pitchFamily="34" charset="-122"/>
              </a:rPr>
              <a:t>为了解决上述问题，考虑引入平滑处理的技术，来修正计算过程中的概率值，避免某一项概率为</a:t>
            </a:r>
            <a:r>
              <a:rPr lang="en-US" altLang="zh-CN" dirty="0">
                <a:latin typeface="Microsoft YaHei Light" panose="020B0502040204020203" pitchFamily="34" charset="-122"/>
                <a:ea typeface="Microsoft YaHei Light" panose="020B0502040204020203" pitchFamily="34" charset="-122"/>
              </a:rPr>
              <a:t>0</a:t>
            </a:r>
            <a:r>
              <a:rPr lang="zh-CN" altLang="en-US" dirty="0">
                <a:latin typeface="Microsoft YaHei Light" panose="020B0502040204020203" pitchFamily="34" charset="-122"/>
                <a:ea typeface="Microsoft YaHei Light" panose="020B0502040204020203" pitchFamily="34" charset="-122"/>
              </a:rPr>
              <a:t>导致整个句子的概率为</a:t>
            </a:r>
            <a:r>
              <a:rPr lang="en-US" altLang="zh-CN" dirty="0">
                <a:latin typeface="Microsoft YaHei Light" panose="020B0502040204020203" pitchFamily="34" charset="-122"/>
                <a:ea typeface="Microsoft YaHei Light" panose="020B0502040204020203" pitchFamily="34" charset="-122"/>
              </a:rPr>
              <a:t>0</a:t>
            </a:r>
            <a:r>
              <a:rPr lang="zh-CN" altLang="en-US" dirty="0">
                <a:latin typeface="Microsoft YaHei Light" panose="020B0502040204020203" pitchFamily="34" charset="-122"/>
                <a:ea typeface="Microsoft YaHei Light" panose="020B0502040204020203" pitchFamily="34" charset="-122"/>
              </a:rPr>
              <a:t>。</a:t>
            </a:r>
          </a:p>
        </p:txBody>
      </p:sp>
      <p:sp>
        <p:nvSpPr>
          <p:cNvPr id="2" name="Oval 15">
            <a:extLst>
              <a:ext uri="{FF2B5EF4-FFF2-40B4-BE49-F238E27FC236}">
                <a16:creationId xmlns:a16="http://schemas.microsoft.com/office/drawing/2014/main" id="{2FDCDCE9-51E9-9164-EE38-281CDD01E534}"/>
              </a:ext>
            </a:extLst>
          </p:cNvPr>
          <p:cNvSpPr>
            <a:spLocks noChangeArrowheads="1"/>
          </p:cNvSpPr>
          <p:nvPr/>
        </p:nvSpPr>
        <p:spPr bwMode="auto">
          <a:xfrm>
            <a:off x="467200" y="2202503"/>
            <a:ext cx="540029" cy="511606"/>
          </a:xfrm>
          <a:prstGeom prst="ellipse">
            <a:avLst/>
          </a:prstGeom>
          <a:solidFill>
            <a:srgbClr val="003366"/>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en-US" sz="1800" dirty="0">
                <a:solidFill>
                  <a:schemeClr val="bg1"/>
                </a:solidFill>
                <a:latin typeface="微软雅黑" pitchFamily="34" charset="-122"/>
                <a:ea typeface="微软雅黑" pitchFamily="34" charset="-122"/>
              </a:rPr>
              <a:t>例</a:t>
            </a:r>
            <a:endParaRPr lang="en-US" altLang="zh-CN" sz="1800" dirty="0">
              <a:solidFill>
                <a:schemeClr val="bg1"/>
              </a:solidFill>
              <a:latin typeface="微软雅黑" pitchFamily="34" charset="-122"/>
              <a:ea typeface="微软雅黑" pitchFamily="34" charset="-122"/>
            </a:endParaRPr>
          </a:p>
        </p:txBody>
      </p:sp>
      <p:sp>
        <p:nvSpPr>
          <p:cNvPr id="10" name="Rectangle: Rounded Corners 9">
            <a:extLst>
              <a:ext uri="{FF2B5EF4-FFF2-40B4-BE49-F238E27FC236}">
                <a16:creationId xmlns:a16="http://schemas.microsoft.com/office/drawing/2014/main" id="{23834BBE-7D49-E2E0-0DAD-8DC8AFA22850}"/>
              </a:ext>
            </a:extLst>
          </p:cNvPr>
          <p:cNvSpPr/>
          <p:nvPr/>
        </p:nvSpPr>
        <p:spPr>
          <a:xfrm>
            <a:off x="515213" y="3240505"/>
            <a:ext cx="5845482" cy="2410256"/>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09555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996B35DD-A267-6DFE-428A-68006AE650EA}"/>
              </a:ext>
            </a:extLst>
          </p:cNvPr>
          <p:cNvSpPr txBox="1">
            <a:spLocks/>
          </p:cNvSpPr>
          <p:nvPr/>
        </p:nvSpPr>
        <p:spPr>
          <a:xfrm>
            <a:off x="514905" y="1218915"/>
            <a:ext cx="10969200" cy="1099772"/>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l"/>
            </a:pPr>
            <a:r>
              <a:rPr lang="zh-CN" altLang="en-US" sz="2000" b="1" dirty="0">
                <a:solidFill>
                  <a:schemeClr val="tx1"/>
                </a:solidFill>
                <a:latin typeface="微软雅黑" panose="020B0503020204020204" pitchFamily="34" charset="-122"/>
                <a:ea typeface="微软雅黑" panose="020B0503020204020204" pitchFamily="34" charset="-122"/>
              </a:rPr>
              <a:t>平滑技术</a:t>
            </a:r>
            <a:r>
              <a:rPr lang="zh-CN" altLang="en-US" sz="2000" dirty="0">
                <a:solidFill>
                  <a:srgbClr val="000000"/>
                </a:solidFill>
                <a:latin typeface="微软雅黑" panose="020B0503020204020204" pitchFamily="34" charset="-122"/>
                <a:ea typeface="微软雅黑" panose="020B0503020204020204" pitchFamily="34" charset="-122"/>
              </a:rPr>
              <a:t>：为那些在训练数据中未出现或出现次数极少的单词或短语提供一个</a:t>
            </a:r>
            <a:r>
              <a:rPr lang="zh-CN" altLang="en-US" sz="2000" b="1" dirty="0">
                <a:solidFill>
                  <a:srgbClr val="000000"/>
                </a:solidFill>
                <a:latin typeface="微软雅黑" panose="020B0503020204020204" pitchFamily="34" charset="-122"/>
                <a:ea typeface="微软雅黑" panose="020B0503020204020204" pitchFamily="34" charset="-122"/>
              </a:rPr>
              <a:t>非零的概率估计</a:t>
            </a:r>
            <a:r>
              <a:rPr lang="zh-CN" altLang="en-US" sz="2000" dirty="0">
                <a:solidFill>
                  <a:srgbClr val="000000"/>
                </a:solidFill>
                <a:latin typeface="微软雅黑" panose="020B0503020204020204" pitchFamily="34" charset="-122"/>
                <a:ea typeface="微软雅黑" panose="020B0503020204020204" pitchFamily="34" charset="-122"/>
              </a:rPr>
              <a:t>，从而使模型预测更为合理。</a:t>
            </a:r>
          </a:p>
        </p:txBody>
      </p:sp>
      <p:sp>
        <p:nvSpPr>
          <p:cNvPr id="4" name="矩形: 圆角 3">
            <a:extLst>
              <a:ext uri="{FF2B5EF4-FFF2-40B4-BE49-F238E27FC236}">
                <a16:creationId xmlns:a16="http://schemas.microsoft.com/office/drawing/2014/main" id="{EE2DF680-572E-EF55-4E68-6D8C44FDD4EA}"/>
              </a:ext>
            </a:extLst>
          </p:cNvPr>
          <p:cNvSpPr/>
          <p:nvPr/>
        </p:nvSpPr>
        <p:spPr>
          <a:xfrm>
            <a:off x="2155803" y="3884686"/>
            <a:ext cx="1907523" cy="720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主要的平滑技术</a:t>
            </a:r>
          </a:p>
        </p:txBody>
      </p:sp>
      <p:sp>
        <p:nvSpPr>
          <p:cNvPr id="6" name="矩形: 圆角 5">
            <a:extLst>
              <a:ext uri="{FF2B5EF4-FFF2-40B4-BE49-F238E27FC236}">
                <a16:creationId xmlns:a16="http://schemas.microsoft.com/office/drawing/2014/main" id="{C761A5BE-9245-C135-B712-177EB467CEB7}"/>
              </a:ext>
            </a:extLst>
          </p:cNvPr>
          <p:cNvSpPr/>
          <p:nvPr/>
        </p:nvSpPr>
        <p:spPr>
          <a:xfrm>
            <a:off x="5196732" y="2208509"/>
            <a:ext cx="1907523" cy="5279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加一平滑</a:t>
            </a:r>
          </a:p>
        </p:txBody>
      </p:sp>
      <p:sp>
        <p:nvSpPr>
          <p:cNvPr id="7" name="矩形: 圆角 6">
            <a:extLst>
              <a:ext uri="{FF2B5EF4-FFF2-40B4-BE49-F238E27FC236}">
                <a16:creationId xmlns:a16="http://schemas.microsoft.com/office/drawing/2014/main" id="{8FFE9A45-F9EB-EACF-B58B-7C056B09105F}"/>
              </a:ext>
            </a:extLst>
          </p:cNvPr>
          <p:cNvSpPr/>
          <p:nvPr/>
        </p:nvSpPr>
        <p:spPr>
          <a:xfrm>
            <a:off x="7581649" y="2221116"/>
            <a:ext cx="1821736" cy="5279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加</a:t>
            </a:r>
            <a:r>
              <a:rPr lang="en-US" altLang="zh-CN" dirty="0"/>
              <a:t>K</a:t>
            </a:r>
            <a:r>
              <a:rPr lang="zh-CN" altLang="en-US" dirty="0"/>
              <a:t>平滑</a:t>
            </a:r>
          </a:p>
        </p:txBody>
      </p:sp>
      <p:sp>
        <p:nvSpPr>
          <p:cNvPr id="8" name="矩形: 圆角 7">
            <a:extLst>
              <a:ext uri="{FF2B5EF4-FFF2-40B4-BE49-F238E27FC236}">
                <a16:creationId xmlns:a16="http://schemas.microsoft.com/office/drawing/2014/main" id="{21462D9B-C94F-1678-E431-CC9CE0004ED7}"/>
              </a:ext>
            </a:extLst>
          </p:cNvPr>
          <p:cNvSpPr/>
          <p:nvPr/>
        </p:nvSpPr>
        <p:spPr>
          <a:xfrm>
            <a:off x="5196732" y="3018794"/>
            <a:ext cx="1907523" cy="527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古德</a:t>
            </a:r>
            <a:r>
              <a:rPr lang="en-US" altLang="zh-CN" dirty="0"/>
              <a:t>-</a:t>
            </a:r>
            <a:r>
              <a:rPr lang="zh-CN" altLang="en-US" dirty="0"/>
              <a:t>图灵平滑</a:t>
            </a:r>
          </a:p>
        </p:txBody>
      </p:sp>
      <p:sp>
        <p:nvSpPr>
          <p:cNvPr id="9" name="矩形: 圆角 8">
            <a:extLst>
              <a:ext uri="{FF2B5EF4-FFF2-40B4-BE49-F238E27FC236}">
                <a16:creationId xmlns:a16="http://schemas.microsoft.com/office/drawing/2014/main" id="{C7E98982-C1F4-95DA-A8FC-524683B167C1}"/>
              </a:ext>
            </a:extLst>
          </p:cNvPr>
          <p:cNvSpPr/>
          <p:nvPr/>
        </p:nvSpPr>
        <p:spPr>
          <a:xfrm>
            <a:off x="5142238" y="3828493"/>
            <a:ext cx="1907523" cy="527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插值平滑</a:t>
            </a:r>
          </a:p>
        </p:txBody>
      </p:sp>
      <p:sp>
        <p:nvSpPr>
          <p:cNvPr id="11" name="矩形: 圆角 10">
            <a:extLst>
              <a:ext uri="{FF2B5EF4-FFF2-40B4-BE49-F238E27FC236}">
                <a16:creationId xmlns:a16="http://schemas.microsoft.com/office/drawing/2014/main" id="{6C1B4480-890D-84A7-8429-EDEC5EAC426A}"/>
              </a:ext>
            </a:extLst>
          </p:cNvPr>
          <p:cNvSpPr/>
          <p:nvPr/>
        </p:nvSpPr>
        <p:spPr>
          <a:xfrm>
            <a:off x="5142237" y="4727858"/>
            <a:ext cx="1907523" cy="527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回退平滑</a:t>
            </a:r>
          </a:p>
        </p:txBody>
      </p:sp>
      <p:sp>
        <p:nvSpPr>
          <p:cNvPr id="12" name="矩形: 圆角 11">
            <a:extLst>
              <a:ext uri="{FF2B5EF4-FFF2-40B4-BE49-F238E27FC236}">
                <a16:creationId xmlns:a16="http://schemas.microsoft.com/office/drawing/2014/main" id="{3359D8FF-540B-1450-5EEA-0A748380B66A}"/>
              </a:ext>
            </a:extLst>
          </p:cNvPr>
          <p:cNvSpPr/>
          <p:nvPr/>
        </p:nvSpPr>
        <p:spPr>
          <a:xfrm>
            <a:off x="5142237" y="5602287"/>
            <a:ext cx="1907523" cy="527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绝对值平滑</a:t>
            </a:r>
          </a:p>
        </p:txBody>
      </p:sp>
      <p:sp>
        <p:nvSpPr>
          <p:cNvPr id="14" name="左大括号 13">
            <a:extLst>
              <a:ext uri="{FF2B5EF4-FFF2-40B4-BE49-F238E27FC236}">
                <a16:creationId xmlns:a16="http://schemas.microsoft.com/office/drawing/2014/main" id="{590898A9-5B03-7683-CCA5-27007C05F688}"/>
              </a:ext>
            </a:extLst>
          </p:cNvPr>
          <p:cNvSpPr/>
          <p:nvPr/>
        </p:nvSpPr>
        <p:spPr>
          <a:xfrm>
            <a:off x="4431719" y="2410140"/>
            <a:ext cx="273505" cy="366971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6" name="箭头: 右 15">
            <a:extLst>
              <a:ext uri="{FF2B5EF4-FFF2-40B4-BE49-F238E27FC236}">
                <a16:creationId xmlns:a16="http://schemas.microsoft.com/office/drawing/2014/main" id="{89C7D637-099A-C1C8-4658-D69DEF779078}"/>
              </a:ext>
            </a:extLst>
          </p:cNvPr>
          <p:cNvSpPr/>
          <p:nvPr/>
        </p:nvSpPr>
        <p:spPr>
          <a:xfrm>
            <a:off x="7151697" y="2420792"/>
            <a:ext cx="429951" cy="143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bject 3">
            <a:extLst>
              <a:ext uri="{FF2B5EF4-FFF2-40B4-BE49-F238E27FC236}">
                <a16:creationId xmlns:a16="http://schemas.microsoft.com/office/drawing/2014/main" id="{F3E9DB8F-8187-655B-A472-4F5004AB9908}"/>
              </a:ext>
            </a:extLst>
          </p:cNvPr>
          <p:cNvSpPr txBox="1">
            <a:spLocks/>
          </p:cNvSpPr>
          <p:nvPr/>
        </p:nvSpPr>
        <p:spPr>
          <a:xfrm>
            <a:off x="396451" y="248198"/>
            <a:ext cx="5560060"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3.3 </a:t>
            </a:r>
            <a:r>
              <a:rPr lang="zh-CN" altLang="en-US" dirty="0">
                <a:solidFill>
                  <a:srgbClr val="0070C0"/>
                </a:solidFill>
                <a:latin typeface="微软雅黑" panose="020B0503020204020204" pitchFamily="34" charset="-122"/>
                <a:ea typeface="微软雅黑" panose="020B0503020204020204" pitchFamily="34" charset="-122"/>
              </a:rPr>
              <a:t>平滑技术</a:t>
            </a:r>
          </a:p>
        </p:txBody>
      </p:sp>
      <p:grpSp>
        <p:nvGrpSpPr>
          <p:cNvPr id="3" name="组合 2">
            <a:extLst>
              <a:ext uri="{FF2B5EF4-FFF2-40B4-BE49-F238E27FC236}">
                <a16:creationId xmlns:a16="http://schemas.microsoft.com/office/drawing/2014/main" id="{B41064F1-27CA-350C-4B64-31811131B20C}"/>
              </a:ext>
            </a:extLst>
          </p:cNvPr>
          <p:cNvGrpSpPr/>
          <p:nvPr/>
        </p:nvGrpSpPr>
        <p:grpSpPr>
          <a:xfrm>
            <a:off x="8754534" y="171584"/>
            <a:ext cx="3041015" cy="643436"/>
            <a:chOff x="6096000" y="266700"/>
            <a:chExt cx="3041015" cy="643436"/>
          </a:xfrm>
        </p:grpSpPr>
        <p:pic>
          <p:nvPicPr>
            <p:cNvPr id="5" name="图片 4">
              <a:extLst>
                <a:ext uri="{FF2B5EF4-FFF2-40B4-BE49-F238E27FC236}">
                  <a16:creationId xmlns:a16="http://schemas.microsoft.com/office/drawing/2014/main" id="{68B9DFF8-090C-865A-E0AE-444F4E132E24}"/>
                </a:ext>
              </a:extLst>
            </p:cNvPr>
            <p:cNvPicPr>
              <a:picLocks noChangeAspect="1"/>
            </p:cNvPicPr>
            <p:nvPr/>
          </p:nvPicPr>
          <p:blipFill>
            <a:blip r:embed="rId3"/>
            <a:stretch>
              <a:fillRect/>
            </a:stretch>
          </p:blipFill>
          <p:spPr>
            <a:xfrm>
              <a:off x="6096000" y="266700"/>
              <a:ext cx="3041015" cy="565044"/>
            </a:xfrm>
            <a:prstGeom prst="rect">
              <a:avLst/>
            </a:prstGeom>
          </p:spPr>
        </p:pic>
        <p:sp>
          <p:nvSpPr>
            <p:cNvPr id="10" name="矩形 9">
              <a:extLst>
                <a:ext uri="{FF2B5EF4-FFF2-40B4-BE49-F238E27FC236}">
                  <a16:creationId xmlns:a16="http://schemas.microsoft.com/office/drawing/2014/main" id="{33F79FA2-F359-4263-3292-ADE815FC05BF}"/>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C9D09D0-2B5C-EDD2-77ED-1D943F59FC6D}"/>
              </a:ext>
            </a:extLst>
          </p:cNvPr>
          <p:cNvSpPr txBox="1"/>
          <p:nvPr/>
        </p:nvSpPr>
        <p:spPr>
          <a:xfrm>
            <a:off x="292833" y="1017468"/>
            <a:ext cx="10529657" cy="1200329"/>
          </a:xfrm>
          <a:prstGeom prst="rect">
            <a:avLst/>
          </a:prstGeom>
          <a:noFill/>
        </p:spPr>
        <p:txBody>
          <a:bodyPr wrap="square">
            <a:spAutoFit/>
          </a:bodyPr>
          <a:lstStyle/>
          <a:p>
            <a:pPr marL="342900" indent="-342900">
              <a:buFont typeface="Wingdings" panose="05000000000000000000" pitchFamily="2" charset="2"/>
              <a:buChar char="l"/>
            </a:pPr>
            <a:r>
              <a:rPr lang="zh-CN" altLang="en-US" sz="2400" b="1" dirty="0">
                <a:solidFill>
                  <a:schemeClr val="accent1"/>
                </a:solidFill>
                <a:latin typeface="微软雅黑" panose="020B0503020204020204" pitchFamily="34" charset="-122"/>
                <a:ea typeface="微软雅黑" panose="020B0503020204020204" pitchFamily="34" charset="-122"/>
              </a:rPr>
              <a:t>加一平滑（</a:t>
            </a:r>
            <a:r>
              <a:rPr lang="en-US" altLang="zh-CN" sz="2400" b="1" dirty="0">
                <a:solidFill>
                  <a:schemeClr val="accent1"/>
                </a:solidFill>
                <a:latin typeface="微软雅黑" panose="020B0503020204020204" pitchFamily="34" charset="-122"/>
                <a:ea typeface="微软雅黑" panose="020B0503020204020204" pitchFamily="34" charset="-122"/>
              </a:rPr>
              <a:t>Add-one Smoothing</a:t>
            </a:r>
            <a:r>
              <a:rPr lang="zh-CN" altLang="en-US" sz="2400" b="1" dirty="0">
                <a:solidFill>
                  <a:schemeClr val="accent1"/>
                </a:solidFill>
                <a:latin typeface="微软雅黑" panose="020B0503020204020204" pitchFamily="34" charset="-122"/>
                <a:ea typeface="微软雅黑" panose="020B0503020204020204" pitchFamily="34" charset="-122"/>
              </a:rPr>
              <a:t>）：通过将每个事件的观察次数增加一个小常数（通常为</a:t>
            </a:r>
            <a:r>
              <a:rPr lang="en-US" altLang="zh-CN" sz="2400" b="1" dirty="0">
                <a:solidFill>
                  <a:schemeClr val="accent1"/>
                </a:solidFill>
                <a:latin typeface="微软雅黑" panose="020B0503020204020204" pitchFamily="34" charset="-122"/>
                <a:ea typeface="微软雅黑" panose="020B0503020204020204" pitchFamily="34" charset="-122"/>
              </a:rPr>
              <a:t>1</a:t>
            </a:r>
            <a:r>
              <a:rPr lang="zh-CN" altLang="en-US" sz="2400" b="1" dirty="0">
                <a:solidFill>
                  <a:schemeClr val="accent1"/>
                </a:solidFill>
                <a:latin typeface="微软雅黑" panose="020B0503020204020204" pitchFamily="34" charset="-122"/>
                <a:ea typeface="微软雅黑" panose="020B0503020204020204" pitchFamily="34" charset="-122"/>
              </a:rPr>
              <a:t>）来减小高频事件的概率估计，然后将结果分配给低频事件，以平滑概率估计。</a:t>
            </a:r>
          </a:p>
        </p:txBody>
      </p:sp>
      <p:sp>
        <p:nvSpPr>
          <p:cNvPr id="6" name="文本框 5">
            <a:extLst>
              <a:ext uri="{FF2B5EF4-FFF2-40B4-BE49-F238E27FC236}">
                <a16:creationId xmlns:a16="http://schemas.microsoft.com/office/drawing/2014/main" id="{D715E245-897F-BF36-AA1F-3DE17EE16C4D}"/>
              </a:ext>
            </a:extLst>
          </p:cNvPr>
          <p:cNvSpPr txBox="1"/>
          <p:nvPr/>
        </p:nvSpPr>
        <p:spPr>
          <a:xfrm>
            <a:off x="930675" y="2795995"/>
            <a:ext cx="9443622" cy="369332"/>
          </a:xfrm>
          <a:prstGeom prst="rect">
            <a:avLst/>
          </a:prstGeom>
          <a:noFill/>
        </p:spPr>
        <p:txBody>
          <a:bodyPr wrap="square">
            <a:spAutoFit/>
          </a:bodyPr>
          <a:lstStyle/>
          <a:p>
            <a:r>
              <a:rPr lang="zh-CN" altLang="en-US" dirty="0"/>
              <a:t>例如，对于 </a:t>
            </a:r>
            <a:r>
              <a:rPr lang="en-US" altLang="zh-CN" dirty="0"/>
              <a:t>Unigram</a:t>
            </a:r>
            <a:r>
              <a:rPr lang="zh-CN" altLang="en-US" dirty="0"/>
              <a:t>，设 </a:t>
            </a:r>
            <a:r>
              <a:rPr lang="en-US" altLang="zh-CN" dirty="0"/>
              <a:t>w</a:t>
            </a:r>
            <a:r>
              <a:rPr lang="en-US" altLang="zh-CN" baseline="-25000" dirty="0"/>
              <a:t>1</a:t>
            </a:r>
            <a:r>
              <a:rPr lang="en-US" altLang="zh-CN" dirty="0"/>
              <a:t>, w</a:t>
            </a:r>
            <a:r>
              <a:rPr lang="en-US" altLang="zh-CN" baseline="-25000" dirty="0"/>
              <a:t>2</a:t>
            </a:r>
            <a:r>
              <a:rPr lang="en-US" altLang="zh-CN" dirty="0"/>
              <a:t>, w</a:t>
            </a:r>
            <a:r>
              <a:rPr lang="en-US" altLang="zh-CN" baseline="-25000" dirty="0"/>
              <a:t>3</a:t>
            </a:r>
            <a:r>
              <a:rPr lang="en-US" altLang="zh-CN" dirty="0"/>
              <a:t> </a:t>
            </a:r>
            <a:r>
              <a:rPr lang="zh-CN" altLang="en-US" dirty="0"/>
              <a:t>三个词，概率分别为：</a:t>
            </a:r>
            <a:r>
              <a:rPr lang="en-US" altLang="zh-CN" dirty="0"/>
              <a:t>1/3, 0, 2/3</a:t>
            </a:r>
            <a:r>
              <a:rPr lang="zh-CN" altLang="en-US" dirty="0"/>
              <a:t>，加</a:t>
            </a:r>
            <a:r>
              <a:rPr lang="en-US" altLang="zh-CN" dirty="0"/>
              <a:t>1</a:t>
            </a:r>
            <a:r>
              <a:rPr lang="zh-CN" altLang="en-US" dirty="0"/>
              <a:t>后情况？</a:t>
            </a:r>
          </a:p>
        </p:txBody>
      </p:sp>
      <p:pic>
        <p:nvPicPr>
          <p:cNvPr id="9" name="图片 8">
            <a:extLst>
              <a:ext uri="{FF2B5EF4-FFF2-40B4-BE49-F238E27FC236}">
                <a16:creationId xmlns:a16="http://schemas.microsoft.com/office/drawing/2014/main" id="{E5C6CE96-5C0D-5C22-80E0-DD8536476D05}"/>
              </a:ext>
            </a:extLst>
          </p:cNvPr>
          <p:cNvPicPr>
            <a:picLocks noChangeAspect="1"/>
          </p:cNvPicPr>
          <p:nvPr/>
        </p:nvPicPr>
        <p:blipFill>
          <a:blip r:embed="rId3"/>
          <a:stretch>
            <a:fillRect/>
          </a:stretch>
        </p:blipFill>
        <p:spPr>
          <a:xfrm>
            <a:off x="3518423" y="3285984"/>
            <a:ext cx="3524250" cy="542925"/>
          </a:xfrm>
          <a:prstGeom prst="rect">
            <a:avLst/>
          </a:prstGeom>
        </p:spPr>
      </p:pic>
      <p:sp>
        <p:nvSpPr>
          <p:cNvPr id="15" name="箭头: 右 14">
            <a:extLst>
              <a:ext uri="{FF2B5EF4-FFF2-40B4-BE49-F238E27FC236}">
                <a16:creationId xmlns:a16="http://schemas.microsoft.com/office/drawing/2014/main" id="{CD986377-48BF-AE0E-53BF-F56D3C284A65}"/>
              </a:ext>
            </a:extLst>
          </p:cNvPr>
          <p:cNvSpPr/>
          <p:nvPr/>
        </p:nvSpPr>
        <p:spPr>
          <a:xfrm>
            <a:off x="4864963" y="4740676"/>
            <a:ext cx="1704513" cy="3728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401B07F9-FE49-0E54-B9DE-15843ED3AD34}"/>
              </a:ext>
            </a:extLst>
          </p:cNvPr>
          <p:cNvSpPr txBox="1"/>
          <p:nvPr/>
        </p:nvSpPr>
        <p:spPr>
          <a:xfrm>
            <a:off x="4864963" y="4273155"/>
            <a:ext cx="1575047" cy="369332"/>
          </a:xfrm>
          <a:prstGeom prst="rect">
            <a:avLst/>
          </a:prstGeom>
          <a:noFill/>
        </p:spPr>
        <p:txBody>
          <a:bodyPr wrap="square">
            <a:spAutoFit/>
          </a:bodyPr>
          <a:lstStyle/>
          <a:p>
            <a:r>
              <a:rPr lang="zh-CN" altLang="en-US" b="1" dirty="0">
                <a:solidFill>
                  <a:srgbClr val="FF0000"/>
                </a:solidFill>
              </a:rPr>
              <a:t>引入加一平滑</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9782A38-3BFF-1352-E52C-D709C691D740}"/>
                  </a:ext>
                </a:extLst>
              </p:cNvPr>
              <p:cNvSpPr txBox="1"/>
              <p:nvPr/>
            </p:nvSpPr>
            <p:spPr>
              <a:xfrm>
                <a:off x="7421533" y="4585886"/>
                <a:ext cx="4308220" cy="1224118"/>
              </a:xfrm>
              <a:prstGeom prst="rect">
                <a:avLst/>
              </a:prstGeom>
              <a:noFill/>
            </p:spPr>
            <p:txBody>
              <a:bodyPr wrap="square">
                <a:spAutoFit/>
              </a:bodyPr>
              <a:lstStyle/>
              <a:p>
                <a14:m>
                  <m:oMath xmlns:m="http://schemas.openxmlformats.org/officeDocument/2006/math">
                    <m:sSub>
                      <m:sSubPr>
                        <m:ctrlPr>
                          <a:rPr lang="en-US" altLang="zh-CN" i="1" smtClean="0">
                            <a:solidFill>
                              <a:srgbClr val="836967"/>
                            </a:solidFill>
                            <a:latin typeface="Cambria Math" panose="02040503050406030204" pitchFamily="18" charset="0"/>
                          </a:rPr>
                        </m:ctrlPr>
                      </m:sSubPr>
                      <m:e>
                        <m:r>
                          <a:rPr lang="en-US" altLang="zh-CN" i="1" smtClean="0">
                            <a:latin typeface="Cambria Math" panose="02040503050406030204" pitchFamily="18" charset="0"/>
                          </a:rPr>
                          <m:t>𝑃</m:t>
                        </m:r>
                      </m:e>
                      <m:sub>
                        <m:r>
                          <a:rPr lang="en-US" altLang="zh-CN" i="1" smtClean="0">
                            <a:latin typeface="Cambria Math" panose="02040503050406030204" pitchFamily="18" charset="0"/>
                          </a:rPr>
                          <m:t>𝑎</m:t>
                        </m:r>
                        <m:r>
                          <m:rPr>
                            <m:sty m:val="p"/>
                          </m:rPr>
                          <a:rPr lang="en-US" altLang="zh-CN" b="0" i="0" smtClean="0">
                            <a:latin typeface="Cambria Math" panose="02040503050406030204" pitchFamily="18" charset="0"/>
                          </a:rPr>
                          <m:t>d</m:t>
                        </m:r>
                        <m:sSub>
                          <m:sSubPr>
                            <m:ctrlPr>
                              <a:rPr lang="en-US" altLang="zh-CN" i="1" smtClean="0">
                                <a:solidFill>
                                  <a:srgbClr val="836967"/>
                                </a:solidFill>
                                <a:latin typeface="Cambria Math" panose="02040503050406030204" pitchFamily="18" charset="0"/>
                              </a:rPr>
                            </m:ctrlPr>
                          </m:sSubPr>
                          <m:e>
                            <m:r>
                              <a:rPr lang="en-US" altLang="zh-CN" i="1" smtClean="0">
                                <a:latin typeface="Cambria Math" panose="02040503050406030204" pitchFamily="18" charset="0"/>
                              </a:rPr>
                              <m:t>𝑑</m:t>
                            </m:r>
                          </m:e>
                          <m:sub>
                            <m:r>
                              <a:rPr lang="en-US" altLang="zh-CN" i="0" smtClean="0">
                                <a:latin typeface="Cambria Math" panose="02040503050406030204" pitchFamily="18" charset="0"/>
                              </a:rPr>
                              <m:t>1</m:t>
                            </m:r>
                          </m:sub>
                        </m:sSub>
                      </m:sub>
                    </m:sSub>
                  </m:oMath>
                </a14:m>
                <a:r>
                  <a:rPr lang="en-US" altLang="zh-CN" dirty="0"/>
                  <a:t>(</a:t>
                </a:r>
                <a:r>
                  <a:rPr lang="zh-CN" altLang="en-US" dirty="0"/>
                  <a:t>没有</a:t>
                </a:r>
                <a:r>
                  <a:rPr lang="en-US" altLang="zh-CN" dirty="0"/>
                  <a:t>|</a:t>
                </a:r>
                <a:r>
                  <a:rPr lang="zh-CN" altLang="en-US" dirty="0"/>
                  <a:t>今天）</a:t>
                </a:r>
                <a:endParaRPr lang="en-US" altLang="zh-CN" dirty="0"/>
              </a:p>
              <a:p>
                <a:r>
                  <a:rPr lang="en-US" altLang="zh-CN" dirty="0"/>
                  <a:t>     ={[P(“</a:t>
                </a:r>
                <a:r>
                  <a:rPr lang="zh-CN" altLang="en-US" dirty="0"/>
                  <a:t>今天没有</a:t>
                </a:r>
                <a:r>
                  <a:rPr lang="en-US" altLang="zh-CN" dirty="0"/>
                  <a:t>”)+1]/P(</a:t>
                </a:r>
                <a:r>
                  <a:rPr lang="zh-CN" altLang="en-US" dirty="0"/>
                  <a:t>今天</a:t>
                </a:r>
                <a:r>
                  <a:rPr lang="en-US" altLang="zh-CN" dirty="0"/>
                  <a:t>)+|V|}</a:t>
                </a:r>
              </a:p>
              <a:p>
                <a:r>
                  <a:rPr lang="en-US" altLang="zh-CN" dirty="0"/>
                  <a:t>     = (0+1)/(2+19)</a:t>
                </a:r>
              </a:p>
              <a:p>
                <a:r>
                  <a:rPr lang="en-US" altLang="zh-CN" dirty="0"/>
                  <a:t>     =1/21</a:t>
                </a:r>
                <a:endParaRPr lang="zh-CN" altLang="en-US" dirty="0"/>
              </a:p>
            </p:txBody>
          </p:sp>
        </mc:Choice>
        <mc:Fallback xmlns="">
          <p:sp>
            <p:nvSpPr>
              <p:cNvPr id="20" name="文本框 19">
                <a:extLst>
                  <a:ext uri="{FF2B5EF4-FFF2-40B4-BE49-F238E27FC236}">
                    <a16:creationId xmlns:a16="http://schemas.microsoft.com/office/drawing/2014/main" id="{39782A38-3BFF-1352-E52C-D709C691D740}"/>
                  </a:ext>
                </a:extLst>
              </p:cNvPr>
              <p:cNvSpPr txBox="1">
                <a:spLocks noRot="1" noChangeAspect="1" noMove="1" noResize="1" noEditPoints="1" noAdjustHandles="1" noChangeArrowheads="1" noChangeShapeType="1" noTextEdit="1"/>
              </p:cNvSpPr>
              <p:nvPr/>
            </p:nvSpPr>
            <p:spPr>
              <a:xfrm>
                <a:off x="7421533" y="4585886"/>
                <a:ext cx="4308220" cy="1224118"/>
              </a:xfrm>
              <a:prstGeom prst="rect">
                <a:avLst/>
              </a:prstGeom>
              <a:blipFill>
                <a:blip r:embed="rId4"/>
                <a:stretch>
                  <a:fillRect t="-1990" b="-6965"/>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E7A99BC7-98E5-34DE-9816-1C8B84ED5980}"/>
              </a:ext>
            </a:extLst>
          </p:cNvPr>
          <p:cNvSpPr txBox="1"/>
          <p:nvPr/>
        </p:nvSpPr>
        <p:spPr>
          <a:xfrm>
            <a:off x="930675" y="4071881"/>
            <a:ext cx="2712752" cy="369332"/>
          </a:xfrm>
          <a:prstGeom prst="rect">
            <a:avLst/>
          </a:prstGeom>
          <a:noFill/>
        </p:spPr>
        <p:txBody>
          <a:bodyPr wrap="square">
            <a:spAutoFit/>
          </a:bodyPr>
          <a:lstStyle/>
          <a:p>
            <a:r>
              <a:rPr lang="zh-CN" altLang="en-US" dirty="0"/>
              <a:t>例如，前面</a:t>
            </a:r>
            <a:r>
              <a:rPr lang="en-US" altLang="zh-CN" dirty="0"/>
              <a:t>Bigram</a:t>
            </a:r>
            <a:r>
              <a:rPr lang="zh-CN" altLang="en-US" dirty="0"/>
              <a:t>的例子：</a:t>
            </a:r>
          </a:p>
        </p:txBody>
      </p:sp>
      <p:pic>
        <p:nvPicPr>
          <p:cNvPr id="7" name="图片 6">
            <a:extLst>
              <a:ext uri="{FF2B5EF4-FFF2-40B4-BE49-F238E27FC236}">
                <a16:creationId xmlns:a16="http://schemas.microsoft.com/office/drawing/2014/main" id="{4A7FEEBE-8F30-A140-8EA7-EC1D3A016E1F}"/>
              </a:ext>
            </a:extLst>
          </p:cNvPr>
          <p:cNvPicPr>
            <a:picLocks noChangeAspect="1"/>
          </p:cNvPicPr>
          <p:nvPr/>
        </p:nvPicPr>
        <p:blipFill>
          <a:blip r:embed="rId5"/>
          <a:stretch>
            <a:fillRect/>
          </a:stretch>
        </p:blipFill>
        <p:spPr>
          <a:xfrm>
            <a:off x="780079" y="4356030"/>
            <a:ext cx="3269263" cy="1790855"/>
          </a:xfrm>
          <a:prstGeom prst="rect">
            <a:avLst/>
          </a:prstGeom>
        </p:spPr>
      </p:pic>
      <p:pic>
        <p:nvPicPr>
          <p:cNvPr id="11" name="图片 10">
            <a:extLst>
              <a:ext uri="{FF2B5EF4-FFF2-40B4-BE49-F238E27FC236}">
                <a16:creationId xmlns:a16="http://schemas.microsoft.com/office/drawing/2014/main" id="{2E5F1ABA-7AD0-1E5D-16FC-C75649AA80BA}"/>
              </a:ext>
            </a:extLst>
          </p:cNvPr>
          <p:cNvPicPr>
            <a:picLocks noChangeAspect="1"/>
          </p:cNvPicPr>
          <p:nvPr/>
        </p:nvPicPr>
        <p:blipFill>
          <a:blip r:embed="rId6"/>
          <a:stretch>
            <a:fillRect/>
          </a:stretch>
        </p:blipFill>
        <p:spPr>
          <a:xfrm>
            <a:off x="4207576" y="5331497"/>
            <a:ext cx="3019286" cy="646330"/>
          </a:xfrm>
          <a:prstGeom prst="rect">
            <a:avLst/>
          </a:prstGeom>
        </p:spPr>
      </p:pic>
      <p:sp>
        <p:nvSpPr>
          <p:cNvPr id="8" name="object 3">
            <a:extLst>
              <a:ext uri="{FF2B5EF4-FFF2-40B4-BE49-F238E27FC236}">
                <a16:creationId xmlns:a16="http://schemas.microsoft.com/office/drawing/2014/main" id="{B1F02E62-89B3-C14C-B598-8B3AEBF3FDD7}"/>
              </a:ext>
            </a:extLst>
          </p:cNvPr>
          <p:cNvSpPr txBox="1">
            <a:spLocks/>
          </p:cNvSpPr>
          <p:nvPr/>
        </p:nvSpPr>
        <p:spPr>
          <a:xfrm>
            <a:off x="396451" y="248198"/>
            <a:ext cx="5560060"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3.3 </a:t>
            </a:r>
            <a:r>
              <a:rPr lang="zh-CN" altLang="en-US" dirty="0">
                <a:solidFill>
                  <a:srgbClr val="0070C0"/>
                </a:solidFill>
                <a:latin typeface="微软雅黑" panose="020B0503020204020204" pitchFamily="34" charset="-122"/>
                <a:ea typeface="微软雅黑" panose="020B0503020204020204" pitchFamily="34" charset="-122"/>
              </a:rPr>
              <a:t>平滑技术：加一平滑</a:t>
            </a:r>
          </a:p>
        </p:txBody>
      </p:sp>
      <p:sp>
        <p:nvSpPr>
          <p:cNvPr id="13" name="文本框 12">
            <a:extLst>
              <a:ext uri="{FF2B5EF4-FFF2-40B4-BE49-F238E27FC236}">
                <a16:creationId xmlns:a16="http://schemas.microsoft.com/office/drawing/2014/main" id="{AC9B9946-1ACC-2F6A-C4FF-A75CF06C4D22}"/>
              </a:ext>
            </a:extLst>
          </p:cNvPr>
          <p:cNvSpPr txBox="1"/>
          <p:nvPr/>
        </p:nvSpPr>
        <p:spPr>
          <a:xfrm>
            <a:off x="3705254" y="2183959"/>
            <a:ext cx="4023929" cy="369332"/>
          </a:xfrm>
          <a:prstGeom prst="rect">
            <a:avLst/>
          </a:prstGeom>
          <a:noFill/>
          <a:ln w="12700">
            <a:solidFill>
              <a:srgbClr val="C00000"/>
            </a:solidFill>
          </a:ln>
        </p:spPr>
        <p:txBody>
          <a:bodyPr wrap="square">
            <a:spAutoFit/>
          </a:bodyPr>
          <a:lstStyle/>
          <a:p>
            <a:r>
              <a:rPr lang="zh-CN" altLang="en-US" b="1" dirty="0"/>
              <a:t>基本思想</a:t>
            </a:r>
            <a:r>
              <a:rPr lang="en-US" altLang="zh-CN" b="1" dirty="0"/>
              <a:t>: </a:t>
            </a:r>
            <a:r>
              <a:rPr lang="zh-CN" altLang="en-US" b="1" dirty="0"/>
              <a:t>每一种情况出现的次数加</a:t>
            </a:r>
            <a:r>
              <a:rPr lang="en-US" altLang="zh-CN" b="1" dirty="0"/>
              <a:t>1</a:t>
            </a:r>
            <a:r>
              <a:rPr lang="zh-CN" altLang="en-US" b="1" dirty="0"/>
              <a:t>。</a:t>
            </a:r>
          </a:p>
        </p:txBody>
      </p:sp>
      <p:sp>
        <p:nvSpPr>
          <p:cNvPr id="2" name="矩形: 圆角 1">
            <a:extLst>
              <a:ext uri="{FF2B5EF4-FFF2-40B4-BE49-F238E27FC236}">
                <a16:creationId xmlns:a16="http://schemas.microsoft.com/office/drawing/2014/main" id="{35E48CA0-1940-42D8-4B4E-7D7BADF2E879}"/>
              </a:ext>
            </a:extLst>
          </p:cNvPr>
          <p:cNvSpPr/>
          <p:nvPr/>
        </p:nvSpPr>
        <p:spPr>
          <a:xfrm>
            <a:off x="595382" y="2662270"/>
            <a:ext cx="10603828" cy="359881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652FF338-DCE5-0512-463E-738CAD6E98FC}"/>
              </a:ext>
            </a:extLst>
          </p:cNvPr>
          <p:cNvGrpSpPr/>
          <p:nvPr/>
        </p:nvGrpSpPr>
        <p:grpSpPr>
          <a:xfrm>
            <a:off x="8688738" y="67099"/>
            <a:ext cx="3041015" cy="643436"/>
            <a:chOff x="6096000" y="266700"/>
            <a:chExt cx="3041015" cy="643436"/>
          </a:xfrm>
        </p:grpSpPr>
        <p:pic>
          <p:nvPicPr>
            <p:cNvPr id="10" name="图片 9">
              <a:extLst>
                <a:ext uri="{FF2B5EF4-FFF2-40B4-BE49-F238E27FC236}">
                  <a16:creationId xmlns:a16="http://schemas.microsoft.com/office/drawing/2014/main" id="{3130CF0E-BDFF-2177-5A7A-85BCE36EBFA0}"/>
                </a:ext>
              </a:extLst>
            </p:cNvPr>
            <p:cNvPicPr>
              <a:picLocks noChangeAspect="1"/>
            </p:cNvPicPr>
            <p:nvPr/>
          </p:nvPicPr>
          <p:blipFill>
            <a:blip r:embed="rId7"/>
            <a:stretch>
              <a:fillRect/>
            </a:stretch>
          </p:blipFill>
          <p:spPr>
            <a:xfrm>
              <a:off x="6096000" y="266700"/>
              <a:ext cx="3041015" cy="565044"/>
            </a:xfrm>
            <a:prstGeom prst="rect">
              <a:avLst/>
            </a:prstGeom>
          </p:spPr>
        </p:pic>
        <p:sp>
          <p:nvSpPr>
            <p:cNvPr id="12" name="矩形 11">
              <a:extLst>
                <a:ext uri="{FF2B5EF4-FFF2-40B4-BE49-F238E27FC236}">
                  <a16:creationId xmlns:a16="http://schemas.microsoft.com/office/drawing/2014/main" id="{D339102B-5D76-7CEB-FFDE-E84BA786C209}"/>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Tree>
    <p:extLst>
      <p:ext uri="{BB962C8B-B14F-4D97-AF65-F5344CB8AC3E}">
        <p14:creationId xmlns:p14="http://schemas.microsoft.com/office/powerpoint/2010/main" val="378449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C9D09D0-2B5C-EDD2-77ED-1D943F59FC6D}"/>
              </a:ext>
            </a:extLst>
          </p:cNvPr>
          <p:cNvSpPr txBox="1"/>
          <p:nvPr/>
        </p:nvSpPr>
        <p:spPr>
          <a:xfrm>
            <a:off x="514903" y="1047996"/>
            <a:ext cx="10529657" cy="830997"/>
          </a:xfrm>
          <a:prstGeom prst="rect">
            <a:avLst/>
          </a:prstGeom>
          <a:noFill/>
        </p:spPr>
        <p:txBody>
          <a:bodyPr wrap="square">
            <a:spAutoFit/>
          </a:bodyPr>
          <a:lstStyle/>
          <a:p>
            <a:pPr marL="342900" indent="-342900">
              <a:buFont typeface="Wingdings" panose="05000000000000000000" pitchFamily="2" charset="2"/>
              <a:buChar char="l"/>
            </a:pPr>
            <a:r>
              <a:rPr lang="zh-CN" altLang="en-US" sz="2400" b="1" dirty="0">
                <a:solidFill>
                  <a:schemeClr val="accent1"/>
                </a:solidFill>
                <a:latin typeface="微软雅黑" panose="020B0503020204020204" pitchFamily="34" charset="-122"/>
                <a:ea typeface="微软雅黑" panose="020B0503020204020204" pitchFamily="34" charset="-122"/>
              </a:rPr>
              <a:t>加</a:t>
            </a:r>
            <a:r>
              <a:rPr lang="en-US" altLang="zh-CN" sz="2400" b="1" dirty="0">
                <a:solidFill>
                  <a:schemeClr val="accent1"/>
                </a:solidFill>
                <a:latin typeface="微软雅黑" panose="020B0503020204020204" pitchFamily="34" charset="-122"/>
                <a:ea typeface="微软雅黑" panose="020B0503020204020204" pitchFamily="34" charset="-122"/>
              </a:rPr>
              <a:t>K</a:t>
            </a:r>
            <a:r>
              <a:rPr lang="zh-CN" altLang="en-US" sz="2400" b="1" dirty="0">
                <a:solidFill>
                  <a:schemeClr val="accent1"/>
                </a:solidFill>
                <a:latin typeface="微软雅黑" panose="020B0503020204020204" pitchFamily="34" charset="-122"/>
                <a:ea typeface="微软雅黑" panose="020B0503020204020204" pitchFamily="34" charset="-122"/>
              </a:rPr>
              <a:t>平滑（</a:t>
            </a:r>
            <a:r>
              <a:rPr lang="en-US" altLang="zh-CN" sz="2400" b="1" dirty="0">
                <a:solidFill>
                  <a:schemeClr val="accent1"/>
                </a:solidFill>
                <a:latin typeface="微软雅黑" panose="020B0503020204020204" pitchFamily="34" charset="-122"/>
                <a:ea typeface="微软雅黑" panose="020B0503020204020204" pitchFamily="34" charset="-122"/>
              </a:rPr>
              <a:t>Add-K Smoothing</a:t>
            </a:r>
            <a:r>
              <a:rPr lang="zh-CN" altLang="en-US" sz="2400" b="1" dirty="0">
                <a:solidFill>
                  <a:schemeClr val="accent1"/>
                </a:solidFill>
                <a:latin typeface="微软雅黑" panose="020B0503020204020204" pitchFamily="34" charset="-122"/>
                <a:ea typeface="微软雅黑" panose="020B0503020204020204" pitchFamily="34" charset="-122"/>
              </a:rPr>
              <a:t>）：加一平滑的泛化形式。每个统计单元的频率计数增加了一个预定的常数</a:t>
            </a:r>
            <a:r>
              <a:rPr lang="en-US" altLang="zh-CN" sz="2400" b="1" dirty="0">
                <a:solidFill>
                  <a:schemeClr val="accent1"/>
                </a:solidFill>
                <a:latin typeface="微软雅黑" panose="020B0503020204020204" pitchFamily="34" charset="-122"/>
                <a:ea typeface="微软雅黑" panose="020B0503020204020204" pitchFamily="34" charset="-122"/>
              </a:rPr>
              <a:t>K</a:t>
            </a:r>
            <a:r>
              <a:rPr lang="zh-CN" altLang="en-US" sz="2400" b="1" dirty="0">
                <a:solidFill>
                  <a:schemeClr val="accent1"/>
                </a:solidFill>
                <a:latin typeface="微软雅黑" panose="020B0503020204020204" pitchFamily="34" charset="-122"/>
                <a:ea typeface="微软雅黑" panose="020B0503020204020204" pitchFamily="34" charset="-122"/>
              </a:rPr>
              <a:t>，而非单独增加</a:t>
            </a:r>
            <a:r>
              <a:rPr lang="en-US" altLang="zh-CN" sz="2400" b="1" dirty="0">
                <a:solidFill>
                  <a:schemeClr val="accent1"/>
                </a:solidFill>
                <a:latin typeface="微软雅黑" panose="020B0503020204020204" pitchFamily="34" charset="-122"/>
                <a:ea typeface="微软雅黑" panose="020B0503020204020204" pitchFamily="34" charset="-122"/>
              </a:rPr>
              <a:t>1</a:t>
            </a:r>
            <a:r>
              <a:rPr lang="zh-CN" altLang="en-US" sz="2400" b="1" dirty="0">
                <a:solidFill>
                  <a:schemeClr val="accent1"/>
                </a:solidFill>
                <a:latin typeface="微软雅黑" panose="020B0503020204020204" pitchFamily="34" charset="-122"/>
                <a:ea typeface="微软雅黑" panose="020B0503020204020204" pitchFamily="34" charset="-122"/>
              </a:rPr>
              <a:t>。数学表达如下：</a:t>
            </a:r>
          </a:p>
        </p:txBody>
      </p:sp>
      <p:sp>
        <p:nvSpPr>
          <p:cNvPr id="8" name="object 3">
            <a:extLst>
              <a:ext uri="{FF2B5EF4-FFF2-40B4-BE49-F238E27FC236}">
                <a16:creationId xmlns:a16="http://schemas.microsoft.com/office/drawing/2014/main" id="{B1F02E62-89B3-C14C-B598-8B3AEBF3FDD7}"/>
              </a:ext>
            </a:extLst>
          </p:cNvPr>
          <p:cNvSpPr txBox="1">
            <a:spLocks/>
          </p:cNvSpPr>
          <p:nvPr/>
        </p:nvSpPr>
        <p:spPr>
          <a:xfrm>
            <a:off x="396451" y="248198"/>
            <a:ext cx="5560060"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3.3 </a:t>
            </a:r>
            <a:r>
              <a:rPr lang="zh-CN" altLang="en-US" dirty="0">
                <a:solidFill>
                  <a:srgbClr val="0070C0"/>
                </a:solidFill>
                <a:latin typeface="微软雅黑" panose="020B0503020204020204" pitchFamily="34" charset="-122"/>
                <a:ea typeface="微软雅黑" panose="020B0503020204020204" pitchFamily="34" charset="-122"/>
              </a:rPr>
              <a:t>平滑技术：加</a:t>
            </a:r>
            <a:r>
              <a:rPr lang="en-US" altLang="zh-CN" dirty="0">
                <a:solidFill>
                  <a:srgbClr val="0070C0"/>
                </a:solidFill>
                <a:latin typeface="微软雅黑" panose="020B0503020204020204" pitchFamily="34" charset="-122"/>
                <a:ea typeface="微软雅黑" panose="020B0503020204020204" pitchFamily="34" charset="-122"/>
              </a:rPr>
              <a:t>K</a:t>
            </a:r>
            <a:r>
              <a:rPr lang="zh-CN" altLang="en-US" dirty="0">
                <a:solidFill>
                  <a:srgbClr val="0070C0"/>
                </a:solidFill>
                <a:latin typeface="微软雅黑" panose="020B0503020204020204" pitchFamily="34" charset="-122"/>
                <a:ea typeface="微软雅黑" panose="020B0503020204020204" pitchFamily="34" charset="-122"/>
              </a:rPr>
              <a:t>平滑</a:t>
            </a:r>
          </a:p>
        </p:txBody>
      </p:sp>
      <p:pic>
        <p:nvPicPr>
          <p:cNvPr id="14" name="图片 13">
            <a:extLst>
              <a:ext uri="{FF2B5EF4-FFF2-40B4-BE49-F238E27FC236}">
                <a16:creationId xmlns:a16="http://schemas.microsoft.com/office/drawing/2014/main" id="{5A16A3FF-143F-8DB4-5698-97039CB95696}"/>
              </a:ext>
            </a:extLst>
          </p:cNvPr>
          <p:cNvPicPr>
            <a:picLocks noChangeAspect="1"/>
          </p:cNvPicPr>
          <p:nvPr/>
        </p:nvPicPr>
        <p:blipFill>
          <a:blip r:embed="rId3"/>
          <a:stretch>
            <a:fillRect/>
          </a:stretch>
        </p:blipFill>
        <p:spPr>
          <a:xfrm>
            <a:off x="2263864" y="2474169"/>
            <a:ext cx="6678286" cy="1156748"/>
          </a:xfrm>
          <a:prstGeom prst="rect">
            <a:avLst/>
          </a:prstGeom>
        </p:spPr>
      </p:pic>
      <p:sp>
        <p:nvSpPr>
          <p:cNvPr id="17" name="文本框 16">
            <a:extLst>
              <a:ext uri="{FF2B5EF4-FFF2-40B4-BE49-F238E27FC236}">
                <a16:creationId xmlns:a16="http://schemas.microsoft.com/office/drawing/2014/main" id="{660AC996-86F1-4369-CBAA-4C0AEA0F4F79}"/>
              </a:ext>
            </a:extLst>
          </p:cNvPr>
          <p:cNvSpPr txBox="1"/>
          <p:nvPr/>
        </p:nvSpPr>
        <p:spPr>
          <a:xfrm>
            <a:off x="1394052" y="4271122"/>
            <a:ext cx="9403896" cy="968598"/>
          </a:xfrm>
          <a:prstGeom prst="rect">
            <a:avLst/>
          </a:prstGeom>
          <a:solidFill>
            <a:schemeClr val="accent1">
              <a:lumMod val="20000"/>
              <a:lumOff val="80000"/>
            </a:schemeClr>
          </a:solidFill>
        </p:spPr>
        <p:txBody>
          <a:bodyPr wrap="square">
            <a:spAutoFit/>
          </a:bodyPr>
          <a:lstStyle/>
          <a:p>
            <a:pPr>
              <a:lnSpc>
                <a:spcPct val="150000"/>
              </a:lnSpc>
            </a:pPr>
            <a:r>
              <a:rPr lang="zh-CN" altLang="en-US" sz="2000" b="0" dirty="0">
                <a:solidFill>
                  <a:srgbClr val="000000"/>
                </a:solidFill>
                <a:effectLst/>
                <a:latin typeface="FandolSong-Regular"/>
              </a:rPr>
              <a:t>加 </a:t>
            </a:r>
            <a:r>
              <a:rPr lang="en-US" altLang="zh-CN" sz="2000" b="0" dirty="0">
                <a:solidFill>
                  <a:srgbClr val="000000"/>
                </a:solidFill>
                <a:effectLst/>
                <a:latin typeface="CMMI10"/>
              </a:rPr>
              <a:t>K </a:t>
            </a:r>
            <a:r>
              <a:rPr lang="zh-CN" altLang="en-US" sz="2000" b="0" dirty="0">
                <a:solidFill>
                  <a:srgbClr val="000000"/>
                </a:solidFill>
                <a:effectLst/>
                <a:latin typeface="FandolSong-Regular"/>
              </a:rPr>
              <a:t>平滑能够更灵活地调整平滑程度以适应不同的数据分布。具体来说，通过合适地选择 </a:t>
            </a:r>
            <a:r>
              <a:rPr lang="en-US" altLang="zh-CN" sz="2000" b="0" dirty="0">
                <a:solidFill>
                  <a:srgbClr val="000000"/>
                </a:solidFill>
                <a:effectLst/>
                <a:latin typeface="CMMI10"/>
              </a:rPr>
              <a:t>K </a:t>
            </a:r>
            <a:r>
              <a:rPr lang="zh-CN" altLang="en-US" sz="2000" b="0" dirty="0">
                <a:solidFill>
                  <a:srgbClr val="000000"/>
                </a:solidFill>
                <a:effectLst/>
                <a:latin typeface="FandolSong-Regular"/>
              </a:rPr>
              <a:t>的值，可以在减少过度平滑与保持数据稳健性之间达到更好的平衡。 </a:t>
            </a:r>
            <a:endParaRPr lang="zh-CN" altLang="en-US" sz="2000" dirty="0"/>
          </a:p>
        </p:txBody>
      </p:sp>
      <p:grpSp>
        <p:nvGrpSpPr>
          <p:cNvPr id="2" name="组合 1">
            <a:extLst>
              <a:ext uri="{FF2B5EF4-FFF2-40B4-BE49-F238E27FC236}">
                <a16:creationId xmlns:a16="http://schemas.microsoft.com/office/drawing/2014/main" id="{33833AD3-DD62-D2EA-E2A4-D0032DFCB9EB}"/>
              </a:ext>
            </a:extLst>
          </p:cNvPr>
          <p:cNvGrpSpPr/>
          <p:nvPr/>
        </p:nvGrpSpPr>
        <p:grpSpPr>
          <a:xfrm>
            <a:off x="8754534" y="84458"/>
            <a:ext cx="3041015" cy="643436"/>
            <a:chOff x="6096000" y="266700"/>
            <a:chExt cx="3041015" cy="643436"/>
          </a:xfrm>
        </p:grpSpPr>
        <p:pic>
          <p:nvPicPr>
            <p:cNvPr id="3" name="图片 2">
              <a:extLst>
                <a:ext uri="{FF2B5EF4-FFF2-40B4-BE49-F238E27FC236}">
                  <a16:creationId xmlns:a16="http://schemas.microsoft.com/office/drawing/2014/main" id="{B5EBA558-C6EC-AF86-B993-8E0808E4FF63}"/>
                </a:ext>
              </a:extLst>
            </p:cNvPr>
            <p:cNvPicPr>
              <a:picLocks noChangeAspect="1"/>
            </p:cNvPicPr>
            <p:nvPr/>
          </p:nvPicPr>
          <p:blipFill>
            <a:blip r:embed="rId4"/>
            <a:stretch>
              <a:fillRect/>
            </a:stretch>
          </p:blipFill>
          <p:spPr>
            <a:xfrm>
              <a:off x="6096000" y="266700"/>
              <a:ext cx="3041015" cy="565044"/>
            </a:xfrm>
            <a:prstGeom prst="rect">
              <a:avLst/>
            </a:prstGeom>
          </p:spPr>
        </p:pic>
        <p:sp>
          <p:nvSpPr>
            <p:cNvPr id="5" name="矩形 4">
              <a:extLst>
                <a:ext uri="{FF2B5EF4-FFF2-40B4-BE49-F238E27FC236}">
                  <a16:creationId xmlns:a16="http://schemas.microsoft.com/office/drawing/2014/main" id="{24E07B7E-A84D-904C-8BCD-CB499007F273}"/>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Tree>
    <p:extLst>
      <p:ext uri="{BB962C8B-B14F-4D97-AF65-F5344CB8AC3E}">
        <p14:creationId xmlns:p14="http://schemas.microsoft.com/office/powerpoint/2010/main" val="6758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0AA6E6F-B4BD-3137-4110-EC3C23BA4909}"/>
              </a:ext>
            </a:extLst>
          </p:cNvPr>
          <p:cNvSpPr txBox="1"/>
          <p:nvPr/>
        </p:nvSpPr>
        <p:spPr>
          <a:xfrm>
            <a:off x="1147438" y="2700104"/>
            <a:ext cx="6777362" cy="2953373"/>
          </a:xfrm>
          <a:prstGeom prst="rect">
            <a:avLst/>
          </a:prstGeom>
          <a:noFill/>
        </p:spPr>
        <p:txBody>
          <a:bodyPr wrap="square">
            <a:spAutoFit/>
          </a:bodyPr>
          <a:lstStyle/>
          <a:p>
            <a:pPr algn="l">
              <a:lnSpc>
                <a:spcPct val="150000"/>
              </a:lnSpc>
              <a:buFont typeface="+mj-lt"/>
              <a:buAutoNum type="arabicPeriod"/>
            </a:pPr>
            <a:r>
              <a:rPr lang="en-US" altLang="zh-CN" b="1" i="0" dirty="0">
                <a:solidFill>
                  <a:schemeClr val="bg1"/>
                </a:solidFill>
                <a:effectLst/>
                <a:latin typeface="Söhne"/>
              </a:rPr>
              <a:t>Discounting</a:t>
            </a:r>
            <a:r>
              <a:rPr lang="zh-CN" altLang="en-US" b="1" i="0" dirty="0">
                <a:solidFill>
                  <a:schemeClr val="bg1"/>
                </a:solidFill>
                <a:effectLst/>
                <a:latin typeface="Söhne"/>
              </a:rPr>
              <a:t>（折扣）</a:t>
            </a:r>
            <a:r>
              <a:rPr lang="zh-CN" altLang="en-US" b="0" i="0" dirty="0">
                <a:solidFill>
                  <a:schemeClr val="bg1"/>
                </a:solidFill>
                <a:effectLst/>
                <a:latin typeface="Söhne"/>
              </a:rPr>
              <a:t>：通过减少常见事件的估计概率来提高对不常见事件的关注度</a:t>
            </a:r>
            <a:endParaRPr lang="en-US" altLang="zh-CN" b="0" i="0" dirty="0">
              <a:solidFill>
                <a:schemeClr val="bg1"/>
              </a:solidFill>
              <a:effectLst/>
              <a:latin typeface="Söhne"/>
            </a:endParaRPr>
          </a:p>
          <a:p>
            <a:pPr algn="l">
              <a:lnSpc>
                <a:spcPct val="150000"/>
              </a:lnSpc>
              <a:buFont typeface="+mj-lt"/>
              <a:buAutoNum type="arabicPeriod"/>
            </a:pPr>
            <a:r>
              <a:rPr lang="en-US" altLang="zh-CN" b="1" i="0" dirty="0">
                <a:solidFill>
                  <a:schemeClr val="bg1"/>
                </a:solidFill>
                <a:effectLst/>
                <a:latin typeface="Söhne"/>
              </a:rPr>
              <a:t>Interpolation</a:t>
            </a:r>
            <a:r>
              <a:rPr lang="zh-CN" altLang="en-US" b="1" i="0" dirty="0">
                <a:solidFill>
                  <a:schemeClr val="bg1"/>
                </a:solidFill>
                <a:effectLst/>
                <a:latin typeface="Söhne"/>
              </a:rPr>
              <a:t>（插值）</a:t>
            </a:r>
            <a:r>
              <a:rPr lang="zh-CN" altLang="en-US" b="0" i="0" dirty="0">
                <a:solidFill>
                  <a:schemeClr val="bg1"/>
                </a:solidFill>
                <a:effectLst/>
                <a:latin typeface="Söhne"/>
              </a:rPr>
              <a:t>：将多个语言模型组合在一起，通过分配权重和组合各个模型的概率来平滑概率估计，以提高语言模型的性能和泛化能力。 </a:t>
            </a:r>
            <a:endParaRPr lang="en-US" altLang="zh-CN" b="0" i="0" dirty="0">
              <a:solidFill>
                <a:schemeClr val="bg1"/>
              </a:solidFill>
              <a:effectLst/>
              <a:latin typeface="Söhne"/>
            </a:endParaRPr>
          </a:p>
          <a:p>
            <a:pPr algn="l">
              <a:lnSpc>
                <a:spcPct val="150000"/>
              </a:lnSpc>
              <a:buFont typeface="+mj-lt"/>
              <a:buAutoNum type="arabicPeriod"/>
            </a:pPr>
            <a:r>
              <a:rPr lang="en-US" altLang="zh-CN" b="1" i="0" dirty="0">
                <a:solidFill>
                  <a:schemeClr val="bg1"/>
                </a:solidFill>
                <a:effectLst/>
                <a:latin typeface="Söhne"/>
              </a:rPr>
              <a:t>Back-off</a:t>
            </a:r>
            <a:r>
              <a:rPr lang="zh-CN" altLang="en-US" b="1" i="0" dirty="0">
                <a:solidFill>
                  <a:schemeClr val="bg1"/>
                </a:solidFill>
                <a:effectLst/>
                <a:latin typeface="Söhne"/>
              </a:rPr>
              <a:t>（</a:t>
            </a:r>
            <a:r>
              <a:rPr lang="zh-CN" altLang="en-US" b="0" i="0" dirty="0">
                <a:solidFill>
                  <a:schemeClr val="bg1"/>
                </a:solidFill>
                <a:effectLst/>
                <a:latin typeface="Söhne"/>
              </a:rPr>
              <a:t>后退</a:t>
            </a:r>
            <a:r>
              <a:rPr lang="zh-CN" altLang="en-US" b="1" i="0" dirty="0">
                <a:solidFill>
                  <a:schemeClr val="bg1"/>
                </a:solidFill>
                <a:effectLst/>
                <a:latin typeface="Söhne"/>
              </a:rPr>
              <a:t>）</a:t>
            </a:r>
            <a:r>
              <a:rPr lang="zh-CN" altLang="en-US" b="0" i="0" dirty="0">
                <a:solidFill>
                  <a:schemeClr val="bg1"/>
                </a:solidFill>
                <a:effectLst/>
                <a:latin typeface="Söhne"/>
              </a:rPr>
              <a:t>：是用于</a:t>
            </a:r>
            <a:r>
              <a:rPr lang="en-US" altLang="zh-CN" b="0" i="0" dirty="0">
                <a:solidFill>
                  <a:schemeClr val="bg1"/>
                </a:solidFill>
                <a:effectLst/>
                <a:latin typeface="Söhne"/>
              </a:rPr>
              <a:t>n-gram</a:t>
            </a:r>
            <a:r>
              <a:rPr lang="zh-CN" altLang="en-US" b="0" i="0" dirty="0">
                <a:solidFill>
                  <a:schemeClr val="bg1"/>
                </a:solidFill>
                <a:effectLst/>
                <a:latin typeface="Söhne"/>
              </a:rPr>
              <a:t>语言模型的一种平滑技术。在处理稀疏数据时，通过回退到较低阶的</a:t>
            </a:r>
            <a:r>
              <a:rPr lang="en-US" altLang="zh-CN" b="0" i="0" dirty="0">
                <a:solidFill>
                  <a:schemeClr val="bg1"/>
                </a:solidFill>
                <a:effectLst/>
                <a:latin typeface="Söhne"/>
              </a:rPr>
              <a:t>n-gram</a:t>
            </a:r>
            <a:r>
              <a:rPr lang="zh-CN" altLang="en-US" b="0" i="0" dirty="0">
                <a:solidFill>
                  <a:schemeClr val="bg1"/>
                </a:solidFill>
                <a:effectLst/>
                <a:latin typeface="Söhne"/>
              </a:rPr>
              <a:t>来估计概率</a:t>
            </a:r>
          </a:p>
        </p:txBody>
      </p:sp>
      <p:sp>
        <p:nvSpPr>
          <p:cNvPr id="5" name="object 3">
            <a:extLst>
              <a:ext uri="{FF2B5EF4-FFF2-40B4-BE49-F238E27FC236}">
                <a16:creationId xmlns:a16="http://schemas.microsoft.com/office/drawing/2014/main" id="{F18675FD-BBEA-6358-606B-C356ACCDC896}"/>
              </a:ext>
            </a:extLst>
          </p:cNvPr>
          <p:cNvSpPr txBox="1">
            <a:spLocks/>
          </p:cNvSpPr>
          <p:nvPr/>
        </p:nvSpPr>
        <p:spPr>
          <a:xfrm>
            <a:off x="378978" y="358858"/>
            <a:ext cx="7332267"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3.3 </a:t>
            </a:r>
            <a:r>
              <a:rPr lang="zh-CN" altLang="en-US" dirty="0">
                <a:solidFill>
                  <a:srgbClr val="0070C0"/>
                </a:solidFill>
                <a:latin typeface="微软雅黑" panose="020B0503020204020204" pitchFamily="34" charset="-122"/>
                <a:ea typeface="微软雅黑" panose="020B0503020204020204" pitchFamily="34" charset="-122"/>
              </a:rPr>
              <a:t>平滑技术：插值平滑</a:t>
            </a:r>
          </a:p>
        </p:txBody>
      </p:sp>
      <p:sp>
        <p:nvSpPr>
          <p:cNvPr id="6" name="文本框 5">
            <a:extLst>
              <a:ext uri="{FF2B5EF4-FFF2-40B4-BE49-F238E27FC236}">
                <a16:creationId xmlns:a16="http://schemas.microsoft.com/office/drawing/2014/main" id="{FE345786-3E57-DF7B-DA39-58704760C0BC}"/>
              </a:ext>
            </a:extLst>
          </p:cNvPr>
          <p:cNvSpPr txBox="1"/>
          <p:nvPr/>
        </p:nvSpPr>
        <p:spPr>
          <a:xfrm>
            <a:off x="509078" y="1204523"/>
            <a:ext cx="11343177" cy="1200329"/>
          </a:xfrm>
          <a:prstGeom prst="rect">
            <a:avLst/>
          </a:prstGeom>
          <a:noFill/>
        </p:spPr>
        <p:txBody>
          <a:bodyPr wrap="square">
            <a:spAutoFit/>
          </a:bodyPr>
          <a:lstStyle/>
          <a:p>
            <a:pPr marL="342900" indent="-342900">
              <a:buFont typeface="Wingdings" panose="05000000000000000000" pitchFamily="2" charset="2"/>
              <a:buChar char="l"/>
            </a:pPr>
            <a:r>
              <a:rPr lang="zh-CN" altLang="en-US" sz="2400" b="1" dirty="0">
                <a:solidFill>
                  <a:schemeClr val="accent1"/>
                </a:solidFill>
                <a:latin typeface="微软雅黑" panose="020B0503020204020204" pitchFamily="34" charset="-122"/>
                <a:ea typeface="微软雅黑" panose="020B0503020204020204" pitchFamily="34" charset="-122"/>
              </a:rPr>
              <a:t>插值平滑（</a:t>
            </a:r>
            <a:r>
              <a:rPr lang="en-US" altLang="zh-CN" sz="2400" b="1" dirty="0">
                <a:solidFill>
                  <a:schemeClr val="accent1"/>
                </a:solidFill>
                <a:latin typeface="微软雅黑" panose="020B0503020204020204" pitchFamily="34" charset="-122"/>
                <a:ea typeface="微软雅黑" panose="020B0503020204020204" pitchFamily="34" charset="-122"/>
              </a:rPr>
              <a:t>Interpolation Smoothing</a:t>
            </a:r>
            <a:r>
              <a:rPr lang="zh-CN" altLang="en-US" sz="2400" b="1" dirty="0">
                <a:solidFill>
                  <a:schemeClr val="accent1"/>
                </a:solidFill>
                <a:latin typeface="微软雅黑" panose="020B0503020204020204" pitchFamily="34" charset="-122"/>
                <a:ea typeface="微软雅黑" panose="020B0503020204020204" pitchFamily="34" charset="-122"/>
              </a:rPr>
              <a:t>）：利用不同阶数的 </a:t>
            </a:r>
            <a:r>
              <a:rPr lang="en-US" altLang="zh-CN" sz="2400" b="1" dirty="0">
                <a:solidFill>
                  <a:schemeClr val="accent1"/>
                </a:solidFill>
                <a:latin typeface="微软雅黑" panose="020B0503020204020204" pitchFamily="34" charset="-122"/>
                <a:ea typeface="微软雅黑" panose="020B0503020204020204" pitchFamily="34" charset="-122"/>
              </a:rPr>
              <a:t>N-gram </a:t>
            </a:r>
            <a:r>
              <a:rPr lang="zh-CN" altLang="en-US" sz="2400" b="1" dirty="0">
                <a:solidFill>
                  <a:schemeClr val="accent1"/>
                </a:solidFill>
                <a:latin typeface="微软雅黑" panose="020B0503020204020204" pitchFamily="34" charset="-122"/>
                <a:ea typeface="微软雅黑" panose="020B0503020204020204" pitchFamily="34" charset="-122"/>
              </a:rPr>
              <a:t>模型来估 算概率。具体来说，插值平滑将各阶数模型的概率进行线性加权平均：</a:t>
            </a:r>
          </a:p>
          <a:p>
            <a:pPr marL="342900" indent="-342900">
              <a:buFont typeface="Wingdings" panose="05000000000000000000" pitchFamily="2" charset="2"/>
              <a:buChar char="l"/>
            </a:pP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2465BD8-B64C-3E4F-D84A-A2C6668BF300}"/>
              </a:ext>
            </a:extLst>
          </p:cNvPr>
          <p:cNvPicPr>
            <a:picLocks noChangeAspect="1"/>
          </p:cNvPicPr>
          <p:nvPr/>
        </p:nvPicPr>
        <p:blipFill>
          <a:blip r:embed="rId3"/>
          <a:srcRect r="3900" b="1024"/>
          <a:stretch/>
        </p:blipFill>
        <p:spPr>
          <a:xfrm>
            <a:off x="1569687" y="2288369"/>
            <a:ext cx="8465417" cy="1125886"/>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75245EC-ADED-9B6E-72F5-B2121936A880}"/>
                  </a:ext>
                </a:extLst>
              </p:cNvPr>
              <p:cNvSpPr txBox="1"/>
              <p:nvPr/>
            </p:nvSpPr>
            <p:spPr>
              <a:xfrm>
                <a:off x="1947958" y="4281280"/>
                <a:ext cx="8465416" cy="968598"/>
              </a:xfrm>
              <a:prstGeom prst="rect">
                <a:avLst/>
              </a:prstGeom>
              <a:solidFill>
                <a:schemeClr val="accent1">
                  <a:lumMod val="20000"/>
                  <a:lumOff val="80000"/>
                </a:schemeClr>
              </a:solidFill>
            </p:spPr>
            <p:txBody>
              <a:bodyPr wrap="square">
                <a:spAutoFit/>
              </a:bodyPr>
              <a:lstStyle/>
              <a:p>
                <a:pPr>
                  <a:lnSpc>
                    <a:spcPct val="150000"/>
                  </a:lnSpc>
                </a:pPr>
                <a:r>
                  <a:rPr lang="zh-CN" altLang="en-US" sz="2000" b="0" dirty="0">
                    <a:solidFill>
                      <a:srgbClr val="000000"/>
                    </a:solidFill>
                    <a:effectLst/>
                    <a:latin typeface="FandolSong-Regular"/>
                  </a:rPr>
                  <a:t>其中，</a:t>
                </a:r>
                <a14:m>
                  <m:oMath xmlns:m="http://schemas.openxmlformats.org/officeDocument/2006/math">
                    <m:r>
                      <a:rPr lang="en-US" altLang="zh-CN" sz="2000" b="0" i="1" dirty="0" smtClean="0">
                        <a:solidFill>
                          <a:srgbClr val="000000"/>
                        </a:solidFill>
                        <a:effectLst/>
                        <a:latin typeface="Cambria Math" panose="02040503050406030204" pitchFamily="18" charset="0"/>
                      </a:rPr>
                      <m:t>𝜆</m:t>
                    </m:r>
                    <m:r>
                      <a:rPr lang="en-US" altLang="zh-CN" sz="900" b="0" i="1" dirty="0">
                        <a:solidFill>
                          <a:srgbClr val="000000"/>
                        </a:solidFill>
                        <a:effectLst/>
                        <a:latin typeface="Cambria Math" panose="02040503050406030204" pitchFamily="18" charset="0"/>
                      </a:rPr>
                      <m:t>1</m:t>
                    </m:r>
                    <m:r>
                      <a:rPr lang="en-US" altLang="zh-CN" sz="2000" b="0" i="1" dirty="0">
                        <a:solidFill>
                          <a:srgbClr val="000000"/>
                        </a:solidFill>
                        <a:effectLst/>
                        <a:latin typeface="Cambria Math" panose="02040503050406030204" pitchFamily="18" charset="0"/>
                      </a:rPr>
                      <m:t>, </m:t>
                    </m:r>
                    <m:r>
                      <a:rPr lang="en-US" altLang="zh-CN" sz="2000" b="0" i="1" dirty="0">
                        <a:solidFill>
                          <a:srgbClr val="000000"/>
                        </a:solidFill>
                        <a:effectLst/>
                        <a:latin typeface="Cambria Math" panose="02040503050406030204" pitchFamily="18" charset="0"/>
                      </a:rPr>
                      <m:t>𝜆</m:t>
                    </m:r>
                    <m:r>
                      <a:rPr lang="en-US" altLang="zh-CN" sz="900" b="0" i="1" dirty="0">
                        <a:solidFill>
                          <a:srgbClr val="000000"/>
                        </a:solidFill>
                        <a:effectLst/>
                        <a:latin typeface="Cambria Math" panose="02040503050406030204" pitchFamily="18" charset="0"/>
                      </a:rPr>
                      <m:t>2</m:t>
                    </m:r>
                    <m:r>
                      <a:rPr lang="en-US" altLang="zh-CN" sz="2000" b="0" i="1" dirty="0">
                        <a:solidFill>
                          <a:srgbClr val="000000"/>
                        </a:solidFill>
                        <a:effectLst/>
                        <a:latin typeface="Cambria Math" panose="02040503050406030204" pitchFamily="18" charset="0"/>
                      </a:rPr>
                      <m:t>, …, </m:t>
                    </m:r>
                    <m:r>
                      <a:rPr lang="en-US" altLang="zh-CN" sz="2000" b="0" i="1" dirty="0" err="1">
                        <a:solidFill>
                          <a:srgbClr val="000000"/>
                        </a:solidFill>
                        <a:effectLst/>
                        <a:latin typeface="Cambria Math" panose="02040503050406030204" pitchFamily="18" charset="0"/>
                      </a:rPr>
                      <m:t>𝜆</m:t>
                    </m:r>
                    <m:r>
                      <a:rPr lang="en-US" altLang="zh-CN" sz="900" b="0" i="1" dirty="0" err="1">
                        <a:solidFill>
                          <a:srgbClr val="000000"/>
                        </a:solidFill>
                        <a:effectLst/>
                        <a:latin typeface="Cambria Math" panose="02040503050406030204" pitchFamily="18" charset="0"/>
                      </a:rPr>
                      <m:t>𝑁</m:t>
                    </m:r>
                    <m:r>
                      <a:rPr lang="en-US" altLang="zh-CN" sz="900" b="0" i="1" dirty="0">
                        <a:solidFill>
                          <a:srgbClr val="000000"/>
                        </a:solidFill>
                        <a:effectLst/>
                        <a:latin typeface="Cambria Math" panose="02040503050406030204" pitchFamily="18" charset="0"/>
                      </a:rPr>
                      <m:t> </m:t>
                    </m:r>
                  </m:oMath>
                </a14:m>
                <a:r>
                  <a:rPr lang="zh-CN" altLang="en-US" sz="2000" b="0" dirty="0">
                    <a:solidFill>
                      <a:srgbClr val="000000"/>
                    </a:solidFill>
                    <a:effectLst/>
                    <a:latin typeface="FandolSong-Regular"/>
                  </a:rPr>
                  <a:t>是不同阶数的 </a:t>
                </a:r>
                <a:r>
                  <a:rPr lang="en-US" altLang="zh-CN" sz="2000" b="0" dirty="0">
                    <a:solidFill>
                      <a:srgbClr val="000000"/>
                    </a:solidFill>
                    <a:effectLst/>
                    <a:latin typeface="CMMI10"/>
                  </a:rPr>
                  <a:t>N </a:t>
                </a:r>
                <a:r>
                  <a:rPr lang="zh-CN" altLang="en-US" sz="2000" b="0" dirty="0">
                    <a:solidFill>
                      <a:srgbClr val="000000"/>
                    </a:solidFill>
                    <a:effectLst/>
                    <a:latin typeface="FandolSong-Regular"/>
                  </a:rPr>
                  <a:t>元文法模型对应的权重系数。这种方法充分利用不同阶数的马尔可夫模型，但依赖于权重系数的选择。 </a:t>
                </a:r>
                <a:endParaRPr lang="zh-CN" altLang="en-US" sz="2000" dirty="0"/>
              </a:p>
            </p:txBody>
          </p:sp>
        </mc:Choice>
        <mc:Fallback xmlns="">
          <p:sp>
            <p:nvSpPr>
              <p:cNvPr id="12" name="文本框 11">
                <a:extLst>
                  <a:ext uri="{FF2B5EF4-FFF2-40B4-BE49-F238E27FC236}">
                    <a16:creationId xmlns:a16="http://schemas.microsoft.com/office/drawing/2014/main" id="{575245EC-ADED-9B6E-72F5-B2121936A880}"/>
                  </a:ext>
                </a:extLst>
              </p:cNvPr>
              <p:cNvSpPr txBox="1">
                <a:spLocks noRot="1" noChangeAspect="1" noMove="1" noResize="1" noEditPoints="1" noAdjustHandles="1" noChangeArrowheads="1" noChangeShapeType="1" noTextEdit="1"/>
              </p:cNvSpPr>
              <p:nvPr/>
            </p:nvSpPr>
            <p:spPr>
              <a:xfrm>
                <a:off x="1947958" y="4281280"/>
                <a:ext cx="8465416" cy="968598"/>
              </a:xfrm>
              <a:prstGeom prst="rect">
                <a:avLst/>
              </a:prstGeom>
              <a:blipFill>
                <a:blip r:embed="rId4"/>
                <a:stretch>
                  <a:fillRect l="-793" b="-10063"/>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6FF6AEBD-5EBC-38F9-4CF7-7615C0740B0D}"/>
              </a:ext>
            </a:extLst>
          </p:cNvPr>
          <p:cNvGrpSpPr/>
          <p:nvPr/>
        </p:nvGrpSpPr>
        <p:grpSpPr>
          <a:xfrm>
            <a:off x="8754534" y="171584"/>
            <a:ext cx="3041015" cy="643436"/>
            <a:chOff x="6096000" y="266700"/>
            <a:chExt cx="3041015" cy="643436"/>
          </a:xfrm>
        </p:grpSpPr>
        <p:pic>
          <p:nvPicPr>
            <p:cNvPr id="3" name="图片 2">
              <a:extLst>
                <a:ext uri="{FF2B5EF4-FFF2-40B4-BE49-F238E27FC236}">
                  <a16:creationId xmlns:a16="http://schemas.microsoft.com/office/drawing/2014/main" id="{DBE48788-938C-4B66-1279-F0015EE13FA6}"/>
                </a:ext>
              </a:extLst>
            </p:cNvPr>
            <p:cNvPicPr>
              <a:picLocks noChangeAspect="1"/>
            </p:cNvPicPr>
            <p:nvPr/>
          </p:nvPicPr>
          <p:blipFill>
            <a:blip r:embed="rId5"/>
            <a:stretch>
              <a:fillRect/>
            </a:stretch>
          </p:blipFill>
          <p:spPr>
            <a:xfrm>
              <a:off x="6096000" y="266700"/>
              <a:ext cx="3041015" cy="565044"/>
            </a:xfrm>
            <a:prstGeom prst="rect">
              <a:avLst/>
            </a:prstGeom>
          </p:spPr>
        </p:pic>
        <p:sp>
          <p:nvSpPr>
            <p:cNvPr id="4" name="矩形 3">
              <a:extLst>
                <a:ext uri="{FF2B5EF4-FFF2-40B4-BE49-F238E27FC236}">
                  <a16:creationId xmlns:a16="http://schemas.microsoft.com/office/drawing/2014/main" id="{25C7EF01-16D0-25C7-6EB1-D350E114A6E1}"/>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Tree>
    <p:extLst>
      <p:ext uri="{BB962C8B-B14F-4D97-AF65-F5344CB8AC3E}">
        <p14:creationId xmlns:p14="http://schemas.microsoft.com/office/powerpoint/2010/main" val="788073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0AA6E6F-B4BD-3137-4110-EC3C23BA4909}"/>
              </a:ext>
            </a:extLst>
          </p:cNvPr>
          <p:cNvSpPr txBox="1"/>
          <p:nvPr/>
        </p:nvSpPr>
        <p:spPr>
          <a:xfrm>
            <a:off x="1147438" y="2700104"/>
            <a:ext cx="6777362" cy="2953373"/>
          </a:xfrm>
          <a:prstGeom prst="rect">
            <a:avLst/>
          </a:prstGeom>
          <a:noFill/>
        </p:spPr>
        <p:txBody>
          <a:bodyPr wrap="square">
            <a:spAutoFit/>
          </a:bodyPr>
          <a:lstStyle/>
          <a:p>
            <a:pPr algn="l">
              <a:lnSpc>
                <a:spcPct val="150000"/>
              </a:lnSpc>
              <a:buFont typeface="+mj-lt"/>
              <a:buAutoNum type="arabicPeriod"/>
            </a:pPr>
            <a:r>
              <a:rPr lang="en-US" altLang="zh-CN" b="1" i="0" dirty="0">
                <a:solidFill>
                  <a:schemeClr val="bg1"/>
                </a:solidFill>
                <a:effectLst/>
                <a:latin typeface="Söhne"/>
              </a:rPr>
              <a:t>Discounting</a:t>
            </a:r>
            <a:r>
              <a:rPr lang="zh-CN" altLang="en-US" b="1" i="0" dirty="0">
                <a:solidFill>
                  <a:schemeClr val="bg1"/>
                </a:solidFill>
                <a:effectLst/>
                <a:latin typeface="Söhne"/>
              </a:rPr>
              <a:t>（折扣）</a:t>
            </a:r>
            <a:r>
              <a:rPr lang="zh-CN" altLang="en-US" b="0" i="0" dirty="0">
                <a:solidFill>
                  <a:schemeClr val="bg1"/>
                </a:solidFill>
                <a:effectLst/>
                <a:latin typeface="Söhne"/>
              </a:rPr>
              <a:t>：通过减少常见事件的估计概率来提高对不常见事件的关注度</a:t>
            </a:r>
            <a:endParaRPr lang="en-US" altLang="zh-CN" b="0" i="0" dirty="0">
              <a:solidFill>
                <a:schemeClr val="bg1"/>
              </a:solidFill>
              <a:effectLst/>
              <a:latin typeface="Söhne"/>
            </a:endParaRPr>
          </a:p>
          <a:p>
            <a:pPr algn="l">
              <a:lnSpc>
                <a:spcPct val="150000"/>
              </a:lnSpc>
              <a:buFont typeface="+mj-lt"/>
              <a:buAutoNum type="arabicPeriod"/>
            </a:pPr>
            <a:r>
              <a:rPr lang="en-US" altLang="zh-CN" b="1" i="0" dirty="0">
                <a:solidFill>
                  <a:schemeClr val="bg1"/>
                </a:solidFill>
                <a:effectLst/>
                <a:latin typeface="Söhne"/>
              </a:rPr>
              <a:t>Interpolation</a:t>
            </a:r>
            <a:r>
              <a:rPr lang="zh-CN" altLang="en-US" b="1" i="0" dirty="0">
                <a:solidFill>
                  <a:schemeClr val="bg1"/>
                </a:solidFill>
                <a:effectLst/>
                <a:latin typeface="Söhne"/>
              </a:rPr>
              <a:t>（插值）</a:t>
            </a:r>
            <a:r>
              <a:rPr lang="zh-CN" altLang="en-US" b="0" i="0" dirty="0">
                <a:solidFill>
                  <a:schemeClr val="bg1"/>
                </a:solidFill>
                <a:effectLst/>
                <a:latin typeface="Söhne"/>
              </a:rPr>
              <a:t>：将多个语言模型组合在一起，通过分配权重和组合各个模型的概率来平滑概率估计，以提高语言模型的性能和泛化能力。 </a:t>
            </a:r>
            <a:endParaRPr lang="en-US" altLang="zh-CN" b="0" i="0" dirty="0">
              <a:solidFill>
                <a:schemeClr val="bg1"/>
              </a:solidFill>
              <a:effectLst/>
              <a:latin typeface="Söhne"/>
            </a:endParaRPr>
          </a:p>
          <a:p>
            <a:pPr algn="l">
              <a:lnSpc>
                <a:spcPct val="150000"/>
              </a:lnSpc>
              <a:buFont typeface="+mj-lt"/>
              <a:buAutoNum type="arabicPeriod"/>
            </a:pPr>
            <a:r>
              <a:rPr lang="en-US" altLang="zh-CN" b="1" i="0" dirty="0">
                <a:solidFill>
                  <a:schemeClr val="bg1"/>
                </a:solidFill>
                <a:effectLst/>
                <a:latin typeface="Söhne"/>
              </a:rPr>
              <a:t>Back-off</a:t>
            </a:r>
            <a:r>
              <a:rPr lang="zh-CN" altLang="en-US" b="1" i="0" dirty="0">
                <a:solidFill>
                  <a:schemeClr val="bg1"/>
                </a:solidFill>
                <a:effectLst/>
                <a:latin typeface="Söhne"/>
              </a:rPr>
              <a:t>（</a:t>
            </a:r>
            <a:r>
              <a:rPr lang="zh-CN" altLang="en-US" b="0" i="0" dirty="0">
                <a:solidFill>
                  <a:schemeClr val="bg1"/>
                </a:solidFill>
                <a:effectLst/>
                <a:latin typeface="Söhne"/>
              </a:rPr>
              <a:t>后退</a:t>
            </a:r>
            <a:r>
              <a:rPr lang="zh-CN" altLang="en-US" b="1" i="0" dirty="0">
                <a:solidFill>
                  <a:schemeClr val="bg1"/>
                </a:solidFill>
                <a:effectLst/>
                <a:latin typeface="Söhne"/>
              </a:rPr>
              <a:t>）</a:t>
            </a:r>
            <a:r>
              <a:rPr lang="zh-CN" altLang="en-US" b="0" i="0" dirty="0">
                <a:solidFill>
                  <a:schemeClr val="bg1"/>
                </a:solidFill>
                <a:effectLst/>
                <a:latin typeface="Söhne"/>
              </a:rPr>
              <a:t>：是用于</a:t>
            </a:r>
            <a:r>
              <a:rPr lang="en-US" altLang="zh-CN" b="0" i="0" dirty="0">
                <a:solidFill>
                  <a:schemeClr val="bg1"/>
                </a:solidFill>
                <a:effectLst/>
                <a:latin typeface="Söhne"/>
              </a:rPr>
              <a:t>n-gram</a:t>
            </a:r>
            <a:r>
              <a:rPr lang="zh-CN" altLang="en-US" b="0" i="0" dirty="0">
                <a:solidFill>
                  <a:schemeClr val="bg1"/>
                </a:solidFill>
                <a:effectLst/>
                <a:latin typeface="Söhne"/>
              </a:rPr>
              <a:t>语言模型的一种平滑技术。在处理稀疏数据时，通过回退到较低阶的</a:t>
            </a:r>
            <a:r>
              <a:rPr lang="en-US" altLang="zh-CN" b="0" i="0" dirty="0">
                <a:solidFill>
                  <a:schemeClr val="bg1"/>
                </a:solidFill>
                <a:effectLst/>
                <a:latin typeface="Söhne"/>
              </a:rPr>
              <a:t>n-gram</a:t>
            </a:r>
            <a:r>
              <a:rPr lang="zh-CN" altLang="en-US" b="0" i="0" dirty="0">
                <a:solidFill>
                  <a:schemeClr val="bg1"/>
                </a:solidFill>
                <a:effectLst/>
                <a:latin typeface="Söhne"/>
              </a:rPr>
              <a:t>来估计概率</a:t>
            </a:r>
          </a:p>
        </p:txBody>
      </p:sp>
      <p:sp>
        <p:nvSpPr>
          <p:cNvPr id="5" name="object 3">
            <a:extLst>
              <a:ext uri="{FF2B5EF4-FFF2-40B4-BE49-F238E27FC236}">
                <a16:creationId xmlns:a16="http://schemas.microsoft.com/office/drawing/2014/main" id="{F18675FD-BBEA-6358-606B-C356ACCDC896}"/>
              </a:ext>
            </a:extLst>
          </p:cNvPr>
          <p:cNvSpPr txBox="1">
            <a:spLocks/>
          </p:cNvSpPr>
          <p:nvPr/>
        </p:nvSpPr>
        <p:spPr>
          <a:xfrm>
            <a:off x="378978" y="358858"/>
            <a:ext cx="7332267"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3.3 </a:t>
            </a:r>
            <a:r>
              <a:rPr lang="zh-CN" altLang="en-US" dirty="0">
                <a:solidFill>
                  <a:srgbClr val="0070C0"/>
                </a:solidFill>
                <a:latin typeface="微软雅黑" panose="020B0503020204020204" pitchFamily="34" charset="-122"/>
                <a:ea typeface="微软雅黑" panose="020B0503020204020204" pitchFamily="34" charset="-122"/>
              </a:rPr>
              <a:t>平滑技术：绝对值平滑</a:t>
            </a:r>
          </a:p>
        </p:txBody>
      </p:sp>
      <p:sp>
        <p:nvSpPr>
          <p:cNvPr id="6" name="文本框 5">
            <a:extLst>
              <a:ext uri="{FF2B5EF4-FFF2-40B4-BE49-F238E27FC236}">
                <a16:creationId xmlns:a16="http://schemas.microsoft.com/office/drawing/2014/main" id="{FE345786-3E57-DF7B-DA39-58704760C0BC}"/>
              </a:ext>
            </a:extLst>
          </p:cNvPr>
          <p:cNvSpPr txBox="1"/>
          <p:nvPr/>
        </p:nvSpPr>
        <p:spPr>
          <a:xfrm>
            <a:off x="509078" y="1204523"/>
            <a:ext cx="11343177" cy="1200329"/>
          </a:xfrm>
          <a:prstGeom prst="rect">
            <a:avLst/>
          </a:prstGeom>
          <a:noFill/>
        </p:spPr>
        <p:txBody>
          <a:bodyPr wrap="square">
            <a:spAutoFit/>
          </a:bodyPr>
          <a:lstStyle/>
          <a:p>
            <a:pPr marL="342900" indent="-342900">
              <a:buFont typeface="Wingdings" panose="05000000000000000000" pitchFamily="2" charset="2"/>
              <a:buChar char="l"/>
            </a:pPr>
            <a:r>
              <a:rPr lang="zh-CN" altLang="en-US" sz="2400" b="1" dirty="0">
                <a:solidFill>
                  <a:schemeClr val="accent1"/>
                </a:solidFill>
                <a:latin typeface="微软雅黑" panose="020B0503020204020204" pitchFamily="34" charset="-122"/>
                <a:ea typeface="微软雅黑" panose="020B0503020204020204" pitchFamily="34" charset="-122"/>
              </a:rPr>
              <a:t>绝对值平滑（</a:t>
            </a:r>
            <a:r>
              <a:rPr lang="en-US" altLang="zh-CN" sz="2400" b="1" dirty="0">
                <a:solidFill>
                  <a:schemeClr val="accent1"/>
                </a:solidFill>
                <a:latin typeface="微软雅黑" panose="020B0503020204020204" pitchFamily="34" charset="-122"/>
                <a:ea typeface="微软雅黑" panose="020B0503020204020204" pitchFamily="34" charset="-122"/>
              </a:rPr>
              <a:t>Absolute Discounting</a:t>
            </a:r>
            <a:r>
              <a:rPr lang="zh-CN" altLang="en-US" sz="2400" b="1" dirty="0">
                <a:solidFill>
                  <a:schemeClr val="accent1"/>
                </a:solidFill>
                <a:latin typeface="微软雅黑" panose="020B0503020204020204" pitchFamily="34" charset="-122"/>
                <a:ea typeface="微软雅黑" panose="020B0503020204020204" pitchFamily="34" charset="-122"/>
              </a:rPr>
              <a:t>）：直接从每个 </a:t>
            </a:r>
            <a:r>
              <a:rPr lang="en-US" altLang="zh-CN" sz="2400" b="1" dirty="0">
                <a:solidFill>
                  <a:schemeClr val="accent1"/>
                </a:solidFill>
                <a:latin typeface="微软雅黑" panose="020B0503020204020204" pitchFamily="34" charset="-122"/>
                <a:ea typeface="微软雅黑" panose="020B0503020204020204" pitchFamily="34" charset="-122"/>
              </a:rPr>
              <a:t>N </a:t>
            </a:r>
            <a:r>
              <a:rPr lang="zh-CN" altLang="en-US" sz="2400" b="1" dirty="0">
                <a:solidFill>
                  <a:schemeClr val="accent1"/>
                </a:solidFill>
                <a:latin typeface="微软雅黑" panose="020B0503020204020204" pitchFamily="34" charset="-122"/>
                <a:ea typeface="微软雅黑" panose="020B0503020204020204" pitchFamily="34" charset="-122"/>
              </a:rPr>
              <a:t>元 文法事件的观察频率中减去一个固定的值 </a:t>
            </a:r>
            <a:r>
              <a:rPr lang="en-US" altLang="zh-CN" sz="2400" b="1" dirty="0">
                <a:solidFill>
                  <a:schemeClr val="accent1"/>
                </a:solidFill>
                <a:latin typeface="微软雅黑" panose="020B0503020204020204" pitchFamily="34" charset="-122"/>
                <a:ea typeface="微软雅黑" panose="020B0503020204020204" pitchFamily="34" charset="-122"/>
              </a:rPr>
              <a:t>d</a:t>
            </a:r>
            <a:r>
              <a:rPr lang="zh-CN" altLang="en-US" sz="2400" b="1" dirty="0">
                <a:solidFill>
                  <a:schemeClr val="accent1"/>
                </a:solidFill>
                <a:latin typeface="微软雅黑" panose="020B0503020204020204" pitchFamily="34" charset="-122"/>
                <a:ea typeface="微软雅黑" panose="020B0503020204020204" pitchFamily="34" charset="-122"/>
              </a:rPr>
              <a:t>，之后将剩余的概率质量分配给未见或低频事件。其数学表达式如下： </a:t>
            </a:r>
          </a:p>
        </p:txBody>
      </p:sp>
      <p:pic>
        <p:nvPicPr>
          <p:cNvPr id="3" name="图片 2">
            <a:extLst>
              <a:ext uri="{FF2B5EF4-FFF2-40B4-BE49-F238E27FC236}">
                <a16:creationId xmlns:a16="http://schemas.microsoft.com/office/drawing/2014/main" id="{591B5C34-BD10-09FB-752A-8974DEFCFFAF}"/>
              </a:ext>
            </a:extLst>
          </p:cNvPr>
          <p:cNvPicPr>
            <a:picLocks noChangeAspect="1"/>
          </p:cNvPicPr>
          <p:nvPr/>
        </p:nvPicPr>
        <p:blipFill>
          <a:blip r:embed="rId3"/>
          <a:stretch>
            <a:fillRect/>
          </a:stretch>
        </p:blipFill>
        <p:spPr>
          <a:xfrm>
            <a:off x="2877197" y="2571482"/>
            <a:ext cx="5453844" cy="890424"/>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E74E052-E37C-5676-F412-549744E3C631}"/>
                  </a:ext>
                </a:extLst>
              </p:cNvPr>
              <p:cNvSpPr txBox="1"/>
              <p:nvPr/>
            </p:nvSpPr>
            <p:spPr>
              <a:xfrm>
                <a:off x="1147438" y="4290550"/>
                <a:ext cx="10194259" cy="1430263"/>
              </a:xfrm>
              <a:prstGeom prst="rect">
                <a:avLst/>
              </a:prstGeom>
              <a:solidFill>
                <a:schemeClr val="accent1">
                  <a:lumMod val="20000"/>
                  <a:lumOff val="80000"/>
                </a:schemeClr>
              </a:solidFill>
            </p:spPr>
            <p:txBody>
              <a:bodyPr wrap="square">
                <a:spAutoFit/>
              </a:bodyPr>
              <a:lstStyle/>
              <a:p>
                <a:pPr>
                  <a:lnSpc>
                    <a:spcPct val="150000"/>
                  </a:lnSpc>
                </a:pPr>
                <a:r>
                  <a:rPr lang="zh-CN" altLang="en-US" sz="2000" b="0" dirty="0">
                    <a:solidFill>
                      <a:srgbClr val="000000"/>
                    </a:solidFill>
                    <a:effectLst/>
                    <a:latin typeface="FandolSong-Regular"/>
                  </a:rPr>
                  <a:t>其中，</a:t>
                </a:r>
                <a14:m>
                  <m:oMath xmlns:m="http://schemas.openxmlformats.org/officeDocument/2006/math">
                    <m:r>
                      <m:rPr>
                        <m:sty m:val="p"/>
                      </m:rPr>
                      <a:rPr lang="en-US" altLang="zh-CN" sz="2000" b="0" i="0" dirty="0" smtClean="0">
                        <a:solidFill>
                          <a:srgbClr val="000000"/>
                        </a:solidFill>
                        <a:effectLst/>
                        <a:latin typeface="Cambria Math" panose="02040503050406030204" pitchFamily="18" charset="0"/>
                      </a:rPr>
                      <m:t>count</m:t>
                    </m:r>
                    <m:r>
                      <a:rPr lang="en-US" altLang="zh-CN" sz="2000" b="0" i="1" dirty="0" smtClean="0">
                        <a:solidFill>
                          <a:srgbClr val="000000"/>
                        </a:solidFill>
                        <a:effectLst/>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a:rPr lang="en-US" altLang="zh-CN" sz="2000" i="1" dirty="0" err="1">
                            <a:solidFill>
                              <a:srgbClr val="000000"/>
                            </a:solidFill>
                            <a:latin typeface="Cambria Math" panose="02040503050406030204" pitchFamily="18" charset="0"/>
                          </a:rPr>
                          <m:t>𝑤</m:t>
                        </m:r>
                      </m:e>
                      <m:sub>
                        <m:r>
                          <a:rPr lang="en-US" altLang="zh-CN" sz="2000" i="1" dirty="0">
                            <a:solidFill>
                              <a:srgbClr val="000000"/>
                            </a:solidFill>
                            <a:latin typeface="Cambria Math" panose="02040503050406030204" pitchFamily="18" charset="0"/>
                          </a:rPr>
                          <m:t>𝑖</m:t>
                        </m:r>
                        <m:r>
                          <a:rPr lang="en-US" altLang="zh-CN" sz="2000" b="0" i="1" dirty="0" smtClean="0">
                            <a:solidFill>
                              <a:srgbClr val="000000"/>
                            </a:solidFill>
                            <a:latin typeface="Cambria Math" panose="02040503050406030204" pitchFamily="18" charset="0"/>
                          </a:rPr>
                          <m:t>−1</m:t>
                        </m:r>
                      </m:sub>
                    </m:sSub>
                    <m:r>
                      <a:rPr lang="en-US" altLang="zh-CN" sz="2000" b="0" i="1" dirty="0">
                        <a:solidFill>
                          <a:srgbClr val="000000"/>
                        </a:solidFill>
                        <a:effectLst/>
                        <a:latin typeface="Cambria Math" panose="02040503050406030204" pitchFamily="18" charset="0"/>
                      </a:rPr>
                      <m:t>, </m:t>
                    </m:r>
                    <m:sSub>
                      <m:sSubPr>
                        <m:ctrlPr>
                          <a:rPr lang="en-US" altLang="zh-CN" sz="2000" b="0" i="1" dirty="0" smtClean="0">
                            <a:solidFill>
                              <a:srgbClr val="000000"/>
                            </a:solidFill>
                            <a:effectLst/>
                            <a:latin typeface="Cambria Math" panose="02040503050406030204" pitchFamily="18" charset="0"/>
                          </a:rPr>
                        </m:ctrlPr>
                      </m:sSubPr>
                      <m:e>
                        <m:r>
                          <a:rPr lang="en-US" altLang="zh-CN" sz="2000" b="0" i="1" dirty="0" err="1">
                            <a:solidFill>
                              <a:srgbClr val="000000"/>
                            </a:solidFill>
                            <a:effectLst/>
                            <a:latin typeface="Cambria Math" panose="02040503050406030204" pitchFamily="18" charset="0"/>
                          </a:rPr>
                          <m:t>𝑤</m:t>
                        </m:r>
                      </m:e>
                      <m:sub>
                        <m:r>
                          <a:rPr lang="en-US" altLang="zh-CN" sz="2000" b="0" i="1" dirty="0" smtClean="0">
                            <a:solidFill>
                              <a:srgbClr val="000000"/>
                            </a:solidFill>
                            <a:effectLst/>
                            <a:latin typeface="Cambria Math" panose="02040503050406030204" pitchFamily="18" charset="0"/>
                          </a:rPr>
                          <m:t>𝑖</m:t>
                        </m:r>
                      </m:sub>
                    </m:sSub>
                    <m:r>
                      <a:rPr lang="en-US" altLang="zh-CN" sz="2000" b="0" i="1" dirty="0">
                        <a:solidFill>
                          <a:srgbClr val="000000"/>
                        </a:solidFill>
                        <a:effectLst/>
                        <a:latin typeface="Cambria Math" panose="02040503050406030204" pitchFamily="18" charset="0"/>
                      </a:rPr>
                      <m:t>) </m:t>
                    </m:r>
                  </m:oMath>
                </a14:m>
                <a:r>
                  <a:rPr lang="zh-CN" altLang="en-US" sz="2000" b="0" dirty="0">
                    <a:solidFill>
                      <a:srgbClr val="000000"/>
                    </a:solidFill>
                    <a:effectLst/>
                    <a:latin typeface="FandolSong-Regular"/>
                  </a:rPr>
                  <a:t>是训练数据中 </a:t>
                </a:r>
                <a:r>
                  <a:rPr lang="en-US" altLang="zh-CN" sz="2000" b="0" dirty="0">
                    <a:solidFill>
                      <a:srgbClr val="000000"/>
                    </a:solidFill>
                    <a:effectLst/>
                    <a:latin typeface="CMMI10"/>
                  </a:rPr>
                  <a:t>N </a:t>
                </a:r>
                <a:r>
                  <a:rPr lang="zh-CN" altLang="en-US" sz="2000" b="0" dirty="0">
                    <a:solidFill>
                      <a:srgbClr val="000000"/>
                    </a:solidFill>
                    <a:effectLst/>
                    <a:latin typeface="FandolSong-Regular"/>
                  </a:rPr>
                  <a:t>元文法模型中 </a:t>
                </a:r>
                <a14:m>
                  <m:oMath xmlns:m="http://schemas.openxmlformats.org/officeDocument/2006/math">
                    <m:r>
                      <a:rPr lang="en-US" altLang="zh-CN" sz="2000" i="1" dirty="0">
                        <a:solidFill>
                          <a:srgbClr val="000000"/>
                        </a:solidFill>
                        <a:latin typeface="Cambria Math" panose="02040503050406030204" pitchFamily="18" charset="0"/>
                      </a:rPr>
                      <m:t>(</m:t>
                    </m:r>
                    <m:sSub>
                      <m:sSubPr>
                        <m:ctrlPr>
                          <a:rPr lang="en-US" altLang="zh-CN" sz="2000" i="1" dirty="0">
                            <a:solidFill>
                              <a:srgbClr val="000000"/>
                            </a:solidFill>
                            <a:latin typeface="Cambria Math" panose="02040503050406030204" pitchFamily="18" charset="0"/>
                          </a:rPr>
                        </m:ctrlPr>
                      </m:sSubPr>
                      <m:e>
                        <m:r>
                          <a:rPr lang="en-US" altLang="zh-CN" sz="2000" i="1" dirty="0" err="1">
                            <a:solidFill>
                              <a:srgbClr val="000000"/>
                            </a:solidFill>
                            <a:latin typeface="Cambria Math" panose="02040503050406030204" pitchFamily="18" charset="0"/>
                          </a:rPr>
                          <m:t>𝑤</m:t>
                        </m:r>
                      </m:e>
                      <m:sub>
                        <m:r>
                          <a:rPr lang="en-US" altLang="zh-CN" sz="2000" i="1" dirty="0">
                            <a:solidFill>
                              <a:srgbClr val="000000"/>
                            </a:solidFill>
                            <a:latin typeface="Cambria Math" panose="02040503050406030204" pitchFamily="18" charset="0"/>
                          </a:rPr>
                          <m:t>𝑖</m:t>
                        </m:r>
                        <m:r>
                          <a:rPr lang="en-US" altLang="zh-CN" sz="2000" i="1" dirty="0">
                            <a:solidFill>
                              <a:srgbClr val="000000"/>
                            </a:solidFill>
                            <a:latin typeface="Cambria Math" panose="02040503050406030204" pitchFamily="18" charset="0"/>
                          </a:rPr>
                          <m:t>−1</m:t>
                        </m:r>
                      </m:sub>
                    </m:sSub>
                    <m:r>
                      <a:rPr lang="en-US" altLang="zh-CN" sz="2000" i="1" dirty="0">
                        <a:solidFill>
                          <a:srgbClr val="000000"/>
                        </a:solidFill>
                        <a:latin typeface="Cambria Math" panose="02040503050406030204" pitchFamily="18" charset="0"/>
                      </a:rPr>
                      <m:t>, </m:t>
                    </m:r>
                    <m:sSub>
                      <m:sSubPr>
                        <m:ctrlPr>
                          <a:rPr lang="en-US" altLang="zh-CN" sz="2000" i="1" dirty="0">
                            <a:solidFill>
                              <a:srgbClr val="000000"/>
                            </a:solidFill>
                            <a:latin typeface="Cambria Math" panose="02040503050406030204" pitchFamily="18" charset="0"/>
                          </a:rPr>
                        </m:ctrlPr>
                      </m:sSubPr>
                      <m:e>
                        <m:r>
                          <a:rPr lang="en-US" altLang="zh-CN" sz="2000" i="1" dirty="0" err="1">
                            <a:solidFill>
                              <a:srgbClr val="000000"/>
                            </a:solidFill>
                            <a:latin typeface="Cambria Math" panose="02040503050406030204" pitchFamily="18" charset="0"/>
                          </a:rPr>
                          <m:t>𝑤</m:t>
                        </m:r>
                      </m:e>
                      <m:sub>
                        <m:r>
                          <a:rPr lang="en-US" altLang="zh-CN" sz="2000" i="1" dirty="0">
                            <a:solidFill>
                              <a:srgbClr val="000000"/>
                            </a:solidFill>
                            <a:latin typeface="Cambria Math" panose="02040503050406030204" pitchFamily="18" charset="0"/>
                          </a:rPr>
                          <m:t>𝑖</m:t>
                        </m:r>
                      </m:sub>
                    </m:sSub>
                    <m:r>
                      <a:rPr lang="en-US" altLang="zh-CN" sz="2000" i="1" dirty="0">
                        <a:solidFill>
                          <a:srgbClr val="000000"/>
                        </a:solidFill>
                        <a:latin typeface="Cambria Math" panose="02040503050406030204" pitchFamily="18" charset="0"/>
                      </a:rPr>
                      <m:t>)</m:t>
                    </m:r>
                  </m:oMath>
                </a14:m>
                <a:r>
                  <a:rPr lang="zh-CN" altLang="en-US" sz="2000" b="0" dirty="0">
                    <a:solidFill>
                      <a:srgbClr val="000000"/>
                    </a:solidFill>
                    <a:effectLst/>
                    <a:latin typeface="FandolSong-Regular"/>
                  </a:rPr>
                  <a:t>的出现次数</a:t>
                </a:r>
                <a:r>
                  <a:rPr lang="zh-CN" altLang="en-US" sz="2000" dirty="0">
                    <a:solidFill>
                      <a:srgbClr val="000000"/>
                    </a:solidFill>
                  </a:rPr>
                  <a:t>，</a:t>
                </a:r>
                <a14:m>
                  <m:oMath xmlns:m="http://schemas.openxmlformats.org/officeDocument/2006/math">
                    <m:r>
                      <m:rPr>
                        <m:sty m:val="p"/>
                      </m:rPr>
                      <a:rPr lang="en-US" altLang="zh-CN" sz="2000" b="0" i="0" dirty="0" smtClean="0">
                        <a:solidFill>
                          <a:srgbClr val="000000"/>
                        </a:solidFill>
                        <a:latin typeface="Cambria Math" panose="02040503050406030204" pitchFamily="18" charset="0"/>
                      </a:rPr>
                      <m:t>count</m:t>
                    </m:r>
                    <m:r>
                      <a:rPr lang="en-US" altLang="zh-CN" sz="2000" b="0" i="0" dirty="0" smtClean="0">
                        <a:solidFill>
                          <a:srgbClr val="000000"/>
                        </a:solidFill>
                        <a:latin typeface="Cambria Math" panose="02040503050406030204" pitchFamily="18" charset="0"/>
                      </a:rPr>
                      <m:t>(</m:t>
                    </m:r>
                    <m:sSub>
                      <m:sSubPr>
                        <m:ctrlPr>
                          <a:rPr lang="en-US" altLang="zh-CN" sz="2000" b="0" i="1" dirty="0" smtClean="0">
                            <a:solidFill>
                              <a:srgbClr val="000000"/>
                            </a:solidFill>
                            <a:latin typeface="Cambria Math" panose="02040503050406030204" pitchFamily="18" charset="0"/>
                          </a:rPr>
                        </m:ctrlPr>
                      </m:sSubPr>
                      <m:e>
                        <m:r>
                          <a:rPr lang="en-US" altLang="zh-CN" sz="2000" b="0" i="1" dirty="0" smtClean="0">
                            <a:solidFill>
                              <a:srgbClr val="000000"/>
                            </a:solidFill>
                            <a:latin typeface="Cambria Math" panose="02040503050406030204" pitchFamily="18" charset="0"/>
                          </a:rPr>
                          <m:t>𝑤</m:t>
                        </m:r>
                      </m:e>
                      <m:sub>
                        <m:r>
                          <a:rPr lang="en-US" altLang="zh-CN" sz="2000" b="0" i="1" dirty="0" smtClean="0">
                            <a:solidFill>
                              <a:srgbClr val="000000"/>
                            </a:solidFill>
                            <a:latin typeface="Cambria Math" panose="02040503050406030204" pitchFamily="18" charset="0"/>
                          </a:rPr>
                          <m:t>𝑖</m:t>
                        </m:r>
                        <m:r>
                          <a:rPr lang="en-US" altLang="zh-CN" sz="2000" b="0" i="1" dirty="0" smtClean="0">
                            <a:solidFill>
                              <a:srgbClr val="000000"/>
                            </a:solidFill>
                            <a:latin typeface="Cambria Math" panose="02040503050406030204" pitchFamily="18" charset="0"/>
                          </a:rPr>
                          <m:t>−1</m:t>
                        </m:r>
                      </m:sub>
                    </m:sSub>
                    <m:r>
                      <a:rPr lang="en-US" altLang="zh-CN" sz="2000" b="0" i="0" dirty="0" smtClean="0">
                        <a:solidFill>
                          <a:srgbClr val="000000"/>
                        </a:solidFill>
                        <a:latin typeface="Cambria Math" panose="02040503050406030204" pitchFamily="18" charset="0"/>
                      </a:rPr>
                      <m:t>)</m:t>
                    </m:r>
                  </m:oMath>
                </a14:m>
                <a:r>
                  <a:rPr lang="zh-CN" altLang="en-US" sz="2000" b="0" dirty="0">
                    <a:solidFill>
                      <a:srgbClr val="000000"/>
                    </a:solidFill>
                    <a:effectLst/>
                    <a:latin typeface="FandolSong-Regular"/>
                  </a:rPr>
                  <a:t>是训练数据中以 </a:t>
                </a:r>
                <a14:m>
                  <m:oMath xmlns:m="http://schemas.openxmlformats.org/officeDocument/2006/math">
                    <m:sSub>
                      <m:sSubPr>
                        <m:ctrlPr>
                          <a:rPr lang="en-US" altLang="zh-CN" sz="2000" i="1" dirty="0">
                            <a:solidFill>
                              <a:srgbClr val="000000"/>
                            </a:solidFill>
                            <a:latin typeface="Cambria Math" panose="02040503050406030204" pitchFamily="18" charset="0"/>
                          </a:rPr>
                        </m:ctrlPr>
                      </m:sSubPr>
                      <m:e>
                        <m:r>
                          <a:rPr lang="en-US" altLang="zh-CN" sz="2000" i="1" dirty="0">
                            <a:solidFill>
                              <a:srgbClr val="000000"/>
                            </a:solidFill>
                            <a:latin typeface="Cambria Math" panose="02040503050406030204" pitchFamily="18" charset="0"/>
                          </a:rPr>
                          <m:t>𝑤</m:t>
                        </m:r>
                      </m:e>
                      <m:sub>
                        <m:r>
                          <a:rPr lang="en-US" altLang="zh-CN" sz="2000" i="1" dirty="0">
                            <a:solidFill>
                              <a:srgbClr val="000000"/>
                            </a:solidFill>
                            <a:latin typeface="Cambria Math" panose="02040503050406030204" pitchFamily="18" charset="0"/>
                          </a:rPr>
                          <m:t>𝑖</m:t>
                        </m:r>
                        <m:r>
                          <a:rPr lang="en-US" altLang="zh-CN" sz="2000" i="1" dirty="0">
                            <a:solidFill>
                              <a:srgbClr val="000000"/>
                            </a:solidFill>
                            <a:latin typeface="Cambria Math" panose="02040503050406030204" pitchFamily="18" charset="0"/>
                          </a:rPr>
                          <m:t>−1</m:t>
                        </m:r>
                      </m:sub>
                    </m:sSub>
                  </m:oMath>
                </a14:m>
                <a:r>
                  <a:rPr lang="en-US" altLang="zh-CN" sz="900" b="0" dirty="0">
                    <a:solidFill>
                      <a:srgbClr val="000000"/>
                    </a:solidFill>
                    <a:effectLst/>
                    <a:latin typeface="CMR7"/>
                  </a:rPr>
                  <a:t> </a:t>
                </a:r>
                <a:r>
                  <a:rPr lang="zh-CN" altLang="en-US" sz="2000" b="0" dirty="0">
                    <a:solidFill>
                      <a:srgbClr val="000000"/>
                    </a:solidFill>
                    <a:effectLst/>
                    <a:latin typeface="FandolSong-Regular"/>
                  </a:rPr>
                  <a:t>开头的所有 </a:t>
                </a:r>
                <a:r>
                  <a:rPr lang="en-US" altLang="zh-CN" sz="2000" b="0" dirty="0">
                    <a:solidFill>
                      <a:srgbClr val="000000"/>
                    </a:solidFill>
                    <a:effectLst/>
                    <a:latin typeface="CMMI10"/>
                  </a:rPr>
                  <a:t>N </a:t>
                </a:r>
                <a:r>
                  <a:rPr lang="zh-CN" altLang="en-US" sz="2000" b="0" dirty="0">
                    <a:solidFill>
                      <a:srgbClr val="000000"/>
                    </a:solidFill>
                    <a:effectLst/>
                    <a:latin typeface="FandolSong-Regular"/>
                  </a:rPr>
                  <a:t>元文法模型的总数。这种方法的一个优点是在处理稀疏数据时更有效，但模型效果依赖于减值参数 </a:t>
                </a:r>
                <a:r>
                  <a:rPr lang="en-US" altLang="zh-CN" sz="2000" b="0" dirty="0">
                    <a:solidFill>
                      <a:srgbClr val="000000"/>
                    </a:solidFill>
                    <a:effectLst/>
                    <a:latin typeface="CMMI10"/>
                  </a:rPr>
                  <a:t>d </a:t>
                </a:r>
                <a:r>
                  <a:rPr lang="zh-CN" altLang="en-US" sz="2000" b="0" dirty="0">
                    <a:solidFill>
                      <a:srgbClr val="000000"/>
                    </a:solidFill>
                    <a:effectLst/>
                    <a:latin typeface="FandolSong-Regular"/>
                  </a:rPr>
                  <a:t>的选择。</a:t>
                </a:r>
                <a:endParaRPr lang="zh-CN" altLang="en-US" sz="2000" dirty="0"/>
              </a:p>
            </p:txBody>
          </p:sp>
        </mc:Choice>
        <mc:Fallback xmlns="">
          <p:sp>
            <p:nvSpPr>
              <p:cNvPr id="7" name="文本框 6">
                <a:extLst>
                  <a:ext uri="{FF2B5EF4-FFF2-40B4-BE49-F238E27FC236}">
                    <a16:creationId xmlns:a16="http://schemas.microsoft.com/office/drawing/2014/main" id="{0E74E052-E37C-5676-F412-549744E3C631}"/>
                  </a:ext>
                </a:extLst>
              </p:cNvPr>
              <p:cNvSpPr txBox="1">
                <a:spLocks noRot="1" noChangeAspect="1" noMove="1" noResize="1" noEditPoints="1" noAdjustHandles="1" noChangeArrowheads="1" noChangeShapeType="1" noTextEdit="1"/>
              </p:cNvSpPr>
              <p:nvPr/>
            </p:nvSpPr>
            <p:spPr>
              <a:xfrm>
                <a:off x="1147438" y="4290550"/>
                <a:ext cx="10194259" cy="1430263"/>
              </a:xfrm>
              <a:prstGeom prst="rect">
                <a:avLst/>
              </a:prstGeom>
              <a:blipFill>
                <a:blip r:embed="rId4"/>
                <a:stretch>
                  <a:fillRect l="-598" r="-598" b="-6838"/>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235DB4F9-9376-84D8-1D59-A44C14D3911B}"/>
              </a:ext>
            </a:extLst>
          </p:cNvPr>
          <p:cNvGrpSpPr/>
          <p:nvPr/>
        </p:nvGrpSpPr>
        <p:grpSpPr>
          <a:xfrm>
            <a:off x="8754534" y="171584"/>
            <a:ext cx="3041015" cy="643436"/>
            <a:chOff x="6096000" y="266700"/>
            <a:chExt cx="3041015" cy="643436"/>
          </a:xfrm>
        </p:grpSpPr>
        <p:pic>
          <p:nvPicPr>
            <p:cNvPr id="4" name="图片 3">
              <a:extLst>
                <a:ext uri="{FF2B5EF4-FFF2-40B4-BE49-F238E27FC236}">
                  <a16:creationId xmlns:a16="http://schemas.microsoft.com/office/drawing/2014/main" id="{D67926E5-65D9-09A6-EFFE-92182F27FF64}"/>
                </a:ext>
              </a:extLst>
            </p:cNvPr>
            <p:cNvPicPr>
              <a:picLocks noChangeAspect="1"/>
            </p:cNvPicPr>
            <p:nvPr/>
          </p:nvPicPr>
          <p:blipFill>
            <a:blip r:embed="rId5"/>
            <a:stretch>
              <a:fillRect/>
            </a:stretch>
          </p:blipFill>
          <p:spPr>
            <a:xfrm>
              <a:off x="6096000" y="266700"/>
              <a:ext cx="3041015" cy="565044"/>
            </a:xfrm>
            <a:prstGeom prst="rect">
              <a:avLst/>
            </a:prstGeom>
          </p:spPr>
        </p:pic>
        <p:sp>
          <p:nvSpPr>
            <p:cNvPr id="9" name="矩形 8">
              <a:extLst>
                <a:ext uri="{FF2B5EF4-FFF2-40B4-BE49-F238E27FC236}">
                  <a16:creationId xmlns:a16="http://schemas.microsoft.com/office/drawing/2014/main" id="{E7079FAB-E21F-C501-C977-550AB5FEAE84}"/>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Tree>
    <p:extLst>
      <p:ext uri="{BB962C8B-B14F-4D97-AF65-F5344CB8AC3E}">
        <p14:creationId xmlns:p14="http://schemas.microsoft.com/office/powerpoint/2010/main" val="105725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3"/>
          <p:cNvSpPr txBox="1">
            <a:spLocks noGrp="1"/>
          </p:cNvSpPr>
          <p:nvPr>
            <p:ph type="title"/>
          </p:nvPr>
        </p:nvSpPr>
        <p:spPr>
          <a:xfrm>
            <a:off x="583565" y="455374"/>
            <a:ext cx="6672072" cy="513987"/>
          </a:xfrm>
          <a:prstGeom prst="rect">
            <a:avLst/>
          </a:prstGeom>
        </p:spPr>
        <p:txBody>
          <a:bodyPr vert="horz" wrap="square" lIns="0" tIns="15240" rIns="0" bIns="0" rtlCol="0">
            <a:spAutoFit/>
          </a:bodyPr>
          <a:lstStyle/>
          <a:p>
            <a:pPr marL="12700" algn="l" rtl="0">
              <a:spcBef>
                <a:spcPts val="100"/>
              </a:spcBef>
            </a:pPr>
            <a:r>
              <a:rPr lang="en-US" altLang="zh-CN" sz="3600" b="1" spc="300" dirty="0">
                <a:solidFill>
                  <a:srgbClr val="0070C0"/>
                </a:solidFill>
                <a:latin typeface="微软雅黑" panose="020B0503020204020204" pitchFamily="34" charset="-122"/>
                <a:ea typeface="微软雅黑" panose="020B0503020204020204" pitchFamily="34" charset="-122"/>
              </a:rPr>
              <a:t>3.4</a:t>
            </a:r>
            <a:r>
              <a:rPr lang="zh-CN" altLang="en-US" sz="3600" b="1" spc="300" dirty="0">
                <a:solidFill>
                  <a:srgbClr val="0070C0"/>
                </a:solidFill>
                <a:latin typeface="微软雅黑" panose="020B0503020204020204" pitchFamily="34" charset="-122"/>
                <a:ea typeface="微软雅黑" panose="020B0503020204020204" pitchFamily="34" charset="-122"/>
              </a:rPr>
              <a:t> 讨论</a:t>
            </a:r>
          </a:p>
        </p:txBody>
      </p:sp>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754534" y="171584"/>
            <a:ext cx="3041015" cy="643436"/>
            <a:chOff x="6096000" y="266700"/>
            <a:chExt cx="3041015" cy="643436"/>
          </a:xfrm>
        </p:grpSpPr>
        <p:pic>
          <p:nvPicPr>
            <p:cNvPr id="5" name="图片 4"/>
            <p:cNvPicPr>
              <a:picLocks noChangeAspect="1"/>
            </p:cNvPicPr>
            <p:nvPr/>
          </p:nvPicPr>
          <p:blipFill>
            <a:blip r:embed="rId3"/>
            <a:stretch>
              <a:fillRect/>
            </a:stretch>
          </p:blipFill>
          <p:spPr>
            <a:xfrm>
              <a:off x="6096000" y="266700"/>
              <a:ext cx="3041015" cy="565044"/>
            </a:xfrm>
            <a:prstGeom prst="rect">
              <a:avLst/>
            </a:prstGeom>
          </p:spPr>
        </p:pic>
        <p:sp>
          <p:nvSpPr>
            <p:cNvPr id="6" name="矩形 5"/>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4" name="文本框 3"/>
          <p:cNvSpPr txBox="1"/>
          <p:nvPr/>
        </p:nvSpPr>
        <p:spPr>
          <a:xfrm>
            <a:off x="482600" y="1475740"/>
            <a:ext cx="10846435" cy="1689052"/>
          </a:xfrm>
          <a:prstGeom prst="rect">
            <a:avLst/>
          </a:prstGeom>
          <a:solidFill>
            <a:schemeClr val="tx2">
              <a:lumMod val="10000"/>
              <a:lumOff val="90000"/>
            </a:schemeClr>
          </a:solidFill>
        </p:spPr>
        <p:txBody>
          <a:bodyPr wrap="square" rtlCol="0" anchor="t">
            <a:spAutoFit/>
          </a:bodyPr>
          <a:lstStyle/>
          <a:p>
            <a:pPr marL="285750" indent="-285750" algn="just" fontAlgn="auto">
              <a:lnSpc>
                <a:spcPct val="150000"/>
              </a:lnSpc>
              <a:buFont typeface="Wingdings" panose="05000000000000000000" charset="0"/>
              <a:buChar char="l"/>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讨论</a:t>
            </a:r>
            <a:r>
              <a:rPr lang="en-US" altLang="zh-CN"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3.1</a:t>
            </a: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a:t>
            </a:r>
          </a:p>
          <a:p>
            <a:pPr indent="0" algn="just"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sym typeface="Wingdings 2" panose="05020102010507070707" charset="0"/>
              </a:rPr>
              <a:t>你认为语言模型在未来会有怎样的发展趋势？请提出至少亮点预测或观点支持你的观点。</a:t>
            </a:r>
          </a:p>
        </p:txBody>
      </p:sp>
      <p:sp>
        <p:nvSpPr>
          <p:cNvPr id="8" name="文本框 7"/>
          <p:cNvSpPr txBox="1"/>
          <p:nvPr/>
        </p:nvSpPr>
        <p:spPr>
          <a:xfrm>
            <a:off x="482600" y="3903904"/>
            <a:ext cx="10846435" cy="2243050"/>
          </a:xfrm>
          <a:prstGeom prst="rect">
            <a:avLst/>
          </a:prstGeom>
          <a:solidFill>
            <a:schemeClr val="tx2">
              <a:lumMod val="10000"/>
              <a:lumOff val="90000"/>
            </a:schemeClr>
          </a:solidFill>
        </p:spPr>
        <p:txBody>
          <a:bodyPr wrap="square" rtlCol="0" anchor="t">
            <a:spAutoFit/>
          </a:bodyPr>
          <a:lstStyle/>
          <a:p>
            <a:pPr marL="285750" indent="-285750" algn="just" fontAlgn="auto">
              <a:lnSpc>
                <a:spcPct val="150000"/>
              </a:lnSpc>
              <a:buFont typeface="Wingdings" panose="05000000000000000000" charset="0"/>
              <a:buChar char="l"/>
            </a:pP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讨论</a:t>
            </a:r>
            <a:r>
              <a:rPr lang="en-US" altLang="zh-CN"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3.2</a:t>
            </a:r>
            <a:r>
              <a:rPr lang="zh-CN" altLang="en-US" sz="2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a:t>
            </a:r>
          </a:p>
          <a:p>
            <a:pPr indent="0" algn="just" fontAlgn="auto">
              <a:lnSpc>
                <a:spcPct val="150000"/>
              </a:lnSpc>
              <a:buFont typeface="Wingdings" panose="05000000000000000000" charset="0"/>
              <a:buNone/>
            </a:pPr>
            <a:r>
              <a:rPr lang="zh-CN" altLang="en-US" sz="2400" dirty="0">
                <a:latin typeface="微软雅黑" panose="020B0503020204020204" pitchFamily="34" charset="-122"/>
                <a:ea typeface="微软雅黑" panose="020B0503020204020204" pitchFamily="34" charset="-122"/>
                <a:sym typeface="Wingdings 2" panose="05020102010507070707" charset="0"/>
              </a:rPr>
              <a:t>了解回退平滑技术。分析回退平滑和绝对值平滑分别适用于什么样的数据分布和模型需求？在面对大量未见事件或极端稀疏数据时，这两种平滑技术有哪些优势和局限性？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3"/>
          <p:cNvSpPr txBox="1">
            <a:spLocks noGrp="1"/>
          </p:cNvSpPr>
          <p:nvPr>
            <p:ph type="title"/>
          </p:nvPr>
        </p:nvSpPr>
        <p:spPr>
          <a:xfrm>
            <a:off x="1380564" y="1401375"/>
            <a:ext cx="10112188" cy="4356001"/>
          </a:xfrm>
          <a:prstGeom prst="rect">
            <a:avLst/>
          </a:prstGeom>
        </p:spPr>
        <p:txBody>
          <a:bodyPr vert="horz" wrap="square" lIns="0" tIns="15240" rIns="0" bIns="0" rtlCol="0" anchor="ctr" anchorCtr="0">
            <a:spAutoFit/>
          </a:bodyPr>
          <a:lstStyle/>
          <a:p>
            <a:pPr>
              <a:lnSpc>
                <a:spcPct val="150000"/>
              </a:lnSpc>
              <a:tabLst>
                <a:tab pos="425958" algn="l"/>
                <a:tab pos="426720" algn="l"/>
              </a:tabLst>
            </a:pPr>
            <a:r>
              <a:rPr lang="en-US" altLang="zh-CN" sz="3360" b="1" dirty="0">
                <a:solidFill>
                  <a:srgbClr val="0070C0"/>
                </a:solidFill>
                <a:latin typeface="微软雅黑" panose="020B0503020204020204" pitchFamily="34" charset="-122"/>
                <a:ea typeface="微软雅黑" panose="020B0503020204020204" pitchFamily="34" charset="-122"/>
              </a:rPr>
              <a:t>3.1 </a:t>
            </a:r>
            <a:r>
              <a:rPr lang="zh-CN" altLang="en-US" sz="3360" b="1" dirty="0">
                <a:solidFill>
                  <a:srgbClr val="0070C0"/>
                </a:solidFill>
                <a:latin typeface="微软雅黑" panose="020B0503020204020204" pitchFamily="34" charset="-122"/>
                <a:ea typeface="微软雅黑" panose="020B0503020204020204" pitchFamily="34" charset="-122"/>
              </a:rPr>
              <a:t>概述</a:t>
            </a:r>
            <a:br>
              <a:rPr lang="en-US" altLang="zh-CN" sz="3360" b="1" dirty="0">
                <a:solidFill>
                  <a:srgbClr val="0070C0"/>
                </a:solidFill>
                <a:latin typeface="微软雅黑" panose="020B0503020204020204" pitchFamily="34" charset="-122"/>
                <a:ea typeface="微软雅黑" panose="020B0503020204020204" pitchFamily="34" charset="-122"/>
              </a:rPr>
            </a:br>
            <a:r>
              <a:rPr lang="en-US" altLang="zh-CN" sz="3360" b="1" dirty="0">
                <a:solidFill>
                  <a:srgbClr val="0070C0"/>
                </a:solidFill>
                <a:latin typeface="微软雅黑" panose="020B0503020204020204" pitchFamily="34" charset="-122"/>
                <a:ea typeface="微软雅黑" panose="020B0503020204020204" pitchFamily="34" charset="-122"/>
              </a:rPr>
              <a:t>3.2 N-gram</a:t>
            </a:r>
            <a:r>
              <a:rPr lang="zh-CN" altLang="en-US" sz="3360" b="1" dirty="0">
                <a:solidFill>
                  <a:srgbClr val="0070C0"/>
                </a:solidFill>
                <a:latin typeface="微软雅黑" panose="020B0503020204020204" pitchFamily="34" charset="-122"/>
                <a:ea typeface="微软雅黑" panose="020B0503020204020204" pitchFamily="34" charset="-122"/>
              </a:rPr>
              <a:t>模型</a:t>
            </a:r>
            <a:br>
              <a:rPr lang="en-US" altLang="zh-CN" sz="3360" b="1" dirty="0">
                <a:solidFill>
                  <a:srgbClr val="0070C0"/>
                </a:solidFill>
                <a:latin typeface="微软雅黑" panose="020B0503020204020204" pitchFamily="34" charset="-122"/>
                <a:ea typeface="微软雅黑" panose="020B0503020204020204" pitchFamily="34" charset="-122"/>
              </a:rPr>
            </a:br>
            <a:r>
              <a:rPr lang="en-US" altLang="zh-CN" sz="3360" b="1" dirty="0">
                <a:solidFill>
                  <a:srgbClr val="0070C0"/>
                </a:solidFill>
                <a:latin typeface="微软雅黑" panose="020B0503020204020204" pitchFamily="34" charset="-122"/>
                <a:ea typeface="微软雅黑" panose="020B0503020204020204" pitchFamily="34" charset="-122"/>
              </a:rPr>
              <a:t>3.3 </a:t>
            </a:r>
            <a:r>
              <a:rPr lang="zh-CN" altLang="en-US" sz="3360" b="1" dirty="0">
                <a:solidFill>
                  <a:srgbClr val="0070C0"/>
                </a:solidFill>
                <a:latin typeface="微软雅黑" panose="020B0503020204020204" pitchFamily="34" charset="-122"/>
                <a:ea typeface="微软雅黑" panose="020B0503020204020204" pitchFamily="34" charset="-122"/>
              </a:rPr>
              <a:t>平滑技术</a:t>
            </a:r>
            <a:r>
              <a:rPr lang="en-US" altLang="zh-CN" sz="3360" b="1" dirty="0">
                <a:solidFill>
                  <a:srgbClr val="0070C0"/>
                </a:solidFill>
                <a:latin typeface="微软雅黑" panose="020B0503020204020204" pitchFamily="34" charset="-122"/>
                <a:ea typeface="微软雅黑" panose="020B0503020204020204" pitchFamily="34" charset="-122"/>
              </a:rPr>
              <a:t> </a:t>
            </a:r>
            <a:br>
              <a:rPr lang="en-US" altLang="zh-CN" sz="3360" b="1" dirty="0">
                <a:solidFill>
                  <a:srgbClr val="0070C0"/>
                </a:solidFill>
                <a:latin typeface="微软雅黑" panose="020B0503020204020204" pitchFamily="34" charset="-122"/>
                <a:ea typeface="微软雅黑" panose="020B0503020204020204" pitchFamily="34" charset="-122"/>
              </a:rPr>
            </a:br>
            <a:r>
              <a:rPr lang="en-US" altLang="zh-CN" sz="2880" b="1" dirty="0">
                <a:solidFill>
                  <a:srgbClr val="0070C0"/>
                </a:solidFill>
                <a:latin typeface="微软雅黑" panose="020B0503020204020204" pitchFamily="34" charset="-122"/>
                <a:ea typeface="微软雅黑" panose="020B0503020204020204" pitchFamily="34" charset="-122"/>
              </a:rPr>
              <a:t>     3.3.1 </a:t>
            </a:r>
            <a:r>
              <a:rPr lang="zh-CN" altLang="en-US" sz="2880" b="1" dirty="0">
                <a:solidFill>
                  <a:srgbClr val="0070C0"/>
                </a:solidFill>
                <a:latin typeface="微软雅黑" panose="020B0503020204020204" pitchFamily="34" charset="-122"/>
                <a:ea typeface="微软雅黑" panose="020B0503020204020204" pitchFamily="34" charset="-122"/>
              </a:rPr>
              <a:t>加一平滑</a:t>
            </a:r>
            <a:br>
              <a:rPr lang="en-US" altLang="zh-CN" sz="2880" b="1" dirty="0">
                <a:solidFill>
                  <a:srgbClr val="0070C0"/>
                </a:solidFill>
                <a:latin typeface="微软雅黑" panose="020B0503020204020204" pitchFamily="34" charset="-122"/>
                <a:ea typeface="微软雅黑" panose="020B0503020204020204" pitchFamily="34" charset="-122"/>
              </a:rPr>
            </a:br>
            <a:r>
              <a:rPr lang="en-US" altLang="zh-CN" sz="2880" b="1" dirty="0">
                <a:solidFill>
                  <a:srgbClr val="0070C0"/>
                </a:solidFill>
                <a:latin typeface="微软雅黑" panose="020B0503020204020204" pitchFamily="34" charset="-122"/>
                <a:ea typeface="微软雅黑" panose="020B0503020204020204" pitchFamily="34" charset="-122"/>
              </a:rPr>
              <a:t>     1.3.2 </a:t>
            </a:r>
            <a:r>
              <a:rPr lang="zh-CN" altLang="en-US" sz="2880" b="1" dirty="0">
                <a:solidFill>
                  <a:srgbClr val="0070C0"/>
                </a:solidFill>
                <a:latin typeface="微软雅黑" panose="020B0503020204020204" pitchFamily="34" charset="-122"/>
                <a:ea typeface="微软雅黑" panose="020B0503020204020204" pitchFamily="34" charset="-122"/>
              </a:rPr>
              <a:t>其他平滑</a:t>
            </a:r>
            <a:br>
              <a:rPr lang="en-US" altLang="zh-CN" sz="3360" b="1" dirty="0">
                <a:solidFill>
                  <a:srgbClr val="0070C0"/>
                </a:solidFill>
                <a:latin typeface="微软雅黑" panose="020B0503020204020204" pitchFamily="34" charset="-122"/>
                <a:ea typeface="微软雅黑" panose="020B0503020204020204" pitchFamily="34" charset="-122"/>
              </a:rPr>
            </a:br>
            <a:endParaRPr lang="zh-CN" altLang="en-US" sz="3360" b="1" dirty="0">
              <a:solidFill>
                <a:srgbClr val="0070C0"/>
              </a:solidFill>
              <a:latin typeface="微软雅黑" panose="020B0503020204020204" pitchFamily="34" charset="-122"/>
              <a:ea typeface="微软雅黑" panose="020B0503020204020204" pitchFamily="34" charset="-122"/>
            </a:endParaRPr>
          </a:p>
        </p:txBody>
      </p:sp>
      <p:sp>
        <p:nvSpPr>
          <p:cNvPr id="6" name="object 3">
            <a:extLst>
              <a:ext uri="{FF2B5EF4-FFF2-40B4-BE49-F238E27FC236}">
                <a16:creationId xmlns:a16="http://schemas.microsoft.com/office/drawing/2014/main" id="{4D532251-D2FF-4519-8A3C-299A5CEC95DB}"/>
              </a:ext>
            </a:extLst>
          </p:cNvPr>
          <p:cNvSpPr txBox="1">
            <a:spLocks/>
          </p:cNvSpPr>
          <p:nvPr/>
        </p:nvSpPr>
        <p:spPr>
          <a:xfrm>
            <a:off x="975360" y="502927"/>
            <a:ext cx="6672072" cy="613694"/>
          </a:xfrm>
          <a:prstGeom prst="rect">
            <a:avLst/>
          </a:prstGeom>
        </p:spPr>
        <p:txBody>
          <a:bodyPr vert="horz" wrap="square" lIns="0" tIns="1524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240">
              <a:spcBef>
                <a:spcPts val="120"/>
              </a:spcBef>
            </a:pPr>
            <a:r>
              <a:rPr lang="zh-CN" altLang="en-US" sz="4320" b="1" dirty="0">
                <a:solidFill>
                  <a:srgbClr val="0070C0"/>
                </a:solidFill>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89814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06381A5-6FBB-2260-E460-C59A1CB1161D}"/>
              </a:ext>
            </a:extLst>
          </p:cNvPr>
          <p:cNvSpPr txBox="1"/>
          <p:nvPr/>
        </p:nvSpPr>
        <p:spPr>
          <a:xfrm>
            <a:off x="381000" y="1241137"/>
            <a:ext cx="11159797" cy="757130"/>
          </a:xfrm>
          <a:prstGeom prst="rect">
            <a:avLst/>
          </a:prstGeom>
          <a:noFill/>
        </p:spPr>
        <p:txBody>
          <a:bodyPr wrap="square">
            <a:spAutoFit/>
          </a:bodyPr>
          <a:lstStyle/>
          <a:p>
            <a:pPr marL="342900" indent="-342900" algn="just">
              <a:buFont typeface="Wingdings" panose="05000000000000000000" pitchFamily="2" charset="2"/>
              <a:buChar char="l"/>
            </a:pPr>
            <a:r>
              <a:rPr lang="zh-CN" altLang="en-US" sz="2160" b="1" dirty="0">
                <a:solidFill>
                  <a:schemeClr val="accent1"/>
                </a:solidFill>
                <a:latin typeface="微软雅黑" panose="020B0503020204020204" pitchFamily="34" charset="-122"/>
                <a:ea typeface="微软雅黑" panose="020B0503020204020204" pitchFamily="34" charset="-122"/>
              </a:rPr>
              <a:t>语言模型（</a:t>
            </a:r>
            <a:r>
              <a:rPr lang="en-US" altLang="zh-CN" sz="2160" b="1" dirty="0">
                <a:solidFill>
                  <a:schemeClr val="accent1"/>
                </a:solidFill>
                <a:latin typeface="微软雅黑" panose="020B0503020204020204" pitchFamily="34" charset="-122"/>
                <a:ea typeface="微软雅黑" panose="020B0503020204020204" pitchFamily="34" charset="-122"/>
              </a:rPr>
              <a:t>Language Model, LM</a:t>
            </a:r>
            <a:r>
              <a:rPr lang="zh-CN" altLang="en-US" sz="2160" b="1" dirty="0">
                <a:solidFill>
                  <a:schemeClr val="accent1"/>
                </a:solidFill>
                <a:latin typeface="微软雅黑" panose="020B0503020204020204" pitchFamily="34" charset="-122"/>
                <a:ea typeface="微软雅黑" panose="020B0503020204020204" pitchFamily="34" charset="-122"/>
              </a:rPr>
              <a:t>）：一种用于计算词序列（如：短语、句子、段落等）概率分布的模型。模型用于评估词序列的合理性。</a:t>
            </a:r>
          </a:p>
        </p:txBody>
      </p:sp>
      <p:grpSp>
        <p:nvGrpSpPr>
          <p:cNvPr id="2" name="组合 1">
            <a:extLst>
              <a:ext uri="{FF2B5EF4-FFF2-40B4-BE49-F238E27FC236}">
                <a16:creationId xmlns:a16="http://schemas.microsoft.com/office/drawing/2014/main" id="{9413EF07-099B-7F4D-85E3-46CBAF0B1267}"/>
              </a:ext>
            </a:extLst>
          </p:cNvPr>
          <p:cNvGrpSpPr/>
          <p:nvPr/>
        </p:nvGrpSpPr>
        <p:grpSpPr>
          <a:xfrm>
            <a:off x="8754534" y="171584"/>
            <a:ext cx="3041015" cy="643436"/>
            <a:chOff x="6096000" y="266700"/>
            <a:chExt cx="3041015" cy="643436"/>
          </a:xfrm>
        </p:grpSpPr>
        <p:pic>
          <p:nvPicPr>
            <p:cNvPr id="5" name="图片 4">
              <a:extLst>
                <a:ext uri="{FF2B5EF4-FFF2-40B4-BE49-F238E27FC236}">
                  <a16:creationId xmlns:a16="http://schemas.microsoft.com/office/drawing/2014/main" id="{625FA7F6-FBF1-C678-209B-05FE89E3403A}"/>
                </a:ext>
              </a:extLst>
            </p:cNvPr>
            <p:cNvPicPr>
              <a:picLocks noChangeAspect="1"/>
            </p:cNvPicPr>
            <p:nvPr/>
          </p:nvPicPr>
          <p:blipFill>
            <a:blip r:embed="rId3"/>
            <a:stretch>
              <a:fillRect/>
            </a:stretch>
          </p:blipFill>
          <p:spPr>
            <a:xfrm>
              <a:off x="6096000" y="266700"/>
              <a:ext cx="3041015" cy="565044"/>
            </a:xfrm>
            <a:prstGeom prst="rect">
              <a:avLst/>
            </a:prstGeom>
          </p:spPr>
        </p:pic>
        <p:sp>
          <p:nvSpPr>
            <p:cNvPr id="6" name="矩形 5">
              <a:extLst>
                <a:ext uri="{FF2B5EF4-FFF2-40B4-BE49-F238E27FC236}">
                  <a16:creationId xmlns:a16="http://schemas.microsoft.com/office/drawing/2014/main" id="{8B6B37ED-E9B0-2169-6052-6602FBD2F9B9}"/>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8" name="object 3">
            <a:extLst>
              <a:ext uri="{FF2B5EF4-FFF2-40B4-BE49-F238E27FC236}">
                <a16:creationId xmlns:a16="http://schemas.microsoft.com/office/drawing/2014/main" id="{A699A89C-D92D-5171-6539-1E1EC3740684}"/>
              </a:ext>
            </a:extLst>
          </p:cNvPr>
          <p:cNvSpPr txBox="1">
            <a:spLocks/>
          </p:cNvSpPr>
          <p:nvPr/>
        </p:nvSpPr>
        <p:spPr>
          <a:xfrm>
            <a:off x="381000" y="236924"/>
            <a:ext cx="5560060"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3.1 </a:t>
            </a:r>
            <a:r>
              <a:rPr lang="zh-CN" altLang="en-US" dirty="0">
                <a:solidFill>
                  <a:srgbClr val="0070C0"/>
                </a:solidFill>
                <a:latin typeface="微软雅黑" panose="020B0503020204020204" pitchFamily="34" charset="-122"/>
                <a:ea typeface="微软雅黑" panose="020B0503020204020204" pitchFamily="34" charset="-122"/>
              </a:rPr>
              <a:t>概述</a:t>
            </a:r>
          </a:p>
        </p:txBody>
      </p:sp>
      <p:pic>
        <p:nvPicPr>
          <p:cNvPr id="18" name="图片 17">
            <a:extLst>
              <a:ext uri="{FF2B5EF4-FFF2-40B4-BE49-F238E27FC236}">
                <a16:creationId xmlns:a16="http://schemas.microsoft.com/office/drawing/2014/main" id="{5D3856BC-5DE3-FD39-D80B-ECE88F4D47A2}"/>
              </a:ext>
            </a:extLst>
          </p:cNvPr>
          <p:cNvPicPr>
            <a:picLocks noChangeAspect="1"/>
          </p:cNvPicPr>
          <p:nvPr/>
        </p:nvPicPr>
        <p:blipFill>
          <a:blip r:embed="rId4"/>
          <a:stretch>
            <a:fillRect/>
          </a:stretch>
        </p:blipFill>
        <p:spPr>
          <a:xfrm>
            <a:off x="2371771" y="2159884"/>
            <a:ext cx="7062752" cy="1116538"/>
          </a:xfrm>
          <a:prstGeom prst="rect">
            <a:avLst/>
          </a:prstGeom>
        </p:spPr>
      </p:pic>
      <p:sp>
        <p:nvSpPr>
          <p:cNvPr id="22" name="Oval 15">
            <a:extLst>
              <a:ext uri="{FF2B5EF4-FFF2-40B4-BE49-F238E27FC236}">
                <a16:creationId xmlns:a16="http://schemas.microsoft.com/office/drawing/2014/main" id="{7CEF4656-5D9E-1DB6-ED78-549D59B28356}"/>
              </a:ext>
            </a:extLst>
          </p:cNvPr>
          <p:cNvSpPr>
            <a:spLocks noChangeArrowheads="1"/>
          </p:cNvSpPr>
          <p:nvPr/>
        </p:nvSpPr>
        <p:spPr bwMode="auto">
          <a:xfrm>
            <a:off x="1660983" y="2179855"/>
            <a:ext cx="540029" cy="511606"/>
          </a:xfrm>
          <a:prstGeom prst="ellipse">
            <a:avLst/>
          </a:prstGeom>
          <a:solidFill>
            <a:srgbClr val="003366"/>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en-US" sz="1800" dirty="0">
                <a:solidFill>
                  <a:schemeClr val="bg1"/>
                </a:solidFill>
                <a:latin typeface="微软雅黑" pitchFamily="34" charset="-122"/>
                <a:ea typeface="微软雅黑" pitchFamily="34" charset="-122"/>
              </a:rPr>
              <a:t>例</a:t>
            </a:r>
            <a:endParaRPr lang="en-US" altLang="zh-CN" sz="1800" dirty="0">
              <a:solidFill>
                <a:schemeClr val="bg1"/>
              </a:solidFill>
              <a:latin typeface="微软雅黑" pitchFamily="34" charset="-122"/>
              <a:ea typeface="微软雅黑" pitchFamily="34" charset="-122"/>
            </a:endParaRPr>
          </a:p>
        </p:txBody>
      </p:sp>
      <p:sp>
        <p:nvSpPr>
          <p:cNvPr id="24" name="箭头: 下 23">
            <a:extLst>
              <a:ext uri="{FF2B5EF4-FFF2-40B4-BE49-F238E27FC236}">
                <a16:creationId xmlns:a16="http://schemas.microsoft.com/office/drawing/2014/main" id="{12D2D4FE-48CE-5586-C269-59DF0B64C945}"/>
              </a:ext>
            </a:extLst>
          </p:cNvPr>
          <p:cNvSpPr/>
          <p:nvPr/>
        </p:nvSpPr>
        <p:spPr>
          <a:xfrm>
            <a:off x="5559569" y="3319322"/>
            <a:ext cx="423327" cy="4102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16991BEE-40C4-B592-7ED5-09A98CDC4445}"/>
              </a:ext>
            </a:extLst>
          </p:cNvPr>
          <p:cNvPicPr>
            <a:picLocks noChangeAspect="1"/>
          </p:cNvPicPr>
          <p:nvPr/>
        </p:nvPicPr>
        <p:blipFill rotWithShape="1">
          <a:blip r:embed="rId5"/>
          <a:srcRect t="-1" r="711" b="55668"/>
          <a:stretch/>
        </p:blipFill>
        <p:spPr>
          <a:xfrm>
            <a:off x="2792500" y="5716814"/>
            <a:ext cx="6189393" cy="969602"/>
          </a:xfrm>
          <a:prstGeom prst="rect">
            <a:avLst/>
          </a:prstGeom>
        </p:spPr>
      </p:pic>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859F5CC-454B-A8E0-38C8-6823537AAF77}"/>
                  </a:ext>
                </a:extLst>
              </p:cNvPr>
              <p:cNvSpPr txBox="1"/>
              <p:nvPr/>
            </p:nvSpPr>
            <p:spPr>
              <a:xfrm>
                <a:off x="2333858" y="4524453"/>
                <a:ext cx="7138577" cy="873957"/>
              </a:xfrm>
              <a:prstGeom prst="rect">
                <a:avLst/>
              </a:prstGeom>
              <a:noFill/>
            </p:spPr>
            <p:txBody>
              <a:bodyPr wrap="square">
                <a:spAutoFit/>
              </a:bodyPr>
              <a:lstStyle/>
              <a:p>
                <a:pPr>
                  <a:lnSpc>
                    <a:spcPct val="150000"/>
                  </a:lnSpc>
                </a:pPr>
                <a:r>
                  <a:rPr lang="zh-CN" altLang="en-US" dirty="0"/>
                  <a:t>句子</a:t>
                </a:r>
                <a14:m>
                  <m:oMath xmlns:m="http://schemas.openxmlformats.org/officeDocument/2006/math">
                    <m:r>
                      <a:rPr lang="en-US" altLang="zh-CN" b="0" i="1" smtClean="0">
                        <a:latin typeface="Cambria Math" panose="02040503050406030204" pitchFamily="18" charset="0"/>
                      </a:rPr>
                      <m:t>𝑆</m:t>
                    </m:r>
                  </m:oMath>
                </a14:m>
                <a:r>
                  <a:rPr lang="zh-CN" altLang="en-US" dirty="0"/>
                  <a:t>由特定词序列</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2</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𝑛</m:t>
                        </m:r>
                      </m:sub>
                    </m:sSub>
                  </m:oMath>
                </a14:m>
                <a:r>
                  <a:rPr lang="zh-CN" altLang="en-US" dirty="0"/>
                  <a:t>组成，</a:t>
                </a:r>
                <a:r>
                  <a:rPr lang="en-US" altLang="zh-CN" dirty="0"/>
                  <a:t> </a:t>
                </a:r>
                <a14:m>
                  <m:oMath xmlns:m="http://schemas.openxmlformats.org/officeDocument/2006/math">
                    <m:r>
                      <a:rPr lang="en-US" altLang="zh-CN" b="0" i="1" smtClean="0">
                        <a:latin typeface="Cambria Math" panose="02040503050406030204" pitchFamily="18" charset="0"/>
                      </a:rPr>
                      <m:t>𝑛</m:t>
                    </m:r>
                  </m:oMath>
                </a14:m>
                <a:r>
                  <a:rPr lang="zh-CN" altLang="en-US" dirty="0"/>
                  <a:t>其中表示句子的长度，语言模型可以表示为一个概率分布</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 </m:t>
                    </m:r>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oMath>
                </a14:m>
                <a:r>
                  <a:rPr lang="zh-CN" altLang="en-US" dirty="0"/>
                  <a:t>表示句子出现的概率</a:t>
                </a:r>
              </a:p>
            </p:txBody>
          </p:sp>
        </mc:Choice>
        <mc:Fallback xmlns="">
          <p:sp>
            <p:nvSpPr>
              <p:cNvPr id="32" name="文本框 31">
                <a:extLst>
                  <a:ext uri="{FF2B5EF4-FFF2-40B4-BE49-F238E27FC236}">
                    <a16:creationId xmlns:a16="http://schemas.microsoft.com/office/drawing/2014/main" id="{6859F5CC-454B-A8E0-38C8-6823537AAF77}"/>
                  </a:ext>
                </a:extLst>
              </p:cNvPr>
              <p:cNvSpPr txBox="1">
                <a:spLocks noRot="1" noChangeAspect="1" noMove="1" noResize="1" noEditPoints="1" noAdjustHandles="1" noChangeArrowheads="1" noChangeShapeType="1" noTextEdit="1"/>
              </p:cNvSpPr>
              <p:nvPr/>
            </p:nvSpPr>
            <p:spPr>
              <a:xfrm>
                <a:off x="2333858" y="4524453"/>
                <a:ext cx="7138577" cy="873957"/>
              </a:xfrm>
              <a:prstGeom prst="rect">
                <a:avLst/>
              </a:prstGeom>
              <a:blipFill>
                <a:blip r:embed="rId6"/>
                <a:stretch>
                  <a:fillRect l="-769" b="-10417"/>
                </a:stretch>
              </a:blipFill>
            </p:spPr>
            <p:txBody>
              <a:bodyPr/>
              <a:lstStyle/>
              <a:p>
                <a:r>
                  <a:rPr lang="zh-CN" altLang="en-US">
                    <a:noFill/>
                  </a:rPr>
                  <a:t> </a:t>
                </a:r>
              </a:p>
            </p:txBody>
          </p:sp>
        </mc:Fallback>
      </mc:AlternateContent>
      <p:sp>
        <p:nvSpPr>
          <p:cNvPr id="33" name="文本框 32">
            <a:extLst>
              <a:ext uri="{FF2B5EF4-FFF2-40B4-BE49-F238E27FC236}">
                <a16:creationId xmlns:a16="http://schemas.microsoft.com/office/drawing/2014/main" id="{25244B3A-540E-E37D-4B9D-D6F296459528}"/>
              </a:ext>
            </a:extLst>
          </p:cNvPr>
          <p:cNvSpPr txBox="1"/>
          <p:nvPr/>
        </p:nvSpPr>
        <p:spPr>
          <a:xfrm>
            <a:off x="2388197" y="3718958"/>
            <a:ext cx="7138577" cy="873957"/>
          </a:xfrm>
          <a:prstGeom prst="rect">
            <a:avLst/>
          </a:prstGeom>
          <a:noFill/>
        </p:spPr>
        <p:txBody>
          <a:bodyPr wrap="square">
            <a:spAutoFit/>
          </a:bodyPr>
          <a:lstStyle/>
          <a:p>
            <a:pPr>
              <a:lnSpc>
                <a:spcPct val="150000"/>
              </a:lnSpc>
            </a:pPr>
            <a:r>
              <a:rPr lang="zh-CN" altLang="en-US" dirty="0"/>
              <a:t>思考</a:t>
            </a:r>
            <a:r>
              <a:rPr lang="en-US" altLang="zh-CN" dirty="0"/>
              <a:t>: </a:t>
            </a:r>
            <a:r>
              <a:rPr lang="zh-CN" altLang="en-US" dirty="0"/>
              <a:t>哪个句子更像一个合理的句子？如何量化估计这句话的“合理程度”？</a:t>
            </a:r>
          </a:p>
        </p:txBody>
      </p:sp>
      <p:sp>
        <p:nvSpPr>
          <p:cNvPr id="34" name="箭头: 下 33">
            <a:extLst>
              <a:ext uri="{FF2B5EF4-FFF2-40B4-BE49-F238E27FC236}">
                <a16:creationId xmlns:a16="http://schemas.microsoft.com/office/drawing/2014/main" id="{07637F87-D535-37B0-89AD-4D9995E4B281}"/>
              </a:ext>
            </a:extLst>
          </p:cNvPr>
          <p:cNvSpPr/>
          <p:nvPr/>
        </p:nvSpPr>
        <p:spPr>
          <a:xfrm>
            <a:off x="5559569" y="5480742"/>
            <a:ext cx="423327" cy="4102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形 34" descr="灯泡和齿轮 纯色填充">
            <a:extLst>
              <a:ext uri="{FF2B5EF4-FFF2-40B4-BE49-F238E27FC236}">
                <a16:creationId xmlns:a16="http://schemas.microsoft.com/office/drawing/2014/main" id="{692D1BC5-FF58-E44B-5396-B1CF94DFD8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0997" y="4732831"/>
            <a:ext cx="457200" cy="457200"/>
          </a:xfrm>
          <a:prstGeom prst="rect">
            <a:avLst/>
          </a:prstGeom>
        </p:spPr>
      </p:pic>
      <p:pic>
        <p:nvPicPr>
          <p:cNvPr id="7" name="图形 6" descr="带齿轮的头部 纯色填充">
            <a:extLst>
              <a:ext uri="{FF2B5EF4-FFF2-40B4-BE49-F238E27FC236}">
                <a16:creationId xmlns:a16="http://schemas.microsoft.com/office/drawing/2014/main" id="{43BD7A97-05B7-71C2-C3F8-84EBC924F2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9133" y="3795105"/>
            <a:ext cx="489064" cy="489064"/>
          </a:xfrm>
          <a:prstGeom prst="rect">
            <a:avLst/>
          </a:prstGeom>
        </p:spPr>
      </p:pic>
    </p:spTree>
    <p:extLst>
      <p:ext uri="{BB962C8B-B14F-4D97-AF65-F5344CB8AC3E}">
        <p14:creationId xmlns:p14="http://schemas.microsoft.com/office/powerpoint/2010/main" val="2279243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413EF07-099B-7F4D-85E3-46CBAF0B1267}"/>
              </a:ext>
            </a:extLst>
          </p:cNvPr>
          <p:cNvGrpSpPr/>
          <p:nvPr/>
        </p:nvGrpSpPr>
        <p:grpSpPr>
          <a:xfrm>
            <a:off x="8754534" y="171584"/>
            <a:ext cx="3041015" cy="643436"/>
            <a:chOff x="6096000" y="266700"/>
            <a:chExt cx="3041015" cy="643436"/>
          </a:xfrm>
        </p:grpSpPr>
        <p:pic>
          <p:nvPicPr>
            <p:cNvPr id="5" name="图片 4">
              <a:extLst>
                <a:ext uri="{FF2B5EF4-FFF2-40B4-BE49-F238E27FC236}">
                  <a16:creationId xmlns:a16="http://schemas.microsoft.com/office/drawing/2014/main" id="{625FA7F6-FBF1-C678-209B-05FE89E3403A}"/>
                </a:ext>
              </a:extLst>
            </p:cNvPr>
            <p:cNvPicPr>
              <a:picLocks noChangeAspect="1"/>
            </p:cNvPicPr>
            <p:nvPr/>
          </p:nvPicPr>
          <p:blipFill>
            <a:blip r:embed="rId4"/>
            <a:stretch>
              <a:fillRect/>
            </a:stretch>
          </p:blipFill>
          <p:spPr>
            <a:xfrm>
              <a:off x="6096000" y="266700"/>
              <a:ext cx="3041015" cy="565044"/>
            </a:xfrm>
            <a:prstGeom prst="rect">
              <a:avLst/>
            </a:prstGeom>
          </p:spPr>
        </p:pic>
        <p:sp>
          <p:nvSpPr>
            <p:cNvPr id="6" name="矩形 5">
              <a:extLst>
                <a:ext uri="{FF2B5EF4-FFF2-40B4-BE49-F238E27FC236}">
                  <a16:creationId xmlns:a16="http://schemas.microsoft.com/office/drawing/2014/main" id="{8B6B37ED-E9B0-2169-6052-6602FBD2F9B9}"/>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8" name="object 3">
            <a:extLst>
              <a:ext uri="{FF2B5EF4-FFF2-40B4-BE49-F238E27FC236}">
                <a16:creationId xmlns:a16="http://schemas.microsoft.com/office/drawing/2014/main" id="{A699A89C-D92D-5171-6539-1E1EC3740684}"/>
              </a:ext>
            </a:extLst>
          </p:cNvPr>
          <p:cNvSpPr txBox="1">
            <a:spLocks/>
          </p:cNvSpPr>
          <p:nvPr/>
        </p:nvSpPr>
        <p:spPr>
          <a:xfrm>
            <a:off x="396451" y="248198"/>
            <a:ext cx="5560060" cy="566822"/>
          </a:xfrm>
          <a:prstGeom prst="rect">
            <a:avLst/>
          </a:prstGeom>
        </p:spPr>
        <p:txBody>
          <a:bodyPr vert="horz" wrap="square" lIns="0" tIns="1270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dirty="0">
                <a:solidFill>
                  <a:srgbClr val="0070C0"/>
                </a:solidFill>
                <a:latin typeface="微软雅黑" panose="020B0503020204020204" pitchFamily="34" charset="-122"/>
                <a:ea typeface="微软雅黑" panose="020B0503020204020204" pitchFamily="34" charset="-122"/>
              </a:rPr>
              <a:t>3.1 </a:t>
            </a:r>
            <a:r>
              <a:rPr lang="zh-CN" altLang="en-US" dirty="0">
                <a:solidFill>
                  <a:srgbClr val="0070C0"/>
                </a:solidFill>
                <a:latin typeface="微软雅黑" panose="020B0503020204020204" pitchFamily="34" charset="-122"/>
                <a:ea typeface="微软雅黑" panose="020B0503020204020204" pitchFamily="34" charset="-122"/>
              </a:rPr>
              <a:t>概述</a:t>
            </a:r>
          </a:p>
        </p:txBody>
      </p:sp>
      <p:sp>
        <p:nvSpPr>
          <p:cNvPr id="4" name="文本框 3">
            <a:extLst>
              <a:ext uri="{FF2B5EF4-FFF2-40B4-BE49-F238E27FC236}">
                <a16:creationId xmlns:a16="http://schemas.microsoft.com/office/drawing/2014/main" id="{0E4371A7-78F2-58E5-04F4-938C84879F9F}"/>
              </a:ext>
            </a:extLst>
          </p:cNvPr>
          <p:cNvSpPr txBox="1"/>
          <p:nvPr>
            <p:custDataLst>
              <p:tags r:id="rId1"/>
            </p:custDataLst>
          </p:nvPr>
        </p:nvSpPr>
        <p:spPr>
          <a:xfrm>
            <a:off x="540329" y="1251777"/>
            <a:ext cx="10120162" cy="3944285"/>
          </a:xfrm>
          <a:prstGeom prst="rect">
            <a:avLst/>
          </a:prstGeom>
          <a:noFill/>
        </p:spPr>
        <p:txBody>
          <a:bodyPr wrap="square" rtlCol="0" anchor="t">
            <a:spAutoFit/>
          </a:bodyPr>
          <a:lstStyle/>
          <a:p>
            <a:pPr marL="285750" indent="-285750" algn="just">
              <a:lnSpc>
                <a:spcPct val="150000"/>
              </a:lnSpc>
              <a:buFont typeface="Wingdings" panose="05000000000000000000" charset="0"/>
              <a:buChar char="l"/>
            </a:pPr>
            <a:r>
              <a:rPr lang="zh-CN" altLang="en-US" sz="2400" b="1" dirty="0">
                <a:solidFill>
                  <a:schemeClr val="accent1"/>
                </a:solidFill>
                <a:latin typeface="微软雅黑" panose="020B0503020204020204" pitchFamily="34" charset="-122"/>
                <a:ea typeface="微软雅黑" panose="020B0503020204020204" pitchFamily="34" charset="-122"/>
              </a:rPr>
              <a:t>统计语言模型（</a:t>
            </a:r>
            <a:r>
              <a:rPr lang="en-US" altLang="zh-CN" sz="2400" b="1" dirty="0">
                <a:solidFill>
                  <a:schemeClr val="accent1"/>
                </a:solidFill>
                <a:latin typeface="微软雅黑" panose="020B0503020204020204" pitchFamily="34" charset="-122"/>
                <a:ea typeface="微软雅黑" panose="020B0503020204020204" pitchFamily="34" charset="-122"/>
              </a:rPr>
              <a:t>Statistic Language Model, SLM</a:t>
            </a:r>
            <a:r>
              <a:rPr lang="zh-CN" altLang="en-US" sz="2400" b="1" dirty="0">
                <a:solidFill>
                  <a:schemeClr val="accent1"/>
                </a:solidFill>
                <a:latin typeface="微软雅黑" panose="020B0503020204020204" pitchFamily="34" charset="-122"/>
                <a:ea typeface="微软雅黑" panose="020B0503020204020204" pitchFamily="34" charset="-122"/>
              </a:rPr>
              <a:t>）：通过大规模文本数据的统计分析来描述词语、语句甚至整个文档的概率分布，用于评估句子或词序列是否符合自然语言的规范。</a:t>
            </a:r>
          </a:p>
          <a:p>
            <a:pPr marL="285750" indent="-285750" algn="just">
              <a:lnSpc>
                <a:spcPct val="120000"/>
              </a:lnSpc>
              <a:buFont typeface="Wingdings" panose="05000000000000000000" charset="0"/>
              <a:buChar char="l"/>
            </a:pPr>
            <a:endPar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lvl="1" indent="0" algn="just">
              <a:lnSpc>
                <a:spcPct val="120000"/>
              </a:lnSpc>
              <a:buFont typeface="+mj-lt"/>
              <a:buNone/>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主要内容</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a:t>
            </a:r>
            <a:r>
              <a:rPr lang="zh-CN" altLang="en-US" sz="2000" b="0" dirty="0">
                <a:solidFill>
                  <a:srgbClr val="000000"/>
                </a:solidFill>
                <a:effectLst/>
                <a:latin typeface="FandolSong-Regular"/>
              </a:rPr>
              <a:t>大型计算机和大规模的文本语料库进行统计建模，分析词语之间的搭配和出现频率，从而推导出词语的概率分布。</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lvl="1" indent="0" algn="just">
              <a:lnSpc>
                <a:spcPct val="120000"/>
              </a:lnSpc>
              <a:buFont typeface="+mj-lt"/>
              <a:buNone/>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lvl="1" indent="0" algn="just">
              <a:lnSpc>
                <a:spcPct val="120000"/>
              </a:lnSpc>
              <a:buFont typeface="+mj-lt"/>
              <a:buNone/>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优势</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0" dirty="0">
                <a:solidFill>
                  <a:srgbClr val="000000"/>
                </a:solidFill>
                <a:effectLst/>
                <a:latin typeface="FandolSong-Regular"/>
              </a:rPr>
              <a:t>不依赖于人为定义的语法规则，从实际语料中学习和推断自然语言的规律，处理自然语言复杂性和动态性。</a:t>
            </a:r>
            <a:endParaRPr lang="en-US" altLang="zh-CN" sz="2000" b="0" dirty="0">
              <a:solidFill>
                <a:srgbClr val="000000"/>
              </a:solidFill>
              <a:effectLst/>
              <a:latin typeface="FandolSong-Regular"/>
            </a:endParaRPr>
          </a:p>
        </p:txBody>
      </p:sp>
    </p:spTree>
    <p:extLst>
      <p:ext uri="{BB962C8B-B14F-4D97-AF65-F5344CB8AC3E}">
        <p14:creationId xmlns:p14="http://schemas.microsoft.com/office/powerpoint/2010/main" val="201117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3"/>
          <p:cNvSpPr txBox="1">
            <a:spLocks noGrp="1"/>
          </p:cNvSpPr>
          <p:nvPr>
            <p:ph type="title"/>
          </p:nvPr>
        </p:nvSpPr>
        <p:spPr>
          <a:xfrm>
            <a:off x="583565" y="492599"/>
            <a:ext cx="6672072" cy="458587"/>
          </a:xfrm>
          <a:prstGeom prst="rect">
            <a:avLst/>
          </a:prstGeom>
        </p:spPr>
        <p:txBody>
          <a:bodyPr vert="horz" wrap="square" lIns="0" tIns="15240" rIns="0" bIns="0" rtlCol="0">
            <a:spAutoFit/>
          </a:bodyPr>
          <a:lstStyle/>
          <a:p>
            <a:pPr marL="12700" algn="l" rtl="0">
              <a:spcBef>
                <a:spcPts val="100"/>
              </a:spcBef>
            </a:pPr>
            <a:r>
              <a:rPr lang="en-US" altLang="zh-CN" sz="3200" b="1" dirty="0">
                <a:solidFill>
                  <a:srgbClr val="0070C0"/>
                </a:solidFill>
                <a:latin typeface="微软雅黑" panose="020B0503020204020204" charset="-122"/>
                <a:ea typeface="微软雅黑" panose="020B0503020204020204" charset="-122"/>
              </a:rPr>
              <a:t>3.2 N-gram </a:t>
            </a:r>
            <a:r>
              <a:rPr lang="zh-CN" altLang="en-US" sz="3200" b="1" dirty="0">
                <a:solidFill>
                  <a:srgbClr val="0070C0"/>
                </a:solidFill>
                <a:latin typeface="微软雅黑" panose="020B0503020204020204" charset="-122"/>
                <a:ea typeface="微软雅黑" panose="020B0503020204020204" charset="-122"/>
              </a:rPr>
              <a:t>模型</a:t>
            </a:r>
            <a:endParaRPr lang="zh-CN" altLang="en-US" sz="2880" b="1" dirty="0">
              <a:solidFill>
                <a:srgbClr val="0070C0"/>
              </a:solidFill>
              <a:latin typeface="微软雅黑" panose="020B0503020204020204" charset="-122"/>
              <a:ea typeface="微软雅黑" panose="020B0503020204020204" charset="-122"/>
            </a:endParaRPr>
          </a:p>
        </p:txBody>
      </p:sp>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8861A1C6-A62B-2B34-C43E-FFCD565E8C46}"/>
              </a:ext>
            </a:extLst>
          </p:cNvPr>
          <p:cNvGrpSpPr/>
          <p:nvPr/>
        </p:nvGrpSpPr>
        <p:grpSpPr>
          <a:xfrm>
            <a:off x="8754534" y="171584"/>
            <a:ext cx="3041015" cy="643436"/>
            <a:chOff x="6096000" y="266700"/>
            <a:chExt cx="3041015" cy="643436"/>
          </a:xfrm>
        </p:grpSpPr>
        <p:pic>
          <p:nvPicPr>
            <p:cNvPr id="4" name="图片 3">
              <a:extLst>
                <a:ext uri="{FF2B5EF4-FFF2-40B4-BE49-F238E27FC236}">
                  <a16:creationId xmlns:a16="http://schemas.microsoft.com/office/drawing/2014/main" id="{B8C6C19D-5634-4226-1EB8-37ECE6240B59}"/>
                </a:ext>
              </a:extLst>
            </p:cNvPr>
            <p:cNvPicPr>
              <a:picLocks noChangeAspect="1"/>
            </p:cNvPicPr>
            <p:nvPr/>
          </p:nvPicPr>
          <p:blipFill>
            <a:blip r:embed="rId3"/>
            <a:stretch>
              <a:fillRect/>
            </a:stretch>
          </p:blipFill>
          <p:spPr>
            <a:xfrm>
              <a:off x="6096000" y="266700"/>
              <a:ext cx="3041015" cy="565044"/>
            </a:xfrm>
            <a:prstGeom prst="rect">
              <a:avLst/>
            </a:prstGeom>
          </p:spPr>
        </p:pic>
        <p:sp>
          <p:nvSpPr>
            <p:cNvPr id="5" name="矩形 4">
              <a:extLst>
                <a:ext uri="{FF2B5EF4-FFF2-40B4-BE49-F238E27FC236}">
                  <a16:creationId xmlns:a16="http://schemas.microsoft.com/office/drawing/2014/main" id="{F6E76520-6CB6-CAFA-757C-6EE4BC41BB39}"/>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12" name="文本框 11">
            <a:extLst>
              <a:ext uri="{FF2B5EF4-FFF2-40B4-BE49-F238E27FC236}">
                <a16:creationId xmlns:a16="http://schemas.microsoft.com/office/drawing/2014/main" id="{E922A422-02B2-00C1-8FCC-0A83C6BBC005}"/>
              </a:ext>
            </a:extLst>
          </p:cNvPr>
          <p:cNvSpPr txBox="1"/>
          <p:nvPr/>
        </p:nvSpPr>
        <p:spPr>
          <a:xfrm>
            <a:off x="1469434" y="1222644"/>
            <a:ext cx="9833812" cy="918200"/>
          </a:xfrm>
          <a:prstGeom prst="rect">
            <a:avLst/>
          </a:prstGeom>
          <a:noFill/>
        </p:spPr>
        <p:txBody>
          <a:bodyPr wrap="square">
            <a:spAutoFit/>
          </a:bodyPr>
          <a:lstStyle/>
          <a:p>
            <a:pPr>
              <a:lnSpc>
                <a:spcPct val="150000"/>
              </a:lnSpc>
            </a:pPr>
            <a:r>
              <a:rPr lang="zh-CN" altLang="en-US" sz="2000" dirty="0"/>
              <a:t>思考</a:t>
            </a:r>
            <a:r>
              <a:rPr lang="en-US" altLang="zh-CN" sz="2000" dirty="0"/>
              <a:t>1: </a:t>
            </a:r>
            <a:r>
              <a:rPr lang="zh-CN" altLang="en-US" sz="2000" dirty="0"/>
              <a:t>语言模型的计算复杂度？</a:t>
            </a:r>
            <a:endParaRPr lang="en-US" altLang="zh-CN" sz="2000" dirty="0"/>
          </a:p>
          <a:p>
            <a:pPr>
              <a:lnSpc>
                <a:spcPct val="150000"/>
              </a:lnSpc>
            </a:pPr>
            <a:r>
              <a:rPr lang="en-US" altLang="zh-CN" dirty="0"/>
              <a:t> </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8B0E6805-E770-1B22-10CB-9138A3D8BAE3}"/>
                  </a:ext>
                </a:extLst>
              </p:cNvPr>
              <p:cNvSpPr txBox="1"/>
              <p:nvPr/>
            </p:nvSpPr>
            <p:spPr>
              <a:xfrm>
                <a:off x="1469434" y="3321676"/>
                <a:ext cx="10039752" cy="1287532"/>
              </a:xfrm>
              <a:prstGeom prst="rect">
                <a:avLst/>
              </a:prstGeom>
              <a:noFill/>
            </p:spPr>
            <p:txBody>
              <a:bodyPr wrap="square">
                <a:spAutoFit/>
              </a:bodyPr>
              <a:lstStyle/>
              <a:p>
                <a:pPr>
                  <a:lnSpc>
                    <a:spcPct val="150000"/>
                  </a:lnSpc>
                </a:pPr>
                <a:r>
                  <a:rPr lang="zh-CN" altLang="en-US" b="1" dirty="0"/>
                  <a:t>（一阶）马尔可夫假设：</a:t>
                </a:r>
                <a:r>
                  <a:rPr lang="zh-CN" altLang="en-US" sz="1800" b="0" dirty="0">
                    <a:solidFill>
                      <a:srgbClr val="000000"/>
                    </a:solidFill>
                    <a:effectLst/>
                    <a:latin typeface="FandolSong-Regular"/>
                  </a:rPr>
                  <a:t>一阶马尔可夫语言模型认为任意一个词</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𝑖</m:t>
                        </m:r>
                      </m:sub>
                    </m:sSub>
                  </m:oMath>
                </a14:m>
                <a:r>
                  <a:rPr lang="zh-CN" altLang="en-US" sz="1800" b="0" dirty="0">
                    <a:solidFill>
                      <a:srgbClr val="000000"/>
                    </a:solidFill>
                    <a:effectLst/>
                    <a:latin typeface="FandolSong-Regular"/>
                  </a:rPr>
                  <a:t> 出现的概率仅与其前一个词 </a:t>
                </a:r>
                <a:r>
                  <a:rPr lang="en-US" altLang="zh-CN" sz="1800" b="0" dirty="0">
                    <a:solidFill>
                      <a:srgbClr val="000000"/>
                    </a:solidFill>
                    <a:effectLst/>
                    <a:latin typeface="CMR7"/>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oMath>
                </a14:m>
                <a:r>
                  <a:rPr lang="zh-CN" altLang="en-US" sz="1800" b="0" dirty="0">
                    <a:solidFill>
                      <a:srgbClr val="000000"/>
                    </a:solidFill>
                    <a:effectLst/>
                    <a:latin typeface="FandolSong-Regular"/>
                  </a:rPr>
                  <a:t>相关。因此，文本序列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𝑆</m:t>
                    </m:r>
                    <m:r>
                      <a:rPr lang="en-US" altLang="zh-CN" i="1">
                        <a:latin typeface="Cambria Math" panose="02040503050406030204" pitchFamily="18" charset="0"/>
                      </a:rPr>
                      <m:t>)</m:t>
                    </m:r>
                  </m:oMath>
                </a14:m>
                <a:r>
                  <a:rPr lang="zh-CN" altLang="en-US" sz="1800" b="0" dirty="0">
                    <a:solidFill>
                      <a:srgbClr val="000000"/>
                    </a:solidFill>
                    <a:effectLst/>
                    <a:latin typeface="FandolSong-Regular"/>
                  </a:rPr>
                  <a:t>的概率可以简化为 </a:t>
                </a:r>
                <a:endParaRPr lang="zh-CN" altLang="en-US" dirty="0"/>
              </a:p>
              <a:p>
                <a:pPr>
                  <a:lnSpc>
                    <a:spcPct val="150000"/>
                  </a:lnSpc>
                </a:pPr>
                <a:endParaRPr lang="zh-CN" altLang="en-US" dirty="0"/>
              </a:p>
            </p:txBody>
          </p:sp>
        </mc:Choice>
        <mc:Fallback xmlns="">
          <p:sp>
            <p:nvSpPr>
              <p:cNvPr id="18" name="文本框 17">
                <a:extLst>
                  <a:ext uri="{FF2B5EF4-FFF2-40B4-BE49-F238E27FC236}">
                    <a16:creationId xmlns:a16="http://schemas.microsoft.com/office/drawing/2014/main" id="{8B0E6805-E770-1B22-10CB-9138A3D8BAE3}"/>
                  </a:ext>
                </a:extLst>
              </p:cNvPr>
              <p:cNvSpPr txBox="1">
                <a:spLocks noRot="1" noChangeAspect="1" noMove="1" noResize="1" noEditPoints="1" noAdjustHandles="1" noChangeArrowheads="1" noChangeShapeType="1" noTextEdit="1"/>
              </p:cNvSpPr>
              <p:nvPr/>
            </p:nvSpPr>
            <p:spPr>
              <a:xfrm>
                <a:off x="1469434" y="3321676"/>
                <a:ext cx="10039752" cy="1287532"/>
              </a:xfrm>
              <a:prstGeom prst="rect">
                <a:avLst/>
              </a:prstGeom>
              <a:blipFill>
                <a:blip r:embed="rId4"/>
                <a:stretch>
                  <a:fillRect l="-4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2679C7F-E5C3-D05F-23AC-CD83AFA919DE}"/>
                  </a:ext>
                </a:extLst>
              </p:cNvPr>
              <p:cNvSpPr txBox="1"/>
              <p:nvPr/>
            </p:nvSpPr>
            <p:spPr>
              <a:xfrm>
                <a:off x="1469434" y="2730133"/>
                <a:ext cx="6093372" cy="499111"/>
              </a:xfrm>
              <a:prstGeom prst="rect">
                <a:avLst/>
              </a:prstGeom>
              <a:noFill/>
            </p:spPr>
            <p:txBody>
              <a:bodyPr wrap="square">
                <a:spAutoFit/>
              </a:bodyPr>
              <a:lstStyle/>
              <a:p>
                <a:pPr>
                  <a:lnSpc>
                    <a:spcPct val="150000"/>
                  </a:lnSpc>
                </a:pPr>
                <a:r>
                  <a:rPr lang="zh-CN" altLang="en-US" sz="2000" dirty="0"/>
                  <a:t>思考</a:t>
                </a:r>
                <a:r>
                  <a:rPr lang="en-US" altLang="zh-CN" sz="2000" dirty="0"/>
                  <a:t>2</a:t>
                </a:r>
                <a:r>
                  <a:rPr lang="zh-CN" altLang="en-US" sz="2000" dirty="0"/>
                  <a:t>：如何简化</a:t>
                </a:r>
                <a14:m>
                  <m:oMath xmlns:m="http://schemas.openxmlformats.org/officeDocument/2006/math">
                    <m:r>
                      <a:rPr lang="en-US" altLang="zh-CN" sz="2000" i="1" smtClean="0">
                        <a:latin typeface="Cambria Math" panose="02040503050406030204" pitchFamily="18" charset="0"/>
                      </a:rPr>
                      <m:t>𝑃</m:t>
                    </m:r>
                    <m:r>
                      <a:rPr lang="en-US" altLang="zh-CN" sz="2000" i="1" smtClean="0">
                        <a:latin typeface="Cambria Math" panose="02040503050406030204" pitchFamily="18" charset="0"/>
                      </a:rPr>
                      <m:t>(</m:t>
                    </m:r>
                    <m:r>
                      <a:rPr lang="en-US" altLang="zh-CN" sz="2000" i="1" smtClean="0">
                        <a:latin typeface="Cambria Math" panose="02040503050406030204" pitchFamily="18" charset="0"/>
                      </a:rPr>
                      <m:t>𝑆</m:t>
                    </m:r>
                    <m:r>
                      <a:rPr lang="en-US" altLang="zh-CN" sz="2000" i="1" smtClean="0">
                        <a:latin typeface="Cambria Math" panose="02040503050406030204" pitchFamily="18" charset="0"/>
                      </a:rPr>
                      <m:t>)</m:t>
                    </m:r>
                  </m:oMath>
                </a14:m>
                <a:r>
                  <a:rPr lang="zh-CN" altLang="en-US" sz="2000" dirty="0"/>
                  <a:t>的计算？</a:t>
                </a:r>
              </a:p>
            </p:txBody>
          </p:sp>
        </mc:Choice>
        <mc:Fallback xmlns="">
          <p:sp>
            <p:nvSpPr>
              <p:cNvPr id="21" name="文本框 20">
                <a:extLst>
                  <a:ext uri="{FF2B5EF4-FFF2-40B4-BE49-F238E27FC236}">
                    <a16:creationId xmlns:a16="http://schemas.microsoft.com/office/drawing/2014/main" id="{22679C7F-E5C3-D05F-23AC-CD83AFA919DE}"/>
                  </a:ext>
                </a:extLst>
              </p:cNvPr>
              <p:cNvSpPr txBox="1">
                <a:spLocks noRot="1" noChangeAspect="1" noMove="1" noResize="1" noEditPoints="1" noAdjustHandles="1" noChangeArrowheads="1" noChangeShapeType="1" noTextEdit="1"/>
              </p:cNvSpPr>
              <p:nvPr/>
            </p:nvSpPr>
            <p:spPr>
              <a:xfrm>
                <a:off x="1469434" y="2730133"/>
                <a:ext cx="6093372" cy="499111"/>
              </a:xfrm>
              <a:prstGeom prst="rect">
                <a:avLst/>
              </a:prstGeom>
              <a:blipFill>
                <a:blip r:embed="rId5"/>
                <a:stretch>
                  <a:fillRect l="-1000" b="-219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99A73D7-6894-7EE7-AB16-FC142598CD1A}"/>
                  </a:ext>
                </a:extLst>
              </p:cNvPr>
              <p:cNvSpPr txBox="1"/>
              <p:nvPr/>
            </p:nvSpPr>
            <p:spPr>
              <a:xfrm>
                <a:off x="1469434" y="1805698"/>
                <a:ext cx="9652880" cy="873957"/>
              </a:xfrm>
              <a:prstGeom prst="rect">
                <a:avLst/>
              </a:prstGeom>
              <a:noFill/>
            </p:spPr>
            <p:txBody>
              <a:bodyPr wrap="square">
                <a:spAutoFit/>
              </a:bodyPr>
              <a:lstStyle/>
              <a:p>
                <a:pPr>
                  <a:lnSpc>
                    <a:spcPct val="150000"/>
                  </a:lnSpc>
                </a:pPr>
                <a:r>
                  <a:rPr lang="zh-CN" altLang="en-US" b="1" dirty="0"/>
                  <a:t>回顾</a:t>
                </a:r>
                <a14:m>
                  <m:oMath xmlns:m="http://schemas.openxmlformats.org/officeDocument/2006/math">
                    <m:r>
                      <a:rPr lang="en-US" altLang="zh-CN" b="1" i="1" smtClean="0">
                        <a:latin typeface="Cambria Math" panose="02040503050406030204" pitchFamily="18" charset="0"/>
                      </a:rPr>
                      <m:t>𝑷</m:t>
                    </m:r>
                    <m:r>
                      <a:rPr lang="en-US" altLang="zh-CN" b="1" i="1" smtClean="0">
                        <a:latin typeface="Cambria Math" panose="02040503050406030204" pitchFamily="18" charset="0"/>
                      </a:rPr>
                      <m:t>(</m:t>
                    </m:r>
                    <m:r>
                      <a:rPr lang="en-US" altLang="zh-CN" b="1" i="1" smtClean="0">
                        <a:latin typeface="Cambria Math" panose="02040503050406030204" pitchFamily="18" charset="0"/>
                      </a:rPr>
                      <m:t>𝑺</m:t>
                    </m:r>
                    <m:r>
                      <a:rPr lang="en-US" altLang="zh-CN" b="1" i="1" smtClean="0">
                        <a:latin typeface="Cambria Math" panose="02040503050406030204" pitchFamily="18" charset="0"/>
                      </a:rPr>
                      <m:t>)</m:t>
                    </m:r>
                  </m:oMath>
                </a14:m>
                <a:r>
                  <a:rPr lang="zh-CN" altLang="en-US" b="1" dirty="0"/>
                  <a:t>的计算过程</a:t>
                </a:r>
                <a:r>
                  <a:rPr lang="zh-CN" altLang="en-US" dirty="0"/>
                  <a:t>：对于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Sub>
                      </m:e>
                    </m:d>
                  </m:oMath>
                </a14:m>
                <a:r>
                  <a:rPr lang="zh-CN" altLang="en-US" dirty="0"/>
                  <a:t>计算，需要统计</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r>
                          <a:rPr lang="en-US" altLang="zh-CN" i="1">
                            <a:latin typeface="Cambria Math" panose="02040503050406030204" pitchFamily="18" charset="0"/>
                          </a:rPr>
                          <m:t>−1</m:t>
                        </m:r>
                      </m:sub>
                    </m:sSub>
                  </m:oMath>
                </a14:m>
                <a:r>
                  <a:rPr lang="zh-CN" altLang="en-US" dirty="0"/>
                  <a:t>共同出现的频率， 而当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 </m:t>
                    </m:r>
                  </m:oMath>
                </a14:m>
                <a:r>
                  <a:rPr lang="zh-CN" altLang="en-US" dirty="0"/>
                  <a:t>无限增大时，计算多个词共现频率的复杂度将呈指数级上升</a:t>
                </a:r>
              </a:p>
            </p:txBody>
          </p:sp>
        </mc:Choice>
        <mc:Fallback xmlns="">
          <p:sp>
            <p:nvSpPr>
              <p:cNvPr id="23" name="文本框 22">
                <a:extLst>
                  <a:ext uri="{FF2B5EF4-FFF2-40B4-BE49-F238E27FC236}">
                    <a16:creationId xmlns:a16="http://schemas.microsoft.com/office/drawing/2014/main" id="{499A73D7-6894-7EE7-AB16-FC142598CD1A}"/>
                  </a:ext>
                </a:extLst>
              </p:cNvPr>
              <p:cNvSpPr txBox="1">
                <a:spLocks noRot="1" noChangeAspect="1" noMove="1" noResize="1" noEditPoints="1" noAdjustHandles="1" noChangeArrowheads="1" noChangeShapeType="1" noTextEdit="1"/>
              </p:cNvSpPr>
              <p:nvPr/>
            </p:nvSpPr>
            <p:spPr>
              <a:xfrm>
                <a:off x="1469434" y="1805698"/>
                <a:ext cx="9652880" cy="873957"/>
              </a:xfrm>
              <a:prstGeom prst="rect">
                <a:avLst/>
              </a:prstGeom>
              <a:blipFill>
                <a:blip r:embed="rId6"/>
                <a:stretch>
                  <a:fillRect l="-505" r="-2904" b="-10417"/>
                </a:stretch>
              </a:blipFill>
            </p:spPr>
            <p:txBody>
              <a:bodyPr/>
              <a:lstStyle/>
              <a:p>
                <a:r>
                  <a:rPr lang="zh-CN" altLang="en-US">
                    <a:noFill/>
                  </a:rPr>
                  <a:t> </a:t>
                </a:r>
              </a:p>
            </p:txBody>
          </p:sp>
        </mc:Fallback>
      </mc:AlternateContent>
      <p:pic>
        <p:nvPicPr>
          <p:cNvPr id="27" name="图片 26">
            <a:extLst>
              <a:ext uri="{FF2B5EF4-FFF2-40B4-BE49-F238E27FC236}">
                <a16:creationId xmlns:a16="http://schemas.microsoft.com/office/drawing/2014/main" id="{09FC9419-0F5C-8D53-7107-8C21EE128FBB}"/>
              </a:ext>
            </a:extLst>
          </p:cNvPr>
          <p:cNvPicPr>
            <a:picLocks noChangeAspect="1"/>
          </p:cNvPicPr>
          <p:nvPr/>
        </p:nvPicPr>
        <p:blipFill>
          <a:blip r:embed="rId7"/>
          <a:stretch>
            <a:fillRect/>
          </a:stretch>
        </p:blipFill>
        <p:spPr>
          <a:xfrm>
            <a:off x="4516120" y="4289306"/>
            <a:ext cx="3624576" cy="343020"/>
          </a:xfrm>
          <a:prstGeom prst="rect">
            <a:avLst/>
          </a:prstGeom>
        </p:spPr>
      </p:pic>
      <p:sp>
        <p:nvSpPr>
          <p:cNvPr id="29" name="文本框 28">
            <a:extLst>
              <a:ext uri="{FF2B5EF4-FFF2-40B4-BE49-F238E27FC236}">
                <a16:creationId xmlns:a16="http://schemas.microsoft.com/office/drawing/2014/main" id="{35FEF0D9-1476-4F98-843F-342C2FB123B7}"/>
              </a:ext>
            </a:extLst>
          </p:cNvPr>
          <p:cNvSpPr txBox="1"/>
          <p:nvPr/>
        </p:nvSpPr>
        <p:spPr>
          <a:xfrm>
            <a:off x="1365170" y="4839157"/>
            <a:ext cx="9652879" cy="646331"/>
          </a:xfrm>
          <a:prstGeom prst="rect">
            <a:avLst/>
          </a:prstGeom>
          <a:noFill/>
        </p:spPr>
        <p:txBody>
          <a:bodyPr wrap="square">
            <a:spAutoFit/>
          </a:bodyPr>
          <a:lstStyle/>
          <a:p>
            <a:r>
              <a:rPr lang="zh-CN" altLang="en-US" sz="1800" b="1" dirty="0">
                <a:solidFill>
                  <a:srgbClr val="000000"/>
                </a:solidFill>
                <a:effectLst/>
                <a:latin typeface="FandolSong-Regular"/>
              </a:rPr>
              <a:t>基于 </a:t>
            </a:r>
            <a:r>
              <a:rPr lang="en-US" altLang="zh-CN" sz="1800" b="1" dirty="0">
                <a:solidFill>
                  <a:srgbClr val="000000"/>
                </a:solidFill>
                <a:effectLst/>
                <a:latin typeface="CMMI10"/>
              </a:rPr>
              <a:t>N </a:t>
            </a:r>
            <a:r>
              <a:rPr lang="zh-CN" altLang="en-US" sz="1800" b="1" dirty="0">
                <a:solidFill>
                  <a:srgbClr val="000000"/>
                </a:solidFill>
                <a:effectLst/>
                <a:latin typeface="CMSY10"/>
              </a:rPr>
              <a:t>− </a:t>
            </a:r>
            <a:r>
              <a:rPr lang="en-US" altLang="zh-CN" sz="1800" b="1" dirty="0">
                <a:solidFill>
                  <a:srgbClr val="000000"/>
                </a:solidFill>
                <a:effectLst/>
                <a:latin typeface="CMR10"/>
              </a:rPr>
              <a:t>1 </a:t>
            </a:r>
            <a:r>
              <a:rPr lang="zh-CN" altLang="en-US" sz="1800" b="1" dirty="0">
                <a:solidFill>
                  <a:srgbClr val="000000"/>
                </a:solidFill>
                <a:effectLst/>
                <a:latin typeface="FandolSong-Regular"/>
              </a:rPr>
              <a:t>阶 马尔可夫链的统计语言模型：</a:t>
            </a:r>
            <a:r>
              <a:rPr lang="zh-CN" altLang="en-US" sz="1800" b="0" dirty="0">
                <a:solidFill>
                  <a:srgbClr val="000000"/>
                </a:solidFill>
                <a:effectLst/>
                <a:latin typeface="FandolSong-Regular"/>
              </a:rPr>
              <a:t>假设当前词的出现</a:t>
            </a:r>
            <a:r>
              <a:rPr lang="zh-CN" altLang="en-US" dirty="0">
                <a:solidFill>
                  <a:srgbClr val="000000"/>
                </a:solidFill>
                <a:latin typeface="FandolSong-Regular"/>
              </a:rPr>
              <a:t>的概率</a:t>
            </a:r>
            <a:r>
              <a:rPr lang="zh-CN" altLang="en-US" sz="1800" b="0" dirty="0">
                <a:solidFill>
                  <a:srgbClr val="000000"/>
                </a:solidFill>
                <a:effectLst/>
                <a:latin typeface="FandolSong-Regular"/>
              </a:rPr>
              <a:t>与其前 </a:t>
            </a:r>
            <a:r>
              <a:rPr lang="en-US" altLang="zh-CN" sz="1800" b="0" dirty="0">
                <a:solidFill>
                  <a:srgbClr val="000000"/>
                </a:solidFill>
                <a:effectLst/>
                <a:latin typeface="CMMI10"/>
              </a:rPr>
              <a:t>N </a:t>
            </a:r>
            <a:r>
              <a:rPr lang="zh-CN" altLang="en-US" sz="1800" b="0" dirty="0">
                <a:solidFill>
                  <a:srgbClr val="000000"/>
                </a:solidFill>
                <a:effectLst/>
                <a:latin typeface="CMSY10"/>
              </a:rPr>
              <a:t>− </a:t>
            </a:r>
            <a:r>
              <a:rPr lang="en-US" altLang="zh-CN" sz="1800" b="0" dirty="0">
                <a:solidFill>
                  <a:srgbClr val="000000"/>
                </a:solidFill>
                <a:effectLst/>
                <a:latin typeface="CMR10"/>
              </a:rPr>
              <a:t>1 </a:t>
            </a:r>
            <a:r>
              <a:rPr lang="zh-CN" altLang="en-US" sz="1800" b="0" dirty="0">
                <a:solidFill>
                  <a:srgbClr val="000000"/>
                </a:solidFill>
                <a:effectLst/>
                <a:latin typeface="FandolSong-Regular"/>
              </a:rPr>
              <a:t>个连续的词相关</a:t>
            </a:r>
            <a:endParaRPr lang="zh-CN" altLang="en-US" b="1" dirty="0"/>
          </a:p>
        </p:txBody>
      </p:sp>
      <p:sp>
        <p:nvSpPr>
          <p:cNvPr id="30" name="箭头: 下 29">
            <a:extLst>
              <a:ext uri="{FF2B5EF4-FFF2-40B4-BE49-F238E27FC236}">
                <a16:creationId xmlns:a16="http://schemas.microsoft.com/office/drawing/2014/main" id="{4664FF5C-A771-37C4-28BD-92EEC3B0B1B8}"/>
              </a:ext>
            </a:extLst>
          </p:cNvPr>
          <p:cNvSpPr/>
          <p:nvPr/>
        </p:nvSpPr>
        <p:spPr>
          <a:xfrm>
            <a:off x="5846652" y="5436010"/>
            <a:ext cx="594804" cy="5588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a:extLst>
              <a:ext uri="{FF2B5EF4-FFF2-40B4-BE49-F238E27FC236}">
                <a16:creationId xmlns:a16="http://schemas.microsoft.com/office/drawing/2014/main" id="{DD0943E7-872B-F96B-1B8B-4F22A5515A9C}"/>
              </a:ext>
            </a:extLst>
          </p:cNvPr>
          <p:cNvSpPr txBox="1"/>
          <p:nvPr/>
        </p:nvSpPr>
        <p:spPr>
          <a:xfrm>
            <a:off x="4516120" y="5994864"/>
            <a:ext cx="6093372" cy="461665"/>
          </a:xfrm>
          <a:prstGeom prst="rect">
            <a:avLst/>
          </a:prstGeom>
          <a:noFill/>
        </p:spPr>
        <p:txBody>
          <a:bodyPr wrap="square">
            <a:spAutoFit/>
          </a:bodyPr>
          <a:lstStyle/>
          <a:p>
            <a:r>
              <a:rPr lang="pt-BR" altLang="zh-CN" sz="2400" b="1" dirty="0">
                <a:solidFill>
                  <a:srgbClr val="000000"/>
                </a:solidFill>
                <a:effectLst/>
                <a:latin typeface="CMMI10"/>
              </a:rPr>
              <a:t>N </a:t>
            </a:r>
            <a:r>
              <a:rPr lang="zh-CN" altLang="pt-BR" sz="2400" b="1" dirty="0">
                <a:solidFill>
                  <a:srgbClr val="000000"/>
                </a:solidFill>
                <a:effectLst/>
                <a:latin typeface="FandolSong-Regular"/>
              </a:rPr>
              <a:t>元文法（</a:t>
            </a:r>
            <a:r>
              <a:rPr lang="pt-BR" altLang="zh-CN" sz="2400" b="1" dirty="0">
                <a:solidFill>
                  <a:srgbClr val="000000"/>
                </a:solidFill>
                <a:effectLst/>
                <a:latin typeface="CMMI10"/>
              </a:rPr>
              <a:t>N</a:t>
            </a:r>
            <a:r>
              <a:rPr lang="pt-BR" altLang="zh-CN" sz="2400" b="1" dirty="0">
                <a:solidFill>
                  <a:srgbClr val="000000"/>
                </a:solidFill>
                <a:effectLst/>
                <a:latin typeface="LMRoman10-Regular"/>
              </a:rPr>
              <a:t>-gram</a:t>
            </a:r>
            <a:r>
              <a:rPr lang="zh-CN" altLang="pt-BR" sz="2400" b="1" dirty="0">
                <a:solidFill>
                  <a:srgbClr val="000000"/>
                </a:solidFill>
                <a:effectLst/>
                <a:latin typeface="FandolSong-Regular"/>
              </a:rPr>
              <a:t>）模型</a:t>
            </a:r>
            <a:endParaRPr lang="zh-CN" altLang="en-US" sz="2400" b="1" dirty="0"/>
          </a:p>
        </p:txBody>
      </p:sp>
      <p:pic>
        <p:nvPicPr>
          <p:cNvPr id="10" name="图形 9" descr="带齿轮的头部 纯色填充">
            <a:extLst>
              <a:ext uri="{FF2B5EF4-FFF2-40B4-BE49-F238E27FC236}">
                <a16:creationId xmlns:a16="http://schemas.microsoft.com/office/drawing/2014/main" id="{DE67A0B8-B366-08BA-1BBF-A991081566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1930" y="2772572"/>
            <a:ext cx="489064" cy="489064"/>
          </a:xfrm>
          <a:prstGeom prst="rect">
            <a:avLst/>
          </a:prstGeom>
        </p:spPr>
      </p:pic>
      <p:pic>
        <p:nvPicPr>
          <p:cNvPr id="11" name="图形 10" descr="带齿轮的头部 纯色填充">
            <a:extLst>
              <a:ext uri="{FF2B5EF4-FFF2-40B4-BE49-F238E27FC236}">
                <a16:creationId xmlns:a16="http://schemas.microsoft.com/office/drawing/2014/main" id="{BA0E3141-24A3-0A83-3229-701E302116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1930" y="1276896"/>
            <a:ext cx="489064" cy="489064"/>
          </a:xfrm>
          <a:prstGeom prst="rect">
            <a:avLst/>
          </a:prstGeom>
        </p:spPr>
      </p:pic>
      <p:pic>
        <p:nvPicPr>
          <p:cNvPr id="13" name="图形 12" descr="灯泡和齿轮 纯色填充">
            <a:extLst>
              <a:ext uri="{FF2B5EF4-FFF2-40B4-BE49-F238E27FC236}">
                <a16:creationId xmlns:a16="http://schemas.microsoft.com/office/drawing/2014/main" id="{D8E9534B-C26A-C072-D0C2-FCE889D691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1930" y="1903547"/>
            <a:ext cx="457200" cy="457200"/>
          </a:xfrm>
          <a:prstGeom prst="rect">
            <a:avLst/>
          </a:prstGeom>
        </p:spPr>
      </p:pic>
      <p:pic>
        <p:nvPicPr>
          <p:cNvPr id="14" name="图形 13" descr="灯泡和齿轮 纯色填充">
            <a:extLst>
              <a:ext uri="{FF2B5EF4-FFF2-40B4-BE49-F238E27FC236}">
                <a16:creationId xmlns:a16="http://schemas.microsoft.com/office/drawing/2014/main" id="{FAA002A3-696E-669E-A2E5-C7EE9560E7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7862" y="3354068"/>
            <a:ext cx="457200" cy="457200"/>
          </a:xfrm>
          <a:prstGeom prst="rect">
            <a:avLst/>
          </a:prstGeom>
        </p:spPr>
      </p:pic>
    </p:spTree>
    <p:extLst>
      <p:ext uri="{BB962C8B-B14F-4D97-AF65-F5344CB8AC3E}">
        <p14:creationId xmlns:p14="http://schemas.microsoft.com/office/powerpoint/2010/main" val="396700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1" grpId="0"/>
      <p:bldP spid="23" grpId="0"/>
      <p:bldP spid="29" grpId="0"/>
      <p:bldP spid="30"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3"/>
          <p:cNvSpPr txBox="1">
            <a:spLocks noGrp="1"/>
          </p:cNvSpPr>
          <p:nvPr>
            <p:ph type="title"/>
          </p:nvPr>
        </p:nvSpPr>
        <p:spPr>
          <a:xfrm>
            <a:off x="583565" y="492599"/>
            <a:ext cx="6672072" cy="458587"/>
          </a:xfrm>
          <a:prstGeom prst="rect">
            <a:avLst/>
          </a:prstGeom>
        </p:spPr>
        <p:txBody>
          <a:bodyPr vert="horz" wrap="square" lIns="0" tIns="15240" rIns="0" bIns="0" rtlCol="0">
            <a:spAutoFit/>
          </a:bodyPr>
          <a:lstStyle/>
          <a:p>
            <a:pPr marL="12700" algn="l" rtl="0">
              <a:spcBef>
                <a:spcPts val="100"/>
              </a:spcBef>
            </a:pPr>
            <a:r>
              <a:rPr lang="en-US" altLang="zh-CN" sz="3200" b="1" dirty="0">
                <a:solidFill>
                  <a:srgbClr val="0070C0"/>
                </a:solidFill>
                <a:latin typeface="微软雅黑" panose="020B0503020204020204" charset="-122"/>
                <a:ea typeface="微软雅黑" panose="020B0503020204020204" charset="-122"/>
              </a:rPr>
              <a:t>3.2 N-gram </a:t>
            </a:r>
            <a:r>
              <a:rPr lang="zh-CN" altLang="en-US" sz="3200" b="1" dirty="0">
                <a:solidFill>
                  <a:srgbClr val="0070C0"/>
                </a:solidFill>
                <a:latin typeface="微软雅黑" panose="020B0503020204020204" charset="-122"/>
                <a:ea typeface="微软雅黑" panose="020B0503020204020204" charset="-122"/>
              </a:rPr>
              <a:t>模型</a:t>
            </a:r>
            <a:endParaRPr lang="zh-CN" altLang="en-US" sz="2880" b="1" dirty="0">
              <a:solidFill>
                <a:srgbClr val="0070C0"/>
              </a:solidFill>
              <a:latin typeface="微软雅黑" panose="020B0503020204020204" charset="-122"/>
              <a:ea typeface="微软雅黑" panose="020B0503020204020204" charset="-122"/>
            </a:endParaRPr>
          </a:p>
        </p:txBody>
      </p:sp>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8861A1C6-A62B-2B34-C43E-FFCD565E8C46}"/>
              </a:ext>
            </a:extLst>
          </p:cNvPr>
          <p:cNvGrpSpPr/>
          <p:nvPr/>
        </p:nvGrpSpPr>
        <p:grpSpPr>
          <a:xfrm>
            <a:off x="8754534" y="171584"/>
            <a:ext cx="3041015" cy="643436"/>
            <a:chOff x="6096000" y="266700"/>
            <a:chExt cx="3041015" cy="643436"/>
          </a:xfrm>
        </p:grpSpPr>
        <p:pic>
          <p:nvPicPr>
            <p:cNvPr id="4" name="图片 3">
              <a:extLst>
                <a:ext uri="{FF2B5EF4-FFF2-40B4-BE49-F238E27FC236}">
                  <a16:creationId xmlns:a16="http://schemas.microsoft.com/office/drawing/2014/main" id="{B8C6C19D-5634-4226-1EB8-37ECE6240B59}"/>
                </a:ext>
              </a:extLst>
            </p:cNvPr>
            <p:cNvPicPr>
              <a:picLocks noChangeAspect="1"/>
            </p:cNvPicPr>
            <p:nvPr/>
          </p:nvPicPr>
          <p:blipFill>
            <a:blip r:embed="rId3"/>
            <a:stretch>
              <a:fillRect/>
            </a:stretch>
          </p:blipFill>
          <p:spPr>
            <a:xfrm>
              <a:off x="6096000" y="266700"/>
              <a:ext cx="3041015" cy="565044"/>
            </a:xfrm>
            <a:prstGeom prst="rect">
              <a:avLst/>
            </a:prstGeom>
          </p:spPr>
        </p:pic>
        <p:sp>
          <p:nvSpPr>
            <p:cNvPr id="5" name="矩形 4">
              <a:extLst>
                <a:ext uri="{FF2B5EF4-FFF2-40B4-BE49-F238E27FC236}">
                  <a16:creationId xmlns:a16="http://schemas.microsoft.com/office/drawing/2014/main" id="{F6E76520-6CB6-CAFA-757C-6EE4BC41BB39}"/>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E922A422-02B2-00C1-8FCC-0A83C6BBC005}"/>
                  </a:ext>
                </a:extLst>
              </p:cNvPr>
              <p:cNvSpPr txBox="1"/>
              <p:nvPr/>
            </p:nvSpPr>
            <p:spPr>
              <a:xfrm>
                <a:off x="826679" y="1147898"/>
                <a:ext cx="10753024" cy="1135054"/>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en-US" altLang="zh-CN" sz="2400" b="1" dirty="0">
                    <a:solidFill>
                      <a:schemeClr val="accent1"/>
                    </a:solidFill>
                    <a:latin typeface="微软雅黑" panose="020B0503020204020204" pitchFamily="34" charset="-122"/>
                    <a:ea typeface="微软雅黑" panose="020B0503020204020204" pitchFamily="34" charset="-122"/>
                  </a:rPr>
                  <a:t>N</a:t>
                </a:r>
                <a:r>
                  <a:rPr lang="zh-CN" altLang="en-US" sz="2400" b="1" dirty="0">
                    <a:solidFill>
                      <a:schemeClr val="accent1"/>
                    </a:solidFill>
                    <a:latin typeface="微软雅黑" panose="020B0503020204020204" pitchFamily="34" charset="-122"/>
                    <a:ea typeface="微软雅黑" panose="020B0503020204020204" pitchFamily="34" charset="-122"/>
                  </a:rPr>
                  <a:t>元文法模型 </a:t>
                </a:r>
                <a:r>
                  <a:rPr lang="en-US" altLang="zh-CN" sz="2400" b="1" dirty="0">
                    <a:solidFill>
                      <a:schemeClr val="accent1"/>
                    </a:solidFill>
                    <a:latin typeface="微软雅黑" panose="020B0503020204020204" pitchFamily="34" charset="-122"/>
                    <a:ea typeface="微软雅黑" panose="020B0503020204020204" pitchFamily="34" charset="-122"/>
                  </a:rPr>
                  <a:t>(N-gram</a:t>
                </a:r>
                <a:r>
                  <a:rPr lang="zh-CN" altLang="en-US" sz="2400" b="1" dirty="0">
                    <a:solidFill>
                      <a:schemeClr val="accent1"/>
                    </a:solidFill>
                    <a:latin typeface="微软雅黑" panose="020B0503020204020204" pitchFamily="34" charset="-122"/>
                    <a:ea typeface="微软雅黑" panose="020B0503020204020204" pitchFamily="34" charset="-122"/>
                  </a:rPr>
                  <a:t> </a:t>
                </a:r>
                <a:r>
                  <a:rPr lang="en-US" altLang="zh-CN" sz="2400" b="1" dirty="0">
                    <a:solidFill>
                      <a:schemeClr val="accent1"/>
                    </a:solidFill>
                    <a:latin typeface="微软雅黑" panose="020B0503020204020204" pitchFamily="34" charset="-122"/>
                    <a:ea typeface="微软雅黑" panose="020B0503020204020204" pitchFamily="34" charset="-122"/>
                  </a:rPr>
                  <a:t>Model)</a:t>
                </a:r>
                <a:r>
                  <a:rPr lang="zh-CN" altLang="en-US" sz="2400" b="1" dirty="0">
                    <a:solidFill>
                      <a:schemeClr val="accent1"/>
                    </a:solidFill>
                    <a:latin typeface="微软雅黑" panose="020B0503020204020204" pitchFamily="34" charset="-122"/>
                    <a:ea typeface="微软雅黑" panose="020B0503020204020204" pitchFamily="34" charset="-122"/>
                  </a:rPr>
                  <a:t>：给定一个词序列</a:t>
                </a:r>
                <a14:m>
                  <m:oMath xmlns:m="http://schemas.openxmlformats.org/officeDocument/2006/math">
                    <m:r>
                      <a:rPr lang="en-US" altLang="zh-CN" sz="2400" b="1" i="1" smtClean="0">
                        <a:solidFill>
                          <a:schemeClr val="accent1"/>
                        </a:solidFill>
                        <a:latin typeface="Cambria Math" panose="02040503050406030204" pitchFamily="18" charset="0"/>
                        <a:ea typeface="微软雅黑" panose="020B0503020204020204" pitchFamily="34" charset="-122"/>
                      </a:rPr>
                      <m:t>𝑺</m:t>
                    </m:r>
                    <m:r>
                      <a:rPr lang="en-US" altLang="zh-CN" sz="2400" b="1" i="1" smtClean="0">
                        <a:solidFill>
                          <a:schemeClr val="accent1"/>
                        </a:solidFill>
                        <a:latin typeface="Cambria Math" panose="02040503050406030204" pitchFamily="18" charset="0"/>
                        <a:ea typeface="微软雅黑" panose="020B0503020204020204" pitchFamily="34" charset="-122"/>
                      </a:rPr>
                      <m:t>=(</m:t>
                    </m:r>
                    <m:sSub>
                      <m:sSubPr>
                        <m:ctrlPr>
                          <a:rPr lang="en-US" altLang="zh-CN" sz="2400" b="1" i="1" smtClean="0">
                            <a:solidFill>
                              <a:schemeClr val="accent1"/>
                            </a:solidFill>
                            <a:latin typeface="Cambria Math" panose="02040503050406030204" pitchFamily="18" charset="0"/>
                            <a:ea typeface="微软雅黑" panose="020B0503020204020204" pitchFamily="34" charset="-122"/>
                          </a:rPr>
                        </m:ctrlPr>
                      </m:sSubPr>
                      <m:e>
                        <m:r>
                          <a:rPr lang="en-US" altLang="zh-CN" sz="2400" b="1" i="1" smtClean="0">
                            <a:solidFill>
                              <a:schemeClr val="accent1"/>
                            </a:solidFill>
                            <a:latin typeface="Cambria Math" panose="02040503050406030204" pitchFamily="18" charset="0"/>
                            <a:ea typeface="微软雅黑" panose="020B0503020204020204" pitchFamily="34" charset="-122"/>
                          </a:rPr>
                          <m:t>𝒘</m:t>
                        </m:r>
                      </m:e>
                      <m:sub>
                        <m:r>
                          <a:rPr lang="en-US" altLang="zh-CN" sz="2400" b="1" i="1" smtClean="0">
                            <a:solidFill>
                              <a:schemeClr val="accent1"/>
                            </a:solidFill>
                            <a:latin typeface="Cambria Math" panose="02040503050406030204" pitchFamily="18" charset="0"/>
                            <a:ea typeface="微软雅黑" panose="020B0503020204020204" pitchFamily="34" charset="-122"/>
                          </a:rPr>
                          <m:t>𝟏</m:t>
                        </m:r>
                      </m:sub>
                    </m:sSub>
                    <m:r>
                      <a:rPr lang="en-US" altLang="zh-CN" sz="2400" b="1" i="1" smtClean="0">
                        <a:solidFill>
                          <a:schemeClr val="accent1"/>
                        </a:solidFill>
                        <a:latin typeface="Cambria Math" panose="02040503050406030204" pitchFamily="18" charset="0"/>
                        <a:ea typeface="微软雅黑" panose="020B0503020204020204" pitchFamily="34" charset="-122"/>
                      </a:rPr>
                      <m:t>,…,</m:t>
                    </m:r>
                    <m:sSub>
                      <m:sSubPr>
                        <m:ctrlPr>
                          <a:rPr lang="en-US" altLang="zh-CN" sz="2400" b="1" i="1">
                            <a:solidFill>
                              <a:schemeClr val="accent1"/>
                            </a:solidFill>
                            <a:latin typeface="Cambria Math" panose="02040503050406030204" pitchFamily="18" charset="0"/>
                            <a:ea typeface="微软雅黑" panose="020B0503020204020204" pitchFamily="34" charset="-122"/>
                          </a:rPr>
                        </m:ctrlPr>
                      </m:sSubPr>
                      <m:e>
                        <m:r>
                          <a:rPr lang="en-US" altLang="zh-CN" sz="2400" b="1" i="1">
                            <a:solidFill>
                              <a:schemeClr val="accent1"/>
                            </a:solidFill>
                            <a:latin typeface="Cambria Math" panose="02040503050406030204" pitchFamily="18" charset="0"/>
                            <a:ea typeface="微软雅黑" panose="020B0503020204020204" pitchFamily="34" charset="-122"/>
                          </a:rPr>
                          <m:t>𝒘</m:t>
                        </m:r>
                      </m:e>
                      <m:sub>
                        <m:r>
                          <a:rPr lang="en-US" altLang="zh-CN" sz="2400" b="1" i="1" smtClean="0">
                            <a:solidFill>
                              <a:schemeClr val="accent1"/>
                            </a:solidFill>
                            <a:latin typeface="Cambria Math" panose="02040503050406030204" pitchFamily="18" charset="0"/>
                            <a:ea typeface="微软雅黑" panose="020B0503020204020204" pitchFamily="34" charset="-122"/>
                          </a:rPr>
                          <m:t>𝑳</m:t>
                        </m:r>
                      </m:sub>
                    </m:sSub>
                    <m:r>
                      <a:rPr lang="en-US" altLang="zh-CN" sz="2400" b="1" i="1" smtClean="0">
                        <a:solidFill>
                          <a:schemeClr val="accent1"/>
                        </a:solidFill>
                        <a:latin typeface="Cambria Math" panose="02040503050406030204" pitchFamily="18" charset="0"/>
                        <a:ea typeface="微软雅黑" panose="020B0503020204020204" pitchFamily="34" charset="-122"/>
                      </a:rPr>
                      <m:t>)</m:t>
                    </m:r>
                  </m:oMath>
                </a14:m>
                <a:r>
                  <a:rPr lang="zh-CN" altLang="en-US" sz="2400" b="1" dirty="0">
                    <a:solidFill>
                      <a:schemeClr val="accent1"/>
                    </a:solidFill>
                    <a:latin typeface="微软雅黑" panose="020B0503020204020204" pitchFamily="34" charset="-122"/>
                    <a:ea typeface="微软雅黑" panose="020B0503020204020204" pitchFamily="34" charset="-122"/>
                  </a:rPr>
                  <a:t> ，每个词 </a:t>
                </a:r>
                <a14:m>
                  <m:oMath xmlns:m="http://schemas.openxmlformats.org/officeDocument/2006/math">
                    <m:sSub>
                      <m:sSubPr>
                        <m:ctrlPr>
                          <a:rPr lang="en-US" altLang="zh-CN" sz="2400" b="1" i="1">
                            <a:solidFill>
                              <a:schemeClr val="accent1"/>
                            </a:solidFill>
                            <a:latin typeface="Cambria Math" panose="02040503050406030204" pitchFamily="18" charset="0"/>
                            <a:ea typeface="微软雅黑" panose="020B0503020204020204" pitchFamily="34" charset="-122"/>
                          </a:rPr>
                        </m:ctrlPr>
                      </m:sSubPr>
                      <m:e>
                        <m:r>
                          <a:rPr lang="en-US" altLang="zh-CN" sz="2400" b="1" i="1">
                            <a:solidFill>
                              <a:schemeClr val="accent1"/>
                            </a:solidFill>
                            <a:latin typeface="Cambria Math" panose="02040503050406030204" pitchFamily="18" charset="0"/>
                            <a:ea typeface="微软雅黑" panose="020B0503020204020204" pitchFamily="34" charset="-122"/>
                          </a:rPr>
                          <m:t>𝒘</m:t>
                        </m:r>
                      </m:e>
                      <m:sub>
                        <m:r>
                          <a:rPr lang="en-US" altLang="zh-CN" sz="2400" b="1" i="1" smtClean="0">
                            <a:solidFill>
                              <a:schemeClr val="accent1"/>
                            </a:solidFill>
                            <a:latin typeface="Cambria Math" panose="02040503050406030204" pitchFamily="18" charset="0"/>
                            <a:ea typeface="微软雅黑" panose="020B0503020204020204" pitchFamily="34" charset="-122"/>
                          </a:rPr>
                          <m:t>𝒊</m:t>
                        </m:r>
                      </m:sub>
                    </m:sSub>
                  </m:oMath>
                </a14:m>
                <a:r>
                  <a:rPr lang="zh-CN" altLang="en-US" sz="2400" b="1" dirty="0">
                    <a:solidFill>
                      <a:schemeClr val="accent1"/>
                    </a:solidFill>
                    <a:latin typeface="微软雅黑" panose="020B0503020204020204" pitchFamily="34" charset="-122"/>
                    <a:ea typeface="微软雅黑" panose="020B0503020204020204" pitchFamily="34" charset="-122"/>
                  </a:rPr>
                  <a:t>的出现概率仅依赖于它之前的 </a:t>
                </a:r>
                <a:r>
                  <a:rPr lang="en-US" altLang="zh-CN" sz="2400" b="1" dirty="0">
                    <a:solidFill>
                      <a:schemeClr val="accent1"/>
                    </a:solidFill>
                    <a:latin typeface="微软雅黑" panose="020B0503020204020204" pitchFamily="34" charset="-122"/>
                    <a:ea typeface="微软雅黑" panose="020B0503020204020204" pitchFamily="34" charset="-122"/>
                  </a:rPr>
                  <a:t>N−1 </a:t>
                </a:r>
                <a:r>
                  <a:rPr lang="zh-CN" altLang="en-US" sz="2400" b="1" dirty="0">
                    <a:solidFill>
                      <a:schemeClr val="accent1"/>
                    </a:solidFill>
                    <a:latin typeface="微软雅黑" panose="020B0503020204020204" pitchFamily="34" charset="-122"/>
                    <a:ea typeface="微软雅黑" panose="020B0503020204020204" pitchFamily="34" charset="-122"/>
                  </a:rPr>
                  <a:t>个词，即 </a:t>
                </a:r>
                <a:r>
                  <a:rPr lang="en-US" altLang="zh-CN" sz="2400" b="1" dirty="0">
                    <a:solidFill>
                      <a:schemeClr val="accent1"/>
                    </a:solidFill>
                    <a:latin typeface="微软雅黑" panose="020B0503020204020204" pitchFamily="34" charset="-122"/>
                    <a:ea typeface="微软雅黑" panose="020B0503020204020204" pitchFamily="34" charset="-122"/>
                  </a:rPr>
                  <a:t> </a:t>
                </a:r>
              </a:p>
            </p:txBody>
          </p:sp>
        </mc:Choice>
        <mc:Fallback>
          <p:sp>
            <p:nvSpPr>
              <p:cNvPr id="12" name="文本框 11">
                <a:extLst>
                  <a:ext uri="{FF2B5EF4-FFF2-40B4-BE49-F238E27FC236}">
                    <a16:creationId xmlns:a16="http://schemas.microsoft.com/office/drawing/2014/main" id="{E922A422-02B2-00C1-8FCC-0A83C6BBC005}"/>
                  </a:ext>
                </a:extLst>
              </p:cNvPr>
              <p:cNvSpPr txBox="1">
                <a:spLocks noRot="1" noChangeAspect="1" noMove="1" noResize="1" noEditPoints="1" noAdjustHandles="1" noChangeArrowheads="1" noChangeShapeType="1" noTextEdit="1"/>
              </p:cNvSpPr>
              <p:nvPr/>
            </p:nvSpPr>
            <p:spPr>
              <a:xfrm>
                <a:off x="826679" y="1147898"/>
                <a:ext cx="10753024" cy="1135054"/>
              </a:xfrm>
              <a:prstGeom prst="rect">
                <a:avLst/>
              </a:prstGeom>
              <a:blipFill>
                <a:blip r:embed="rId4"/>
                <a:stretch>
                  <a:fillRect l="-825" r="-236" b="-12222"/>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2086A88-EE82-4F53-F338-4EECAAE9B246}"/>
              </a:ext>
            </a:extLst>
          </p:cNvPr>
          <p:cNvPicPr>
            <a:picLocks noChangeAspect="1"/>
          </p:cNvPicPr>
          <p:nvPr/>
        </p:nvPicPr>
        <p:blipFill>
          <a:blip r:embed="rId5"/>
          <a:srcRect t="7179" r="387" b="17586"/>
          <a:stretch/>
        </p:blipFill>
        <p:spPr>
          <a:xfrm>
            <a:off x="2217224" y="2303220"/>
            <a:ext cx="7203867" cy="823911"/>
          </a:xfrm>
          <a:prstGeom prst="rect">
            <a:avLst/>
          </a:prstGeom>
        </p:spPr>
      </p:pic>
      <p:sp>
        <p:nvSpPr>
          <p:cNvPr id="15" name="文本框 14">
            <a:extLst>
              <a:ext uri="{FF2B5EF4-FFF2-40B4-BE49-F238E27FC236}">
                <a16:creationId xmlns:a16="http://schemas.microsoft.com/office/drawing/2014/main" id="{E3FEB7BD-A8D7-489A-DB54-6FB3311052C6}"/>
              </a:ext>
            </a:extLst>
          </p:cNvPr>
          <p:cNvSpPr txBox="1"/>
          <p:nvPr/>
        </p:nvSpPr>
        <p:spPr>
          <a:xfrm>
            <a:off x="469694" y="3076395"/>
            <a:ext cx="11252613" cy="2092881"/>
          </a:xfrm>
          <a:prstGeom prst="rect">
            <a:avLst/>
          </a:prstGeom>
          <a:noFill/>
        </p:spPr>
        <p:txBody>
          <a:bodyPr wrap="square">
            <a:spAutoFit/>
          </a:bodyPr>
          <a:lstStyle/>
          <a:p>
            <a:endParaRPr lang="en-US" altLang="zh-CN" sz="2000" b="0" dirty="0">
              <a:solidFill>
                <a:srgbClr val="000000"/>
              </a:solidFill>
              <a:effectLst/>
              <a:latin typeface="FandolSong-Regular"/>
            </a:endParaRPr>
          </a:p>
          <a:p>
            <a:pPr marL="342900" indent="-342900">
              <a:lnSpc>
                <a:spcPct val="150000"/>
              </a:lnSpc>
              <a:buFont typeface="Wingdings" panose="05000000000000000000" pitchFamily="2" charset="2"/>
              <a:buChar char="l"/>
            </a:pPr>
            <a:r>
              <a:rPr lang="zh-CN" altLang="en-US" sz="2000" b="0" dirty="0">
                <a:solidFill>
                  <a:srgbClr val="000000"/>
                </a:solidFill>
                <a:effectLst/>
                <a:latin typeface="FandolSong-Regular"/>
              </a:rPr>
              <a:t>当 </a:t>
            </a:r>
            <a:r>
              <a:rPr lang="en-US" altLang="zh-CN" sz="2000" b="0" dirty="0">
                <a:solidFill>
                  <a:srgbClr val="000000"/>
                </a:solidFill>
                <a:effectLst/>
                <a:latin typeface="CMMI10"/>
              </a:rPr>
              <a:t>N </a:t>
            </a:r>
            <a:r>
              <a:rPr lang="en-US" altLang="zh-CN" sz="2000" b="0" dirty="0">
                <a:solidFill>
                  <a:srgbClr val="000000"/>
                </a:solidFill>
                <a:effectLst/>
                <a:latin typeface="CMR10"/>
              </a:rPr>
              <a:t>= 1 </a:t>
            </a:r>
            <a:r>
              <a:rPr lang="zh-CN" altLang="en-US" sz="2000" b="0" dirty="0">
                <a:solidFill>
                  <a:srgbClr val="000000"/>
                </a:solidFill>
                <a:effectLst/>
                <a:latin typeface="FandolSong-Regular"/>
              </a:rPr>
              <a:t>时，称为一元文法（</a:t>
            </a:r>
            <a:r>
              <a:rPr lang="en-US" altLang="zh-CN" sz="2000" b="0" dirty="0">
                <a:solidFill>
                  <a:srgbClr val="000000"/>
                </a:solidFill>
                <a:effectLst/>
                <a:latin typeface="LMRoman10-Regular"/>
              </a:rPr>
              <a:t>Unigram </a:t>
            </a:r>
            <a:r>
              <a:rPr lang="zh-CN" altLang="en-US" sz="2000" b="0" dirty="0">
                <a:solidFill>
                  <a:srgbClr val="000000"/>
                </a:solidFill>
                <a:effectLst/>
                <a:latin typeface="FandolSong-Regular"/>
              </a:rPr>
              <a:t>或 </a:t>
            </a:r>
            <a:r>
              <a:rPr lang="en-US" altLang="zh-CN" sz="2000" b="0" dirty="0">
                <a:solidFill>
                  <a:srgbClr val="000000"/>
                </a:solidFill>
                <a:effectLst/>
                <a:latin typeface="LMRoman10-Regular"/>
              </a:rPr>
              <a:t>Monogram</a:t>
            </a:r>
            <a:r>
              <a:rPr lang="zh-CN" altLang="en-US" sz="2000" b="0" dirty="0">
                <a:solidFill>
                  <a:srgbClr val="000000"/>
                </a:solidFill>
                <a:effectLst/>
                <a:latin typeface="FandolSong-Regular"/>
              </a:rPr>
              <a:t>），每个词出现的概率只与其自身的词频相关</a:t>
            </a:r>
            <a:endParaRPr lang="zh-CN" altLang="en-US" sz="2000" dirty="0"/>
          </a:p>
          <a:p>
            <a:pPr marL="342900" indent="-342900">
              <a:lnSpc>
                <a:spcPct val="150000"/>
              </a:lnSpc>
              <a:buFont typeface="Wingdings" panose="05000000000000000000" pitchFamily="2" charset="2"/>
              <a:buChar char="l"/>
            </a:pPr>
            <a:r>
              <a:rPr lang="zh-CN" altLang="en-US" sz="2000" b="0" dirty="0">
                <a:solidFill>
                  <a:srgbClr val="000000"/>
                </a:solidFill>
                <a:effectLst/>
                <a:latin typeface="FandolSong-Regular"/>
              </a:rPr>
              <a:t>当 </a:t>
            </a:r>
            <a:r>
              <a:rPr lang="en-US" altLang="zh-CN" sz="2000" b="0" dirty="0">
                <a:solidFill>
                  <a:srgbClr val="000000"/>
                </a:solidFill>
                <a:effectLst/>
                <a:latin typeface="CMMI10"/>
              </a:rPr>
              <a:t>N </a:t>
            </a:r>
            <a:r>
              <a:rPr lang="en-US" altLang="zh-CN" sz="2000" b="0" dirty="0">
                <a:solidFill>
                  <a:srgbClr val="000000"/>
                </a:solidFill>
                <a:effectLst/>
                <a:latin typeface="CMR10"/>
              </a:rPr>
              <a:t>= 2 </a:t>
            </a:r>
            <a:r>
              <a:rPr lang="zh-CN" altLang="en-US" sz="2000" b="0" dirty="0">
                <a:solidFill>
                  <a:srgbClr val="000000"/>
                </a:solidFill>
                <a:effectLst/>
                <a:latin typeface="FandolSong-Regular"/>
              </a:rPr>
              <a:t>时，称为二元文法（</a:t>
            </a:r>
            <a:r>
              <a:rPr lang="en-US" altLang="zh-CN" sz="2000" b="0" dirty="0">
                <a:solidFill>
                  <a:srgbClr val="000000"/>
                </a:solidFill>
                <a:effectLst/>
                <a:latin typeface="LMRoman10-Regular"/>
              </a:rPr>
              <a:t>Bigram</a:t>
            </a:r>
            <a:r>
              <a:rPr lang="zh-CN" altLang="en-US" sz="2000" b="0" dirty="0">
                <a:solidFill>
                  <a:srgbClr val="000000"/>
                </a:solidFill>
                <a:effectLst/>
                <a:latin typeface="FandolSong-Regular"/>
              </a:rPr>
              <a:t>），其基于 </a:t>
            </a:r>
            <a:r>
              <a:rPr lang="en-US" altLang="zh-CN" sz="2000" b="0" dirty="0">
                <a:solidFill>
                  <a:srgbClr val="000000"/>
                </a:solidFill>
                <a:effectLst/>
                <a:latin typeface="LMRoman10-Regular"/>
              </a:rPr>
              <a:t>1 </a:t>
            </a:r>
            <a:r>
              <a:rPr lang="zh-CN" altLang="en-US" sz="2000" b="0" dirty="0">
                <a:solidFill>
                  <a:srgbClr val="000000"/>
                </a:solidFill>
                <a:effectLst/>
                <a:latin typeface="FandolSong-Regular"/>
              </a:rPr>
              <a:t>阶马尔可夫链构造</a:t>
            </a:r>
            <a:endParaRPr lang="en-US" altLang="zh-CN" sz="2000" b="0" dirty="0">
              <a:solidFill>
                <a:srgbClr val="000000"/>
              </a:solidFill>
              <a:effectLst/>
              <a:latin typeface="FandolSong-Regular"/>
            </a:endParaRPr>
          </a:p>
          <a:p>
            <a:pPr marL="342900" indent="-342900">
              <a:lnSpc>
                <a:spcPct val="150000"/>
              </a:lnSpc>
              <a:buFont typeface="Wingdings" panose="05000000000000000000" pitchFamily="2" charset="2"/>
              <a:buChar char="l"/>
            </a:pPr>
            <a:r>
              <a:rPr lang="zh-CN" altLang="en-US" sz="2000" b="0" dirty="0">
                <a:solidFill>
                  <a:srgbClr val="000000"/>
                </a:solidFill>
                <a:effectLst/>
                <a:latin typeface="FandolSong-Regular"/>
              </a:rPr>
              <a:t>当 </a:t>
            </a:r>
            <a:r>
              <a:rPr lang="en-US" altLang="zh-CN" sz="2000" b="0" dirty="0">
                <a:solidFill>
                  <a:srgbClr val="000000"/>
                </a:solidFill>
                <a:effectLst/>
                <a:latin typeface="CMMI10"/>
              </a:rPr>
              <a:t>N </a:t>
            </a:r>
            <a:r>
              <a:rPr lang="en-US" altLang="zh-CN" sz="2000" b="0" dirty="0">
                <a:solidFill>
                  <a:srgbClr val="000000"/>
                </a:solidFill>
                <a:effectLst/>
                <a:latin typeface="CMR10"/>
              </a:rPr>
              <a:t>= 3 </a:t>
            </a:r>
            <a:r>
              <a:rPr lang="zh-CN" altLang="en-US" sz="2000" b="0" dirty="0">
                <a:solidFill>
                  <a:srgbClr val="000000"/>
                </a:solidFill>
                <a:effectLst/>
                <a:latin typeface="FandolSong-Regular"/>
              </a:rPr>
              <a:t>时，称为三元文法（</a:t>
            </a:r>
            <a:r>
              <a:rPr lang="en-US" altLang="zh-CN" sz="2000" b="0" dirty="0">
                <a:solidFill>
                  <a:srgbClr val="000000"/>
                </a:solidFill>
                <a:effectLst/>
                <a:latin typeface="LMRoman10-Regular"/>
              </a:rPr>
              <a:t>Trigram</a:t>
            </a:r>
            <a:r>
              <a:rPr lang="zh-CN" altLang="en-US" sz="2000" b="0" dirty="0">
                <a:solidFill>
                  <a:srgbClr val="000000"/>
                </a:solidFill>
                <a:effectLst/>
                <a:latin typeface="FandolSong-Regular"/>
              </a:rPr>
              <a:t>），其基于 </a:t>
            </a:r>
            <a:r>
              <a:rPr lang="en-US" altLang="zh-CN" sz="2000" b="0" dirty="0">
                <a:solidFill>
                  <a:srgbClr val="000000"/>
                </a:solidFill>
                <a:effectLst/>
                <a:latin typeface="LMRoman10-Regular"/>
              </a:rPr>
              <a:t>2 </a:t>
            </a:r>
            <a:r>
              <a:rPr lang="zh-CN" altLang="en-US" sz="2000" b="0" dirty="0">
                <a:solidFill>
                  <a:srgbClr val="000000"/>
                </a:solidFill>
                <a:effectLst/>
                <a:latin typeface="FandolSong-Regular"/>
              </a:rPr>
              <a:t>阶马 尔可夫链构造</a:t>
            </a:r>
            <a:endParaRPr lang="zh-CN" altLang="en-US" sz="2000" dirty="0"/>
          </a:p>
          <a:p>
            <a:endParaRPr lang="zh-CN" altLang="en-US" sz="2000"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7B9E08C-22EE-0CCB-CE7F-AE89227A1552}"/>
                  </a:ext>
                </a:extLst>
              </p:cNvPr>
              <p:cNvSpPr txBox="1"/>
              <p:nvPr/>
            </p:nvSpPr>
            <p:spPr>
              <a:xfrm>
                <a:off x="1212297" y="5019174"/>
                <a:ext cx="11084032" cy="369332"/>
              </a:xfrm>
              <a:prstGeom prst="rect">
                <a:avLst/>
              </a:prstGeom>
              <a:noFill/>
            </p:spPr>
            <p:txBody>
              <a:bodyPr wrap="square">
                <a:spAutoFit/>
              </a:bodyPr>
              <a:lstStyle/>
              <a:p>
                <a:r>
                  <a:rPr lang="zh-CN" altLang="en-US" sz="1800" b="1" dirty="0">
                    <a:solidFill>
                      <a:srgbClr val="000000"/>
                    </a:solidFill>
                    <a:effectLst/>
                    <a:latin typeface="FandolSong-Regular"/>
                  </a:rPr>
                  <a:t>例：长度为 </a:t>
                </a:r>
                <a:r>
                  <a:rPr lang="en-US" altLang="zh-CN" sz="1800" b="1" dirty="0">
                    <a:solidFill>
                      <a:srgbClr val="000000"/>
                    </a:solidFill>
                    <a:effectLst/>
                    <a:latin typeface="CMR10"/>
                  </a:rPr>
                  <a:t>5 </a:t>
                </a:r>
                <a:r>
                  <a:rPr lang="zh-CN" altLang="en-US" sz="1800" b="1" dirty="0">
                    <a:solidFill>
                      <a:srgbClr val="000000"/>
                    </a:solidFill>
                    <a:effectLst/>
                    <a:latin typeface="FandolSong-Regular"/>
                  </a:rPr>
                  <a:t>的序列</a:t>
                </a:r>
                <a14:m>
                  <m:oMath xmlns:m="http://schemas.openxmlformats.org/officeDocument/2006/math">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𝒘</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𝒘</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𝒘</m:t>
                            </m:r>
                          </m:e>
                          <m:sub>
                            <m:r>
                              <a:rPr lang="en-US" altLang="zh-CN" b="1" i="1" smtClean="0">
                                <a:latin typeface="Cambria Math" panose="02040503050406030204" pitchFamily="18" charset="0"/>
                              </a:rPr>
                              <m:t>𝟓</m:t>
                            </m:r>
                          </m:sub>
                        </m:sSub>
                      </m:e>
                    </m:d>
                  </m:oMath>
                </a14:m>
                <a:r>
                  <a:rPr lang="zh-CN" altLang="en-US" sz="1800" b="1" dirty="0">
                    <a:solidFill>
                      <a:srgbClr val="000000"/>
                    </a:solidFill>
                    <a:effectLst/>
                    <a:latin typeface="FandolSong-Regular"/>
                  </a:rPr>
                  <a:t> 在一元文法、二元文法和三元文法下的概率分别为</a:t>
                </a:r>
                <a:endParaRPr lang="zh-CN" altLang="en-US" b="1" dirty="0"/>
              </a:p>
            </p:txBody>
          </p:sp>
        </mc:Choice>
        <mc:Fallback xmlns="">
          <p:sp>
            <p:nvSpPr>
              <p:cNvPr id="22" name="文本框 21">
                <a:extLst>
                  <a:ext uri="{FF2B5EF4-FFF2-40B4-BE49-F238E27FC236}">
                    <a16:creationId xmlns:a16="http://schemas.microsoft.com/office/drawing/2014/main" id="{97B9E08C-22EE-0CCB-CE7F-AE89227A1552}"/>
                  </a:ext>
                </a:extLst>
              </p:cNvPr>
              <p:cNvSpPr txBox="1">
                <a:spLocks noRot="1" noChangeAspect="1" noMove="1" noResize="1" noEditPoints="1" noAdjustHandles="1" noChangeArrowheads="1" noChangeShapeType="1" noTextEdit="1"/>
              </p:cNvSpPr>
              <p:nvPr/>
            </p:nvSpPr>
            <p:spPr>
              <a:xfrm>
                <a:off x="1212297" y="5019174"/>
                <a:ext cx="11084032" cy="369332"/>
              </a:xfrm>
              <a:prstGeom prst="rect">
                <a:avLst/>
              </a:prstGeom>
              <a:blipFill>
                <a:blip r:embed="rId6"/>
                <a:stretch>
                  <a:fillRect l="-495" t="-8197" b="-24590"/>
                </a:stretch>
              </a:blipFill>
            </p:spPr>
            <p:txBody>
              <a:bodyPr/>
              <a:lstStyle/>
              <a:p>
                <a:r>
                  <a:rPr lang="zh-CN" altLang="en-US">
                    <a:noFill/>
                  </a:rPr>
                  <a:t> </a:t>
                </a:r>
              </a:p>
            </p:txBody>
          </p:sp>
        </mc:Fallback>
      </mc:AlternateContent>
      <p:pic>
        <p:nvPicPr>
          <p:cNvPr id="25" name="图片 24">
            <a:extLst>
              <a:ext uri="{FF2B5EF4-FFF2-40B4-BE49-F238E27FC236}">
                <a16:creationId xmlns:a16="http://schemas.microsoft.com/office/drawing/2014/main" id="{C5493002-8258-C673-DD25-4AB9C11D8232}"/>
              </a:ext>
            </a:extLst>
          </p:cNvPr>
          <p:cNvPicPr>
            <a:picLocks noChangeAspect="1"/>
          </p:cNvPicPr>
          <p:nvPr/>
        </p:nvPicPr>
        <p:blipFill>
          <a:blip r:embed="rId7"/>
          <a:stretch>
            <a:fillRect/>
          </a:stretch>
        </p:blipFill>
        <p:spPr>
          <a:xfrm>
            <a:off x="1875895" y="5466898"/>
            <a:ext cx="7735380" cy="1219370"/>
          </a:xfrm>
          <a:prstGeom prst="rect">
            <a:avLst/>
          </a:prstGeom>
        </p:spPr>
      </p:pic>
    </p:spTree>
    <p:extLst>
      <p:ext uri="{BB962C8B-B14F-4D97-AF65-F5344CB8AC3E}">
        <p14:creationId xmlns:p14="http://schemas.microsoft.com/office/powerpoint/2010/main" val="265237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8309172-163E-03FB-217D-DC1B1163C74F}"/>
              </a:ext>
            </a:extLst>
          </p:cNvPr>
          <p:cNvSpPr txBox="1"/>
          <p:nvPr/>
        </p:nvSpPr>
        <p:spPr>
          <a:xfrm>
            <a:off x="1055855" y="1066567"/>
            <a:ext cx="10910279" cy="1384995"/>
          </a:xfrm>
          <a:prstGeom prst="rect">
            <a:avLst/>
          </a:prstGeom>
          <a:noFill/>
        </p:spPr>
        <p:txBody>
          <a:bodyPr wrap="square">
            <a:spAutoFit/>
          </a:bodyPr>
          <a:lstStyle/>
          <a:p>
            <a:r>
              <a:rPr lang="zh-CN" altLang="en-US" sz="2400" b="1" dirty="0">
                <a:latin typeface="Microsoft YaHei Light" panose="020B0502040204020203" pitchFamily="34" charset="-122"/>
                <a:ea typeface="Microsoft YaHei Light" panose="020B0502040204020203" pitchFamily="34" charset="-122"/>
              </a:rPr>
              <a:t>对于二元模型，每个词都与它左边的最近的一个词有关联，也就是对于</a:t>
            </a:r>
            <a:r>
              <a:rPr lang="en-US" altLang="zh-CN" sz="2400" b="1" dirty="0">
                <a:latin typeface="Microsoft YaHei Light" panose="020B0502040204020203" pitchFamily="34" charset="-122"/>
                <a:ea typeface="Microsoft YaHei Light" panose="020B0502040204020203" pitchFamily="34" charset="-122"/>
              </a:rPr>
              <a:t>P(A,B,C) = P(A)P(B|A)P(C|B)</a:t>
            </a:r>
          </a:p>
          <a:p>
            <a:endParaRPr lang="en-US" altLang="zh-CN" dirty="0">
              <a:latin typeface="+mj-ea"/>
              <a:ea typeface="+mj-ea"/>
            </a:endParaRPr>
          </a:p>
          <a:p>
            <a:r>
              <a:rPr lang="en-US" altLang="zh-CN" dirty="0">
                <a:latin typeface="+mj-ea"/>
                <a:ea typeface="+mj-ea"/>
              </a:rPr>
              <a:t>        </a:t>
            </a:r>
            <a:endParaRPr lang="zh-CN" altLang="en-US" dirty="0">
              <a:latin typeface="+mj-ea"/>
              <a:ea typeface="+mj-ea"/>
            </a:endParaRPr>
          </a:p>
        </p:txBody>
      </p:sp>
      <p:sp>
        <p:nvSpPr>
          <p:cNvPr id="20" name="矩形 19">
            <a:extLst>
              <a:ext uri="{FF2B5EF4-FFF2-40B4-BE49-F238E27FC236}">
                <a16:creationId xmlns:a16="http://schemas.microsoft.com/office/drawing/2014/main" id="{530ABB18-1DDE-4D3C-BEBB-B0E36EAE5AA6}"/>
              </a:ext>
            </a:extLst>
          </p:cNvPr>
          <p:cNvSpPr/>
          <p:nvPr/>
        </p:nvSpPr>
        <p:spPr>
          <a:xfrm>
            <a:off x="8378645" y="3542236"/>
            <a:ext cx="3258105" cy="18998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58642F7B-B97F-C1B1-0A13-E5675C7FA82F}"/>
              </a:ext>
            </a:extLst>
          </p:cNvPr>
          <p:cNvPicPr>
            <a:picLocks noChangeAspect="1"/>
          </p:cNvPicPr>
          <p:nvPr/>
        </p:nvPicPr>
        <p:blipFill>
          <a:blip r:embed="rId3"/>
          <a:stretch>
            <a:fillRect/>
          </a:stretch>
        </p:blipFill>
        <p:spPr>
          <a:xfrm>
            <a:off x="8495537" y="3705782"/>
            <a:ext cx="3032448" cy="1526400"/>
          </a:xfrm>
          <a:prstGeom prst="rect">
            <a:avLst/>
          </a:prstGeom>
        </p:spPr>
      </p:pic>
      <p:sp>
        <p:nvSpPr>
          <p:cNvPr id="22" name="矩形: 圆角 21">
            <a:extLst>
              <a:ext uri="{FF2B5EF4-FFF2-40B4-BE49-F238E27FC236}">
                <a16:creationId xmlns:a16="http://schemas.microsoft.com/office/drawing/2014/main" id="{8C5BAD3F-8F00-9883-575A-5C53A95D0AA7}"/>
              </a:ext>
            </a:extLst>
          </p:cNvPr>
          <p:cNvSpPr/>
          <p:nvPr/>
        </p:nvSpPr>
        <p:spPr>
          <a:xfrm>
            <a:off x="238914" y="2060106"/>
            <a:ext cx="7318187" cy="46794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a:extLst>
              <a:ext uri="{FF2B5EF4-FFF2-40B4-BE49-F238E27FC236}">
                <a16:creationId xmlns:a16="http://schemas.microsoft.com/office/drawing/2014/main" id="{0FE63D68-DF33-CF33-B936-10D980718F9F}"/>
              </a:ext>
            </a:extLst>
          </p:cNvPr>
          <p:cNvPicPr>
            <a:picLocks noChangeAspect="1"/>
          </p:cNvPicPr>
          <p:nvPr/>
        </p:nvPicPr>
        <p:blipFill>
          <a:blip r:embed="rId4"/>
          <a:stretch>
            <a:fillRect/>
          </a:stretch>
        </p:blipFill>
        <p:spPr>
          <a:xfrm>
            <a:off x="1165343" y="4932245"/>
            <a:ext cx="4930657" cy="1761581"/>
          </a:xfrm>
          <a:prstGeom prst="rect">
            <a:avLst/>
          </a:prstGeom>
        </p:spPr>
      </p:pic>
      <p:sp>
        <p:nvSpPr>
          <p:cNvPr id="25" name="箭头: 右 24">
            <a:extLst>
              <a:ext uri="{FF2B5EF4-FFF2-40B4-BE49-F238E27FC236}">
                <a16:creationId xmlns:a16="http://schemas.microsoft.com/office/drawing/2014/main" id="{76553399-143E-0396-8BE4-C9A6204EE3A5}"/>
              </a:ext>
            </a:extLst>
          </p:cNvPr>
          <p:cNvSpPr/>
          <p:nvPr/>
        </p:nvSpPr>
        <p:spPr>
          <a:xfrm>
            <a:off x="7664255" y="4170525"/>
            <a:ext cx="605625" cy="5078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C8CDB925-0FBF-76E2-DE4E-3640B61C3FC0}"/>
              </a:ext>
            </a:extLst>
          </p:cNvPr>
          <p:cNvPicPr>
            <a:picLocks noChangeAspect="1"/>
          </p:cNvPicPr>
          <p:nvPr/>
        </p:nvPicPr>
        <p:blipFill>
          <a:blip r:embed="rId5"/>
          <a:stretch>
            <a:fillRect/>
          </a:stretch>
        </p:blipFill>
        <p:spPr>
          <a:xfrm>
            <a:off x="1165343" y="3062385"/>
            <a:ext cx="5030410" cy="906859"/>
          </a:xfrm>
          <a:prstGeom prst="rect">
            <a:avLst/>
          </a:prstGeom>
        </p:spPr>
      </p:pic>
      <p:sp>
        <p:nvSpPr>
          <p:cNvPr id="29" name="文本框 28">
            <a:extLst>
              <a:ext uri="{FF2B5EF4-FFF2-40B4-BE49-F238E27FC236}">
                <a16:creationId xmlns:a16="http://schemas.microsoft.com/office/drawing/2014/main" id="{D86FB89B-FB00-0AB7-56F4-3F77741B5A0D}"/>
              </a:ext>
            </a:extLst>
          </p:cNvPr>
          <p:cNvSpPr txBox="1"/>
          <p:nvPr/>
        </p:nvSpPr>
        <p:spPr>
          <a:xfrm>
            <a:off x="657342" y="2295558"/>
            <a:ext cx="6360850" cy="830997"/>
          </a:xfrm>
          <a:prstGeom prst="rect">
            <a:avLst/>
          </a:prstGeom>
          <a:noFill/>
        </p:spPr>
        <p:txBody>
          <a:bodyPr wrap="square">
            <a:spAutoFit/>
          </a:bodyPr>
          <a:lstStyle/>
          <a:p>
            <a:r>
              <a:rPr lang="zh-CN" altLang="en-US" sz="1600" b="1" dirty="0">
                <a:solidFill>
                  <a:schemeClr val="bg1"/>
                </a:solidFill>
              </a:rPr>
              <a:t>比如语句：“猫，跳上，椅子” ，</a:t>
            </a:r>
            <a:r>
              <a:rPr lang="en-US" altLang="zh-CN" sz="1600" b="1" dirty="0">
                <a:solidFill>
                  <a:schemeClr val="bg1"/>
                </a:solidFill>
              </a:rPr>
              <a:t>P(A="</a:t>
            </a:r>
            <a:r>
              <a:rPr lang="zh-CN" altLang="en-US" sz="1600" b="1" dirty="0">
                <a:solidFill>
                  <a:schemeClr val="bg1"/>
                </a:solidFill>
              </a:rPr>
              <a:t>猫</a:t>
            </a:r>
            <a:r>
              <a:rPr lang="en-US" altLang="zh-CN" sz="1600" b="1" dirty="0">
                <a:solidFill>
                  <a:schemeClr val="bg1"/>
                </a:solidFill>
              </a:rPr>
              <a:t>"</a:t>
            </a:r>
            <a:r>
              <a:rPr lang="zh-CN" altLang="en-US" sz="1600" b="1" dirty="0">
                <a:solidFill>
                  <a:schemeClr val="bg1"/>
                </a:solidFill>
              </a:rPr>
              <a:t>，</a:t>
            </a:r>
            <a:r>
              <a:rPr lang="en-US" altLang="zh-CN" sz="1600" b="1" dirty="0">
                <a:solidFill>
                  <a:schemeClr val="bg1"/>
                </a:solidFill>
              </a:rPr>
              <a:t>B="</a:t>
            </a:r>
            <a:r>
              <a:rPr lang="zh-CN" altLang="en-US" sz="1600" b="1" dirty="0">
                <a:solidFill>
                  <a:schemeClr val="bg1"/>
                </a:solidFill>
              </a:rPr>
              <a:t>跳上</a:t>
            </a:r>
            <a:r>
              <a:rPr lang="en-US" altLang="zh-CN" sz="1600" b="1" dirty="0">
                <a:solidFill>
                  <a:schemeClr val="bg1"/>
                </a:solidFill>
              </a:rPr>
              <a:t>"</a:t>
            </a:r>
            <a:r>
              <a:rPr lang="zh-CN" altLang="en-US" sz="1600" b="1" dirty="0">
                <a:solidFill>
                  <a:schemeClr val="bg1"/>
                </a:solidFill>
              </a:rPr>
              <a:t>，</a:t>
            </a:r>
            <a:r>
              <a:rPr lang="en-US" altLang="zh-CN" sz="1600" b="1" dirty="0">
                <a:solidFill>
                  <a:schemeClr val="bg1"/>
                </a:solidFill>
              </a:rPr>
              <a:t>C="</a:t>
            </a:r>
            <a:r>
              <a:rPr lang="zh-CN" altLang="en-US" sz="1600" b="1" dirty="0">
                <a:solidFill>
                  <a:schemeClr val="bg1"/>
                </a:solidFill>
              </a:rPr>
              <a:t>椅子</a:t>
            </a:r>
            <a:r>
              <a:rPr lang="en-US" altLang="zh-CN" sz="1600" b="1" dirty="0">
                <a:solidFill>
                  <a:schemeClr val="bg1"/>
                </a:solidFill>
              </a:rPr>
              <a:t>") = P("</a:t>
            </a:r>
            <a:r>
              <a:rPr lang="zh-CN" altLang="en-US" sz="1600" b="1" dirty="0">
                <a:solidFill>
                  <a:schemeClr val="bg1"/>
                </a:solidFill>
              </a:rPr>
              <a:t>猫</a:t>
            </a:r>
            <a:r>
              <a:rPr lang="en-US" altLang="zh-CN" sz="1600" b="1" dirty="0">
                <a:solidFill>
                  <a:schemeClr val="bg1"/>
                </a:solidFill>
              </a:rPr>
              <a:t>")P(“</a:t>
            </a:r>
            <a:r>
              <a:rPr lang="zh-CN" altLang="en-US" sz="1600" b="1" dirty="0">
                <a:solidFill>
                  <a:schemeClr val="bg1"/>
                </a:solidFill>
              </a:rPr>
              <a:t>跳上”</a:t>
            </a:r>
            <a:r>
              <a:rPr lang="en-US" altLang="zh-CN" sz="1600" b="1" dirty="0">
                <a:solidFill>
                  <a:schemeClr val="bg1"/>
                </a:solidFill>
              </a:rPr>
              <a:t>)P("</a:t>
            </a:r>
            <a:r>
              <a:rPr lang="zh-CN" altLang="en-US" sz="1600" b="1" dirty="0">
                <a:solidFill>
                  <a:schemeClr val="bg1"/>
                </a:solidFill>
              </a:rPr>
              <a:t>椅子</a:t>
            </a:r>
            <a:r>
              <a:rPr lang="en-US" altLang="zh-CN" sz="1600" b="1" dirty="0">
                <a:solidFill>
                  <a:schemeClr val="bg1"/>
                </a:solidFill>
              </a:rPr>
              <a:t>")</a:t>
            </a:r>
            <a:r>
              <a:rPr lang="zh-CN" altLang="en-US" sz="1600" b="1" dirty="0">
                <a:solidFill>
                  <a:schemeClr val="bg1"/>
                </a:solidFill>
              </a:rPr>
              <a:t>；其中各个词的数量数语料库</a:t>
            </a:r>
            <a:r>
              <a:rPr lang="en-US" altLang="zh-CN" sz="1600" b="1" dirty="0">
                <a:solidFill>
                  <a:schemeClr val="bg1"/>
                </a:solidFill>
              </a:rPr>
              <a:t>M</a:t>
            </a:r>
            <a:r>
              <a:rPr lang="zh-CN" altLang="en-US" sz="1600" b="1" dirty="0">
                <a:solidFill>
                  <a:schemeClr val="bg1"/>
                </a:solidFill>
              </a:rPr>
              <a:t>中统计的数量</a:t>
            </a:r>
          </a:p>
        </p:txBody>
      </p:sp>
      <p:sp>
        <p:nvSpPr>
          <p:cNvPr id="31" name="文本框 30">
            <a:extLst>
              <a:ext uri="{FF2B5EF4-FFF2-40B4-BE49-F238E27FC236}">
                <a16:creationId xmlns:a16="http://schemas.microsoft.com/office/drawing/2014/main" id="{99AA0C78-5DD2-D09E-0D3B-E86FF8908591}"/>
              </a:ext>
            </a:extLst>
          </p:cNvPr>
          <p:cNvSpPr txBox="1"/>
          <p:nvPr/>
        </p:nvSpPr>
        <p:spPr>
          <a:xfrm>
            <a:off x="583565" y="4122815"/>
            <a:ext cx="6360850" cy="830997"/>
          </a:xfrm>
          <a:prstGeom prst="rect">
            <a:avLst/>
          </a:prstGeom>
          <a:noFill/>
        </p:spPr>
        <p:txBody>
          <a:bodyPr wrap="square">
            <a:spAutoFit/>
          </a:bodyPr>
          <a:lstStyle/>
          <a:p>
            <a:r>
              <a:rPr lang="zh-CN" altLang="en-US" sz="1600" b="1" dirty="0">
                <a:solidFill>
                  <a:schemeClr val="bg1"/>
                </a:solidFill>
              </a:rPr>
              <a:t>比如语句：“猫，跳上，椅子” ，</a:t>
            </a:r>
            <a:r>
              <a:rPr lang="en-US" altLang="zh-CN" sz="1600" b="1" dirty="0">
                <a:solidFill>
                  <a:schemeClr val="bg1"/>
                </a:solidFill>
              </a:rPr>
              <a:t>P(A="</a:t>
            </a:r>
            <a:r>
              <a:rPr lang="zh-CN" altLang="en-US" sz="1600" b="1" dirty="0">
                <a:solidFill>
                  <a:schemeClr val="bg1"/>
                </a:solidFill>
              </a:rPr>
              <a:t>猫</a:t>
            </a:r>
            <a:r>
              <a:rPr lang="en-US" altLang="zh-CN" sz="1600" b="1" dirty="0">
                <a:solidFill>
                  <a:schemeClr val="bg1"/>
                </a:solidFill>
              </a:rPr>
              <a:t>"</a:t>
            </a:r>
            <a:r>
              <a:rPr lang="zh-CN" altLang="en-US" sz="1600" b="1" dirty="0">
                <a:solidFill>
                  <a:schemeClr val="bg1"/>
                </a:solidFill>
              </a:rPr>
              <a:t>，</a:t>
            </a:r>
            <a:r>
              <a:rPr lang="en-US" altLang="zh-CN" sz="1600" b="1" dirty="0">
                <a:solidFill>
                  <a:schemeClr val="bg1"/>
                </a:solidFill>
              </a:rPr>
              <a:t>B="</a:t>
            </a:r>
            <a:r>
              <a:rPr lang="zh-CN" altLang="en-US" sz="1600" b="1" dirty="0">
                <a:solidFill>
                  <a:schemeClr val="bg1"/>
                </a:solidFill>
              </a:rPr>
              <a:t>跳上</a:t>
            </a:r>
            <a:r>
              <a:rPr lang="en-US" altLang="zh-CN" sz="1600" b="1" dirty="0">
                <a:solidFill>
                  <a:schemeClr val="bg1"/>
                </a:solidFill>
              </a:rPr>
              <a:t>"</a:t>
            </a:r>
            <a:r>
              <a:rPr lang="zh-CN" altLang="en-US" sz="1600" b="1" dirty="0">
                <a:solidFill>
                  <a:schemeClr val="bg1"/>
                </a:solidFill>
              </a:rPr>
              <a:t>，</a:t>
            </a:r>
            <a:r>
              <a:rPr lang="en-US" altLang="zh-CN" sz="1600" b="1" dirty="0">
                <a:solidFill>
                  <a:schemeClr val="bg1"/>
                </a:solidFill>
              </a:rPr>
              <a:t>C="</a:t>
            </a:r>
            <a:r>
              <a:rPr lang="zh-CN" altLang="en-US" sz="1600" b="1" dirty="0">
                <a:solidFill>
                  <a:schemeClr val="bg1"/>
                </a:solidFill>
              </a:rPr>
              <a:t>椅子</a:t>
            </a:r>
            <a:r>
              <a:rPr lang="en-US" altLang="zh-CN" sz="1600" b="1" dirty="0">
                <a:solidFill>
                  <a:schemeClr val="bg1"/>
                </a:solidFill>
              </a:rPr>
              <a:t>") = P("</a:t>
            </a:r>
            <a:r>
              <a:rPr lang="zh-CN" altLang="en-US" sz="1600" b="1" dirty="0">
                <a:solidFill>
                  <a:schemeClr val="bg1"/>
                </a:solidFill>
              </a:rPr>
              <a:t>猫</a:t>
            </a:r>
            <a:r>
              <a:rPr lang="en-US" altLang="zh-CN" sz="1600" b="1" dirty="0">
                <a:solidFill>
                  <a:schemeClr val="bg1"/>
                </a:solidFill>
              </a:rPr>
              <a:t>")P(“</a:t>
            </a:r>
            <a:r>
              <a:rPr lang="zh-CN" altLang="en-US" sz="1600" b="1" dirty="0">
                <a:solidFill>
                  <a:schemeClr val="bg1"/>
                </a:solidFill>
              </a:rPr>
              <a:t>跳上”</a:t>
            </a:r>
            <a:r>
              <a:rPr lang="en-US" altLang="zh-CN" sz="1600" b="1" dirty="0">
                <a:solidFill>
                  <a:schemeClr val="bg1"/>
                </a:solidFill>
              </a:rPr>
              <a:t>|“</a:t>
            </a:r>
            <a:r>
              <a:rPr lang="zh-CN" altLang="en-US" sz="1600" b="1" dirty="0">
                <a:solidFill>
                  <a:schemeClr val="bg1"/>
                </a:solidFill>
              </a:rPr>
              <a:t>猫”</a:t>
            </a:r>
            <a:r>
              <a:rPr lang="en-US" altLang="zh-CN" sz="1600" b="1" dirty="0">
                <a:solidFill>
                  <a:schemeClr val="bg1"/>
                </a:solidFill>
              </a:rPr>
              <a:t>)P("</a:t>
            </a:r>
            <a:r>
              <a:rPr lang="zh-CN" altLang="en-US" sz="1600" b="1" dirty="0">
                <a:solidFill>
                  <a:schemeClr val="bg1"/>
                </a:solidFill>
              </a:rPr>
              <a:t>椅子</a:t>
            </a:r>
            <a:r>
              <a:rPr lang="en-US" altLang="zh-CN" sz="1600" b="1" dirty="0">
                <a:solidFill>
                  <a:schemeClr val="bg1"/>
                </a:solidFill>
              </a:rPr>
              <a:t>"|“</a:t>
            </a:r>
            <a:r>
              <a:rPr lang="zh-CN" altLang="en-US" sz="1600" b="1" dirty="0">
                <a:solidFill>
                  <a:schemeClr val="bg1"/>
                </a:solidFill>
              </a:rPr>
              <a:t>跳上”</a:t>
            </a:r>
            <a:r>
              <a:rPr lang="en-US" altLang="zh-CN" sz="1600" b="1" dirty="0">
                <a:solidFill>
                  <a:schemeClr val="bg1"/>
                </a:solidFill>
              </a:rPr>
              <a:t>)</a:t>
            </a:r>
            <a:r>
              <a:rPr lang="zh-CN" altLang="en-US" sz="1600" b="1" dirty="0">
                <a:solidFill>
                  <a:schemeClr val="bg1"/>
                </a:solidFill>
              </a:rPr>
              <a:t>；其中各个词的数量数语料库</a:t>
            </a:r>
            <a:r>
              <a:rPr lang="en-US" altLang="zh-CN" sz="1600" b="1" dirty="0">
                <a:solidFill>
                  <a:schemeClr val="bg1"/>
                </a:solidFill>
              </a:rPr>
              <a:t>M</a:t>
            </a:r>
            <a:r>
              <a:rPr lang="zh-CN" altLang="en-US" sz="1600" b="1" dirty="0">
                <a:solidFill>
                  <a:schemeClr val="bg1"/>
                </a:solidFill>
              </a:rPr>
              <a:t>中统计的数量</a:t>
            </a:r>
          </a:p>
        </p:txBody>
      </p:sp>
      <p:sp>
        <p:nvSpPr>
          <p:cNvPr id="33" name="文本框 32">
            <a:extLst>
              <a:ext uri="{FF2B5EF4-FFF2-40B4-BE49-F238E27FC236}">
                <a16:creationId xmlns:a16="http://schemas.microsoft.com/office/drawing/2014/main" id="{FF9AC594-C5F1-BBF8-046B-35599345445F}"/>
              </a:ext>
            </a:extLst>
          </p:cNvPr>
          <p:cNvSpPr txBox="1"/>
          <p:nvPr/>
        </p:nvSpPr>
        <p:spPr>
          <a:xfrm>
            <a:off x="8224968" y="2273529"/>
            <a:ext cx="3565461" cy="923330"/>
          </a:xfrm>
          <a:prstGeom prst="rect">
            <a:avLst/>
          </a:prstGeom>
          <a:noFill/>
        </p:spPr>
        <p:txBody>
          <a:bodyPr wrap="square">
            <a:spAutoFit/>
          </a:bodyPr>
          <a:lstStyle/>
          <a:p>
            <a:r>
              <a:rPr lang="zh-CN" altLang="en-US" dirty="0">
                <a:latin typeface="+mn-ea"/>
              </a:rPr>
              <a:t>      </a:t>
            </a:r>
            <a:r>
              <a:rPr lang="zh-CN" altLang="en-US" b="1" dirty="0">
                <a:latin typeface="+mn-ea"/>
              </a:rPr>
              <a:t>依据这些图表一和图表二就可以求出</a:t>
            </a:r>
            <a:r>
              <a:rPr lang="en-US" altLang="zh-CN" b="1" dirty="0">
                <a:latin typeface="+mn-ea"/>
              </a:rPr>
              <a:t>P(A,B,C),</a:t>
            </a:r>
            <a:r>
              <a:rPr lang="zh-CN" altLang="en-US" b="1" dirty="0">
                <a:latin typeface="+mn-ea"/>
              </a:rPr>
              <a:t>也就是这个句子的合理的概率</a:t>
            </a:r>
            <a:r>
              <a:rPr lang="en-US" altLang="zh-CN" b="1" dirty="0">
                <a:latin typeface="+mn-ea"/>
              </a:rPr>
              <a:t>.</a:t>
            </a:r>
            <a:endParaRPr lang="zh-CN" altLang="en-US" b="1" dirty="0">
              <a:latin typeface="+mn-ea"/>
            </a:endParaRPr>
          </a:p>
        </p:txBody>
      </p:sp>
      <p:grpSp>
        <p:nvGrpSpPr>
          <p:cNvPr id="2" name="组合 1">
            <a:extLst>
              <a:ext uri="{FF2B5EF4-FFF2-40B4-BE49-F238E27FC236}">
                <a16:creationId xmlns:a16="http://schemas.microsoft.com/office/drawing/2014/main" id="{3998DE28-7400-1C5E-28CD-FB82776E1FC7}"/>
              </a:ext>
            </a:extLst>
          </p:cNvPr>
          <p:cNvGrpSpPr/>
          <p:nvPr/>
        </p:nvGrpSpPr>
        <p:grpSpPr>
          <a:xfrm>
            <a:off x="8754534" y="171584"/>
            <a:ext cx="3041015" cy="643436"/>
            <a:chOff x="6096000" y="266700"/>
            <a:chExt cx="3041015" cy="643436"/>
          </a:xfrm>
        </p:grpSpPr>
        <p:pic>
          <p:nvPicPr>
            <p:cNvPr id="4" name="图片 3">
              <a:extLst>
                <a:ext uri="{FF2B5EF4-FFF2-40B4-BE49-F238E27FC236}">
                  <a16:creationId xmlns:a16="http://schemas.microsoft.com/office/drawing/2014/main" id="{C4D42A07-FED0-A58A-D254-B750B4229767}"/>
                </a:ext>
              </a:extLst>
            </p:cNvPr>
            <p:cNvPicPr>
              <a:picLocks noChangeAspect="1"/>
            </p:cNvPicPr>
            <p:nvPr/>
          </p:nvPicPr>
          <p:blipFill>
            <a:blip r:embed="rId6"/>
            <a:stretch>
              <a:fillRect/>
            </a:stretch>
          </p:blipFill>
          <p:spPr>
            <a:xfrm>
              <a:off x="6096000" y="266700"/>
              <a:ext cx="3041015" cy="565044"/>
            </a:xfrm>
            <a:prstGeom prst="rect">
              <a:avLst/>
            </a:prstGeom>
          </p:spPr>
        </p:pic>
        <p:sp>
          <p:nvSpPr>
            <p:cNvPr id="5" name="矩形 4">
              <a:extLst>
                <a:ext uri="{FF2B5EF4-FFF2-40B4-BE49-F238E27FC236}">
                  <a16:creationId xmlns:a16="http://schemas.microsoft.com/office/drawing/2014/main" id="{97BB80A5-0208-D7F8-4F55-084170C4521D}"/>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8" name="Oval 15">
            <a:extLst>
              <a:ext uri="{FF2B5EF4-FFF2-40B4-BE49-F238E27FC236}">
                <a16:creationId xmlns:a16="http://schemas.microsoft.com/office/drawing/2014/main" id="{2B1622DA-8AF4-B6FA-1BF4-059B731C928E}"/>
              </a:ext>
            </a:extLst>
          </p:cNvPr>
          <p:cNvSpPr>
            <a:spLocks noChangeArrowheads="1"/>
          </p:cNvSpPr>
          <p:nvPr/>
        </p:nvSpPr>
        <p:spPr bwMode="auto">
          <a:xfrm>
            <a:off x="431268" y="1060499"/>
            <a:ext cx="540029" cy="511606"/>
          </a:xfrm>
          <a:prstGeom prst="ellipse">
            <a:avLst/>
          </a:prstGeom>
          <a:solidFill>
            <a:srgbClr val="003366"/>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en-US" sz="1800" dirty="0">
                <a:solidFill>
                  <a:schemeClr val="bg1"/>
                </a:solidFill>
                <a:latin typeface="微软雅黑" pitchFamily="34" charset="-122"/>
                <a:ea typeface="微软雅黑" pitchFamily="34" charset="-122"/>
              </a:rPr>
              <a:t>例</a:t>
            </a:r>
            <a:endParaRPr lang="en-US" altLang="zh-CN" sz="1800" dirty="0">
              <a:solidFill>
                <a:schemeClr val="bg1"/>
              </a:solidFill>
              <a:latin typeface="微软雅黑" pitchFamily="34" charset="-122"/>
              <a:ea typeface="微软雅黑" pitchFamily="34" charset="-122"/>
            </a:endParaRPr>
          </a:p>
        </p:txBody>
      </p:sp>
      <p:sp>
        <p:nvSpPr>
          <p:cNvPr id="11" name="object 3">
            <a:extLst>
              <a:ext uri="{FF2B5EF4-FFF2-40B4-BE49-F238E27FC236}">
                <a16:creationId xmlns:a16="http://schemas.microsoft.com/office/drawing/2014/main" id="{CC0A443E-5E98-0C92-4C9F-DD3918443E9C}"/>
              </a:ext>
            </a:extLst>
          </p:cNvPr>
          <p:cNvSpPr txBox="1">
            <a:spLocks/>
          </p:cNvSpPr>
          <p:nvPr/>
        </p:nvSpPr>
        <p:spPr>
          <a:xfrm>
            <a:off x="583565" y="467977"/>
            <a:ext cx="6672072" cy="507831"/>
          </a:xfrm>
          <a:prstGeom prst="rect">
            <a:avLst/>
          </a:prstGeom>
        </p:spPr>
        <p:txBody>
          <a:bodyPr vert="horz" wrap="square" lIns="0" tIns="1524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sz="3200" dirty="0">
                <a:solidFill>
                  <a:srgbClr val="0070C0"/>
                </a:solidFill>
                <a:latin typeface="微软雅黑" panose="020B0503020204020204" charset="-122"/>
                <a:ea typeface="微软雅黑" panose="020B0503020204020204" charset="-122"/>
              </a:rPr>
              <a:t>3.2 N-gram </a:t>
            </a:r>
            <a:r>
              <a:rPr lang="zh-CN" altLang="en-US" sz="3200" dirty="0">
                <a:solidFill>
                  <a:srgbClr val="0070C0"/>
                </a:solidFill>
                <a:latin typeface="微软雅黑" panose="020B0503020204020204" charset="-122"/>
                <a:ea typeface="微软雅黑" panose="020B0503020204020204" charset="-122"/>
              </a:rPr>
              <a:t>模型</a:t>
            </a:r>
            <a:endParaRPr lang="zh-CN" altLang="en-US" sz="2880" dirty="0">
              <a:solidFill>
                <a:srgbClr val="0070C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26688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70815" y="560705"/>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8309172-163E-03FB-217D-DC1B1163C74F}"/>
              </a:ext>
            </a:extLst>
          </p:cNvPr>
          <p:cNvSpPr txBox="1"/>
          <p:nvPr/>
        </p:nvSpPr>
        <p:spPr>
          <a:xfrm>
            <a:off x="1165343" y="1159256"/>
            <a:ext cx="10273853" cy="461665"/>
          </a:xfrm>
          <a:prstGeom prst="rect">
            <a:avLst/>
          </a:prstGeom>
          <a:noFill/>
        </p:spPr>
        <p:txBody>
          <a:bodyPr wrap="square">
            <a:spAutoFit/>
          </a:bodyPr>
          <a:lstStyle/>
          <a:p>
            <a:r>
              <a:rPr lang="zh-CN" altLang="en-US" sz="2400" b="0" dirty="0">
                <a:solidFill>
                  <a:srgbClr val="000000"/>
                </a:solidFill>
                <a:effectLst/>
                <a:latin typeface="Times New Roman" panose="02020603050405020304" pitchFamily="18" charset="0"/>
                <a:cs typeface="Times New Roman" panose="02020603050405020304" pitchFamily="18" charset="0"/>
              </a:rPr>
              <a:t>给定句子 </a:t>
            </a:r>
            <a:r>
              <a:rPr lang="en-US" altLang="zh-CN" sz="2400" b="0" dirty="0">
                <a:solidFill>
                  <a:srgbClr val="000000"/>
                </a:solidFill>
                <a:effectLst/>
                <a:latin typeface="Times New Roman" panose="02020603050405020304" pitchFamily="18" charset="0"/>
                <a:cs typeface="Times New Roman" panose="02020603050405020304" pitchFamily="18" charset="0"/>
              </a:rPr>
              <a:t>“Marry sings a song” </a:t>
            </a:r>
            <a:r>
              <a:rPr lang="zh-CN" altLang="en-US" sz="2400" b="0" dirty="0">
                <a:solidFill>
                  <a:srgbClr val="000000"/>
                </a:solidFill>
                <a:effectLst/>
                <a:latin typeface="Times New Roman" panose="02020603050405020304" pitchFamily="18" charset="0"/>
                <a:cs typeface="Times New Roman" panose="02020603050405020304" pitchFamily="18" charset="0"/>
              </a:rPr>
              <a:t>，计算该句子的概率。 </a:t>
            </a:r>
            <a:endParaRPr lang="zh-CN" altLang="en-US" sz="2400" dirty="0">
              <a:latin typeface="Times New Roman" panose="02020603050405020304" pitchFamily="18" charset="0"/>
              <a:ea typeface="+mj-ea"/>
              <a:cs typeface="Times New Roman" panose="02020603050405020304" pitchFamily="18" charset="0"/>
            </a:endParaRPr>
          </a:p>
        </p:txBody>
      </p:sp>
      <p:sp>
        <p:nvSpPr>
          <p:cNvPr id="29" name="文本框 28">
            <a:extLst>
              <a:ext uri="{FF2B5EF4-FFF2-40B4-BE49-F238E27FC236}">
                <a16:creationId xmlns:a16="http://schemas.microsoft.com/office/drawing/2014/main" id="{D86FB89B-FB00-0AB7-56F4-3F77741B5A0D}"/>
              </a:ext>
            </a:extLst>
          </p:cNvPr>
          <p:cNvSpPr txBox="1"/>
          <p:nvPr/>
        </p:nvSpPr>
        <p:spPr>
          <a:xfrm>
            <a:off x="1165343" y="1872812"/>
            <a:ext cx="9495148" cy="2031325"/>
          </a:xfrm>
          <a:prstGeom prst="rect">
            <a:avLst/>
          </a:prstGeom>
          <a:noFill/>
        </p:spPr>
        <p:txBody>
          <a:bodyPr wrap="square">
            <a:spAutoFit/>
          </a:bodyPr>
          <a:lstStyle/>
          <a:p>
            <a:r>
              <a:rPr lang="zh-CN" altLang="en-US" sz="2400" dirty="0">
                <a:solidFill>
                  <a:srgbClr val="000000"/>
                </a:solidFill>
                <a:latin typeface="FandolKai-Regular"/>
              </a:rPr>
              <a:t>利用</a:t>
            </a:r>
            <a:r>
              <a:rPr lang="zh-CN" altLang="en-US" sz="2400" b="0" dirty="0">
                <a:solidFill>
                  <a:srgbClr val="000000"/>
                </a:solidFill>
                <a:effectLst/>
                <a:latin typeface="FandolKai-Regular"/>
              </a:rPr>
              <a:t>基于 </a:t>
            </a:r>
            <a:r>
              <a:rPr lang="en-US" altLang="zh-CN" sz="2400" b="0" dirty="0">
                <a:solidFill>
                  <a:srgbClr val="000000"/>
                </a:solidFill>
                <a:effectLst/>
                <a:latin typeface="LMRoman10-Italic"/>
              </a:rPr>
              <a:t>Bigram </a:t>
            </a:r>
            <a:r>
              <a:rPr lang="zh-CN" altLang="en-US" sz="2400" b="0" dirty="0">
                <a:solidFill>
                  <a:srgbClr val="000000"/>
                </a:solidFill>
                <a:effectLst/>
                <a:latin typeface="FandolKai-Regular"/>
              </a:rPr>
              <a:t>模型计算上述句子的概率为：</a:t>
            </a:r>
            <a:r>
              <a:rPr lang="zh-CN" altLang="en-US" dirty="0">
                <a:solidFill>
                  <a:schemeClr val="bg1"/>
                </a:solidFill>
              </a:rPr>
              <a:t>上</a:t>
            </a:r>
            <a:endParaRPr lang="en-US" altLang="zh-CN" dirty="0">
              <a:solidFill>
                <a:schemeClr val="bg1"/>
              </a:solidFill>
            </a:endParaRPr>
          </a:p>
          <a:p>
            <a:endParaRPr lang="en-US" altLang="zh-CN" sz="1400" dirty="0">
              <a:solidFill>
                <a:schemeClr val="bg1"/>
              </a:solidFill>
            </a:endParaRPr>
          </a:p>
          <a:p>
            <a:endParaRPr lang="en-US" altLang="zh-CN" sz="1400" dirty="0">
              <a:solidFill>
                <a:schemeClr val="bg1"/>
              </a:solidFill>
            </a:endParaRPr>
          </a:p>
          <a:p>
            <a:r>
              <a:rPr lang="zh-CN" altLang="en-US" sz="1400" dirty="0">
                <a:solidFill>
                  <a:schemeClr val="bg1"/>
                </a:solidFill>
              </a:rPr>
              <a:t>，椅子” ，</a:t>
            </a:r>
            <a:r>
              <a:rPr lang="en-US" altLang="zh-CN" sz="1400" dirty="0">
                <a:solidFill>
                  <a:schemeClr val="bg1"/>
                </a:solidFill>
              </a:rPr>
              <a:t>P(A="</a:t>
            </a:r>
            <a:r>
              <a:rPr lang="zh-CN" altLang="en-US" sz="1400" dirty="0">
                <a:solidFill>
                  <a:schemeClr val="bg1"/>
                </a:solidFill>
              </a:rPr>
              <a:t>猫</a:t>
            </a:r>
            <a:r>
              <a:rPr lang="en-US" altLang="zh-CN" sz="1400" dirty="0">
                <a:solidFill>
                  <a:schemeClr val="bg1"/>
                </a:solidFill>
              </a:rPr>
              <a:t>"</a:t>
            </a:r>
            <a:r>
              <a:rPr lang="zh-CN" altLang="en-US" sz="1400" dirty="0">
                <a:solidFill>
                  <a:schemeClr val="bg1"/>
                </a:solidFill>
              </a:rPr>
              <a:t>，</a:t>
            </a:r>
            <a:r>
              <a:rPr lang="en-US" altLang="zh-CN" sz="1400" dirty="0">
                <a:solidFill>
                  <a:schemeClr val="bg1"/>
                </a:solidFill>
              </a:rPr>
              <a:t>B="</a:t>
            </a:r>
            <a:r>
              <a:rPr lang="zh-CN" altLang="en-US" sz="1400" dirty="0">
                <a:solidFill>
                  <a:schemeClr val="bg1"/>
                </a:solidFill>
              </a:rPr>
              <a:t>跳上</a:t>
            </a:r>
            <a:r>
              <a:rPr lang="en-US" altLang="zh-CN" sz="1400" dirty="0">
                <a:solidFill>
                  <a:schemeClr val="bg1"/>
                </a:solidFill>
              </a:rPr>
              <a:t>"</a:t>
            </a:r>
            <a:r>
              <a:rPr lang="zh-CN" altLang="en-US" sz="1400" dirty="0">
                <a:solidFill>
                  <a:schemeClr val="bg1"/>
                </a:solidFill>
              </a:rPr>
              <a:t>，</a:t>
            </a:r>
            <a:r>
              <a:rPr lang="en-US" altLang="zh-CN" sz="1400" dirty="0">
                <a:solidFill>
                  <a:schemeClr val="bg1"/>
                </a:solidFill>
              </a:rPr>
              <a:t>C="</a:t>
            </a:r>
            <a:r>
              <a:rPr lang="zh-CN" altLang="en-US" sz="1400" dirty="0">
                <a:solidFill>
                  <a:schemeClr val="bg1"/>
                </a:solidFill>
              </a:rPr>
              <a:t>椅子</a:t>
            </a:r>
            <a:r>
              <a:rPr lang="en-US" altLang="zh-CN" sz="1400" dirty="0">
                <a:solidFill>
                  <a:schemeClr val="bg1"/>
                </a:solidFill>
              </a:rPr>
              <a:t>") = P("</a:t>
            </a:r>
            <a:r>
              <a:rPr lang="zh-CN" altLang="en-US" sz="1400" dirty="0">
                <a:solidFill>
                  <a:schemeClr val="bg1"/>
                </a:solidFill>
              </a:rPr>
              <a:t>猫</a:t>
            </a:r>
            <a:r>
              <a:rPr lang="en-US" altLang="zh-CN" sz="1400" dirty="0">
                <a:solidFill>
                  <a:schemeClr val="bg1"/>
                </a:solidFill>
              </a:rPr>
              <a:t>")P(“</a:t>
            </a:r>
            <a:r>
              <a:rPr lang="zh-CN" altLang="en-US" sz="1400" dirty="0">
                <a:solidFill>
                  <a:schemeClr val="bg1"/>
                </a:solidFill>
              </a:rPr>
              <a:t>跳上”</a:t>
            </a:r>
            <a:r>
              <a:rPr lang="en-US" altLang="zh-CN" sz="1400" dirty="0">
                <a:solidFill>
                  <a:schemeClr val="bg1"/>
                </a:solidFill>
              </a:rPr>
              <a:t>)P("</a:t>
            </a:r>
            <a:r>
              <a:rPr lang="zh-CN" altLang="en-US" sz="1400" dirty="0">
                <a:solidFill>
                  <a:schemeClr val="bg1"/>
                </a:solidFill>
              </a:rPr>
              <a:t>椅子</a:t>
            </a:r>
            <a:r>
              <a:rPr lang="en-US" altLang="zh-CN" sz="1400" dirty="0">
                <a:solidFill>
                  <a:schemeClr val="bg1"/>
                </a:solidFill>
              </a:rPr>
              <a:t>")</a:t>
            </a:r>
            <a:r>
              <a:rPr lang="zh-CN" altLang="en-US" sz="1400" dirty="0">
                <a:solidFill>
                  <a:schemeClr val="bg1"/>
                </a:solidFill>
              </a:rPr>
              <a:t>；其中</a:t>
            </a:r>
            <a:endParaRPr lang="en-US" altLang="zh-CN" sz="1400" dirty="0">
              <a:solidFill>
                <a:schemeClr val="bg1"/>
              </a:solidFill>
            </a:endParaRPr>
          </a:p>
          <a:p>
            <a:endParaRPr lang="en-US" altLang="zh-CN" sz="1400" dirty="0">
              <a:solidFill>
                <a:schemeClr val="bg1"/>
              </a:solidFill>
            </a:endParaRPr>
          </a:p>
          <a:p>
            <a:endParaRPr lang="en-US" altLang="zh-CN" sz="1400" dirty="0">
              <a:solidFill>
                <a:schemeClr val="bg1"/>
              </a:solidFill>
            </a:endParaRPr>
          </a:p>
          <a:p>
            <a:endParaRPr lang="en-US" altLang="zh-CN" sz="1400" dirty="0">
              <a:solidFill>
                <a:schemeClr val="bg1"/>
              </a:solidFill>
            </a:endParaRPr>
          </a:p>
          <a:p>
            <a:r>
              <a:rPr lang="zh-CN" altLang="en-US" dirty="0">
                <a:solidFill>
                  <a:schemeClr val="bg1"/>
                </a:solidFill>
              </a:rPr>
              <a:t>各个词的数量数语料库</a:t>
            </a:r>
            <a:r>
              <a:rPr lang="en-US" altLang="zh-CN" dirty="0">
                <a:solidFill>
                  <a:schemeClr val="bg1"/>
                </a:solidFill>
              </a:rPr>
              <a:t>M</a:t>
            </a:r>
            <a:r>
              <a:rPr lang="zh-CN" altLang="en-US" dirty="0">
                <a:solidFill>
                  <a:schemeClr val="bg1"/>
                </a:solidFill>
              </a:rPr>
              <a:t>中统计的数量</a:t>
            </a:r>
          </a:p>
        </p:txBody>
      </p:sp>
      <p:grpSp>
        <p:nvGrpSpPr>
          <p:cNvPr id="2" name="组合 1">
            <a:extLst>
              <a:ext uri="{FF2B5EF4-FFF2-40B4-BE49-F238E27FC236}">
                <a16:creationId xmlns:a16="http://schemas.microsoft.com/office/drawing/2014/main" id="{3998DE28-7400-1C5E-28CD-FB82776E1FC7}"/>
              </a:ext>
            </a:extLst>
          </p:cNvPr>
          <p:cNvGrpSpPr/>
          <p:nvPr/>
        </p:nvGrpSpPr>
        <p:grpSpPr>
          <a:xfrm>
            <a:off x="8754534" y="171584"/>
            <a:ext cx="3041015" cy="643436"/>
            <a:chOff x="6096000" y="266700"/>
            <a:chExt cx="3041015" cy="643436"/>
          </a:xfrm>
        </p:grpSpPr>
        <p:pic>
          <p:nvPicPr>
            <p:cNvPr id="4" name="图片 3">
              <a:extLst>
                <a:ext uri="{FF2B5EF4-FFF2-40B4-BE49-F238E27FC236}">
                  <a16:creationId xmlns:a16="http://schemas.microsoft.com/office/drawing/2014/main" id="{C4D42A07-FED0-A58A-D254-B750B4229767}"/>
                </a:ext>
              </a:extLst>
            </p:cNvPr>
            <p:cNvPicPr>
              <a:picLocks noChangeAspect="1"/>
            </p:cNvPicPr>
            <p:nvPr/>
          </p:nvPicPr>
          <p:blipFill>
            <a:blip r:embed="rId3"/>
            <a:stretch>
              <a:fillRect/>
            </a:stretch>
          </p:blipFill>
          <p:spPr>
            <a:xfrm>
              <a:off x="6096000" y="266700"/>
              <a:ext cx="3041015" cy="565044"/>
            </a:xfrm>
            <a:prstGeom prst="rect">
              <a:avLst/>
            </a:prstGeom>
          </p:spPr>
        </p:pic>
        <p:sp>
          <p:nvSpPr>
            <p:cNvPr id="5" name="矩形 4">
              <a:extLst>
                <a:ext uri="{FF2B5EF4-FFF2-40B4-BE49-F238E27FC236}">
                  <a16:creationId xmlns:a16="http://schemas.microsoft.com/office/drawing/2014/main" id="{97BB80A5-0208-D7F8-4F55-084170C4521D}"/>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8" name="Oval 15">
            <a:extLst>
              <a:ext uri="{FF2B5EF4-FFF2-40B4-BE49-F238E27FC236}">
                <a16:creationId xmlns:a16="http://schemas.microsoft.com/office/drawing/2014/main" id="{2B1622DA-8AF4-B6FA-1BF4-059B731C928E}"/>
              </a:ext>
            </a:extLst>
          </p:cNvPr>
          <p:cNvSpPr>
            <a:spLocks noChangeArrowheads="1"/>
          </p:cNvSpPr>
          <p:nvPr/>
        </p:nvSpPr>
        <p:spPr bwMode="auto">
          <a:xfrm>
            <a:off x="583565" y="1109315"/>
            <a:ext cx="540029" cy="511606"/>
          </a:xfrm>
          <a:prstGeom prst="ellipse">
            <a:avLst/>
          </a:prstGeom>
          <a:solidFill>
            <a:srgbClr val="003366"/>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en-US" sz="1800" dirty="0">
                <a:solidFill>
                  <a:schemeClr val="bg1"/>
                </a:solidFill>
                <a:latin typeface="微软雅黑" pitchFamily="34" charset="-122"/>
                <a:ea typeface="微软雅黑" pitchFamily="34" charset="-122"/>
              </a:rPr>
              <a:t>例</a:t>
            </a:r>
            <a:endParaRPr lang="en-US" altLang="zh-CN" sz="1800" dirty="0">
              <a:solidFill>
                <a:schemeClr val="bg1"/>
              </a:solidFill>
              <a:latin typeface="微软雅黑" pitchFamily="34" charset="-122"/>
              <a:ea typeface="微软雅黑" pitchFamily="34" charset="-122"/>
            </a:endParaRPr>
          </a:p>
        </p:txBody>
      </p:sp>
      <p:sp>
        <p:nvSpPr>
          <p:cNvPr id="11" name="object 3">
            <a:extLst>
              <a:ext uri="{FF2B5EF4-FFF2-40B4-BE49-F238E27FC236}">
                <a16:creationId xmlns:a16="http://schemas.microsoft.com/office/drawing/2014/main" id="{CC0A443E-5E98-0C92-4C9F-DD3918443E9C}"/>
              </a:ext>
            </a:extLst>
          </p:cNvPr>
          <p:cNvSpPr txBox="1">
            <a:spLocks/>
          </p:cNvSpPr>
          <p:nvPr/>
        </p:nvSpPr>
        <p:spPr>
          <a:xfrm>
            <a:off x="583565" y="467977"/>
            <a:ext cx="6672072" cy="507831"/>
          </a:xfrm>
          <a:prstGeom prst="rect">
            <a:avLst/>
          </a:prstGeom>
        </p:spPr>
        <p:txBody>
          <a:bodyPr vert="horz" wrap="square" lIns="0" tIns="1524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sz="3200" dirty="0">
                <a:solidFill>
                  <a:srgbClr val="0070C0"/>
                </a:solidFill>
                <a:latin typeface="微软雅黑" panose="020B0503020204020204" charset="-122"/>
                <a:ea typeface="微软雅黑" panose="020B0503020204020204" charset="-122"/>
              </a:rPr>
              <a:t>3.2 N-gram </a:t>
            </a:r>
            <a:r>
              <a:rPr lang="zh-CN" altLang="en-US" sz="3200" dirty="0">
                <a:solidFill>
                  <a:srgbClr val="0070C0"/>
                </a:solidFill>
                <a:latin typeface="微软雅黑" panose="020B0503020204020204" charset="-122"/>
                <a:ea typeface="微软雅黑" panose="020B0503020204020204" charset="-122"/>
              </a:rPr>
              <a:t>模型</a:t>
            </a:r>
            <a:endParaRPr lang="zh-CN" altLang="en-US" sz="2880" dirty="0">
              <a:solidFill>
                <a:srgbClr val="0070C0"/>
              </a:solidFill>
              <a:latin typeface="微软雅黑" panose="020B0503020204020204" charset="-122"/>
              <a:ea typeface="微软雅黑" panose="020B0503020204020204" charset="-122"/>
            </a:endParaRPr>
          </a:p>
        </p:txBody>
      </p:sp>
      <p:pic>
        <p:nvPicPr>
          <p:cNvPr id="10" name="图片 9">
            <a:extLst>
              <a:ext uri="{FF2B5EF4-FFF2-40B4-BE49-F238E27FC236}">
                <a16:creationId xmlns:a16="http://schemas.microsoft.com/office/drawing/2014/main" id="{57206A29-42FC-CB51-D583-78074D1A73EC}"/>
              </a:ext>
            </a:extLst>
          </p:cNvPr>
          <p:cNvPicPr>
            <a:picLocks noChangeAspect="1"/>
          </p:cNvPicPr>
          <p:nvPr/>
        </p:nvPicPr>
        <p:blipFill>
          <a:blip r:embed="rId4"/>
          <a:stretch>
            <a:fillRect/>
          </a:stretch>
        </p:blipFill>
        <p:spPr>
          <a:xfrm>
            <a:off x="1946714" y="2518457"/>
            <a:ext cx="8298572" cy="122227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6B51451-204A-F5C7-4489-E46ADFE11896}"/>
                  </a:ext>
                </a:extLst>
              </p:cNvPr>
              <p:cNvSpPr txBox="1"/>
              <p:nvPr/>
            </p:nvSpPr>
            <p:spPr>
              <a:xfrm>
                <a:off x="1401877" y="4156028"/>
                <a:ext cx="9022080" cy="1427635"/>
              </a:xfrm>
              <a:prstGeom prst="rect">
                <a:avLst/>
              </a:prstGeom>
              <a:solidFill>
                <a:schemeClr val="accent1">
                  <a:lumMod val="20000"/>
                  <a:lumOff val="80000"/>
                </a:schemeClr>
              </a:solidFill>
            </p:spPr>
            <p:txBody>
              <a:bodyPr wrap="square">
                <a:spAutoFit/>
              </a:bodyPr>
              <a:lstStyle/>
              <a:p>
                <a:pPr>
                  <a:lnSpc>
                    <a:spcPct val="150000"/>
                  </a:lnSpc>
                </a:pPr>
                <a14:m>
                  <m:oMath xmlns:m="http://schemas.openxmlformats.org/officeDocument/2006/math">
                    <m:r>
                      <a:rPr lang="en-US" altLang="zh-CN" sz="2000" b="0" i="1" smtClean="0">
                        <a:solidFill>
                          <a:srgbClr val="000000"/>
                        </a:solidFill>
                        <a:effectLst/>
                        <a:latin typeface="Cambria Math" panose="02040503050406030204" pitchFamily="18" charset="0"/>
                      </a:rPr>
                      <m:t>𝑃</m:t>
                    </m:r>
                    <m:r>
                      <a:rPr lang="en-US" altLang="zh-CN" sz="2000" b="0" i="1" smtClean="0">
                        <a:solidFill>
                          <a:srgbClr val="000000"/>
                        </a:solidFill>
                        <a:effectLst/>
                        <a:latin typeface="Cambria Math" panose="02040503050406030204" pitchFamily="18" charset="0"/>
                      </a:rPr>
                      <m:t>(</m:t>
                    </m:r>
                    <m:r>
                      <a:rPr lang="en-US" altLang="zh-CN" sz="2000" b="0" i="1" smtClean="0">
                        <a:solidFill>
                          <a:srgbClr val="000000"/>
                        </a:solidFill>
                        <a:effectLst/>
                        <a:latin typeface="Cambria Math" panose="02040503050406030204" pitchFamily="18" charset="0"/>
                      </a:rPr>
                      <m:t>𝑀𝑎𝑟𝑦</m:t>
                    </m:r>
                    <m:r>
                      <a:rPr lang="en-US" altLang="zh-CN" sz="2000" b="0" i="1" smtClean="0">
                        <a:solidFill>
                          <a:srgbClr val="000000"/>
                        </a:solidFill>
                        <a:effectLst/>
                        <a:latin typeface="Cambria Math" panose="02040503050406030204" pitchFamily="18" charset="0"/>
                      </a:rPr>
                      <m:t>)</m:t>
                    </m:r>
                  </m:oMath>
                </a14:m>
                <a:r>
                  <a:rPr lang="en-US" altLang="zh-CN" sz="2000" b="0" dirty="0">
                    <a:solidFill>
                      <a:srgbClr val="000000"/>
                    </a:solidFill>
                    <a:effectLst/>
                    <a:latin typeface="CMMI10"/>
                  </a:rPr>
                  <a:t> </a:t>
                </a:r>
                <a:r>
                  <a:rPr lang="zh-CN" altLang="en-US" sz="2000" b="0" dirty="0">
                    <a:solidFill>
                      <a:srgbClr val="000000"/>
                    </a:solidFill>
                    <a:effectLst/>
                    <a:latin typeface="FandolKai-Regular"/>
                  </a:rPr>
                  <a:t>表示在给定 </a:t>
                </a:r>
                <a14:m>
                  <m:oMath xmlns:m="http://schemas.openxmlformats.org/officeDocument/2006/math">
                    <m:r>
                      <a:rPr lang="en-US" altLang="zh-CN" sz="2000" b="0" i="1"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𝐵𝑂𝑆</m:t>
                    </m:r>
                    <m:r>
                      <a:rPr lang="en-US" altLang="zh-CN" sz="2000" b="0" i="1" smtClean="0">
                        <a:solidFill>
                          <a:srgbClr val="000000"/>
                        </a:solidFill>
                        <a:latin typeface="Cambria Math" panose="02040503050406030204" pitchFamily="18" charset="0"/>
                      </a:rPr>
                      <m:t>"</m:t>
                    </m:r>
                  </m:oMath>
                </a14:m>
                <a:r>
                  <a:rPr lang="zh-CN" altLang="en-US" sz="2000" b="0" dirty="0">
                    <a:solidFill>
                      <a:srgbClr val="000000"/>
                    </a:solidFill>
                    <a:effectLst/>
                    <a:latin typeface="FandolKai-Regular"/>
                  </a:rPr>
                  <a:t> （句子起始标记）的情况下， 下一个词是</a:t>
                </a:r>
                <a14:m>
                  <m:oMath xmlns:m="http://schemas.openxmlformats.org/officeDocument/2006/math">
                    <m:r>
                      <a:rPr lang="en-US" altLang="zh-CN" sz="2000" i="1">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𝑀𝑎𝑟𝑦</m:t>
                    </m:r>
                    <m:r>
                      <a:rPr lang="en-US" altLang="zh-CN" sz="2000" i="1">
                        <a:solidFill>
                          <a:srgbClr val="000000"/>
                        </a:solidFill>
                        <a:latin typeface="Cambria Math" panose="02040503050406030204" pitchFamily="18" charset="0"/>
                      </a:rPr>
                      <m:t>"</m:t>
                    </m:r>
                  </m:oMath>
                </a14:m>
                <a:r>
                  <a:rPr lang="zh-CN" altLang="en-US" sz="2000" dirty="0">
                    <a:solidFill>
                      <a:srgbClr val="000000"/>
                    </a:solidFill>
                    <a:latin typeface="FandolKai-Regular"/>
                  </a:rPr>
                  <a:t> </a:t>
                </a:r>
                <a:r>
                  <a:rPr lang="zh-CN" altLang="en-US" sz="2000" b="0" dirty="0">
                    <a:solidFill>
                      <a:srgbClr val="000000"/>
                    </a:solidFill>
                    <a:effectLst/>
                    <a:latin typeface="FandolKai-Regular"/>
                  </a:rPr>
                  <a:t>“的概率；</a:t>
                </a:r>
                <a:r>
                  <a:rPr lang="en-US" altLang="zh-CN" sz="2000" dirty="0">
                    <a:solidFill>
                      <a:srgbClr val="000000"/>
                    </a:solidFill>
                  </a:rPr>
                  <a:t> </a:t>
                </a:r>
                <a14:m>
                  <m:oMath xmlns:m="http://schemas.openxmlformats.org/officeDocument/2006/math">
                    <m:r>
                      <a:rPr lang="en-US" altLang="zh-CN" sz="2000" i="1">
                        <a:solidFill>
                          <a:srgbClr val="000000"/>
                        </a:solidFill>
                        <a:latin typeface="Cambria Math" panose="02040503050406030204" pitchFamily="18" charset="0"/>
                      </a:rPr>
                      <m:t>𝑃</m:t>
                    </m:r>
                    <m:r>
                      <a:rPr lang="en-US" altLang="zh-CN" sz="2000" i="1">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𝑠𝑖𝑛𝑔𝑠</m:t>
                    </m:r>
                    <m:r>
                      <a:rPr lang="en-US" altLang="zh-CN" sz="2000" b="0" i="1" smtClean="0">
                        <a:solidFill>
                          <a:srgbClr val="000000"/>
                        </a:solidFill>
                        <a:latin typeface="Cambria Math" panose="02040503050406030204" pitchFamily="18" charset="0"/>
                      </a:rPr>
                      <m:t>|</m:t>
                    </m:r>
                    <m:r>
                      <a:rPr lang="en-US" altLang="zh-CN" sz="2000" i="1">
                        <a:solidFill>
                          <a:srgbClr val="000000"/>
                        </a:solidFill>
                        <a:latin typeface="Cambria Math" panose="02040503050406030204" pitchFamily="18" charset="0"/>
                      </a:rPr>
                      <m:t>𝑀𝑎𝑟𝑦</m:t>
                    </m:r>
                    <m:r>
                      <a:rPr lang="en-US" altLang="zh-CN" sz="2000" i="1" smtClean="0">
                        <a:solidFill>
                          <a:srgbClr val="000000"/>
                        </a:solidFill>
                        <a:latin typeface="Cambria Math" panose="02040503050406030204" pitchFamily="18" charset="0"/>
                      </a:rPr>
                      <m:t>) </m:t>
                    </m:r>
                  </m:oMath>
                </a14:m>
                <a:r>
                  <a:rPr lang="zh-CN" altLang="en-US" sz="2000" b="0" dirty="0">
                    <a:solidFill>
                      <a:srgbClr val="000000"/>
                    </a:solidFill>
                    <a:effectLst/>
                    <a:latin typeface="FandolKai-Regular"/>
                  </a:rPr>
                  <a:t>表示在给定</a:t>
                </a:r>
                <a14:m>
                  <m:oMath xmlns:m="http://schemas.openxmlformats.org/officeDocument/2006/math">
                    <m:r>
                      <a:rPr lang="en-US" altLang="zh-CN" sz="2000" i="1">
                        <a:solidFill>
                          <a:srgbClr val="000000"/>
                        </a:solidFill>
                        <a:latin typeface="Cambria Math" panose="02040503050406030204" pitchFamily="18" charset="0"/>
                      </a:rPr>
                      <m:t>"</m:t>
                    </m:r>
                    <m:r>
                      <a:rPr lang="en-US" altLang="zh-CN" sz="2000" i="1">
                        <a:solidFill>
                          <a:srgbClr val="000000"/>
                        </a:solidFill>
                        <a:latin typeface="Cambria Math" panose="02040503050406030204" pitchFamily="18" charset="0"/>
                      </a:rPr>
                      <m:t>𝑀𝑎𝑟𝑦</m:t>
                    </m:r>
                    <m:r>
                      <a:rPr lang="en-US" altLang="zh-CN" sz="2000" i="1">
                        <a:solidFill>
                          <a:srgbClr val="000000"/>
                        </a:solidFill>
                        <a:latin typeface="Cambria Math" panose="02040503050406030204" pitchFamily="18" charset="0"/>
                      </a:rPr>
                      <m:t>"</m:t>
                    </m:r>
                  </m:oMath>
                </a14:m>
                <a:r>
                  <a:rPr lang="zh-CN" altLang="en-US" sz="2000" b="0" dirty="0">
                    <a:solidFill>
                      <a:srgbClr val="000000"/>
                    </a:solidFill>
                    <a:effectLst/>
                    <a:latin typeface="FandolKai-Regular"/>
                  </a:rPr>
                  <a:t>的情况下， 下一个词是</a:t>
                </a:r>
                <a14:m>
                  <m:oMath xmlns:m="http://schemas.openxmlformats.org/officeDocument/2006/math">
                    <m:r>
                      <a:rPr lang="en-US" altLang="zh-CN" sz="2000" i="1">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𝑠𝑖𝑛𝑔𝑠</m:t>
                    </m:r>
                    <m:r>
                      <a:rPr lang="en-US" altLang="zh-CN" sz="2000" i="1">
                        <a:solidFill>
                          <a:srgbClr val="000000"/>
                        </a:solidFill>
                        <a:latin typeface="Cambria Math" panose="02040503050406030204" pitchFamily="18" charset="0"/>
                      </a:rPr>
                      <m:t>"</m:t>
                    </m:r>
                  </m:oMath>
                </a14:m>
                <a:r>
                  <a:rPr lang="zh-CN" altLang="en-US" sz="2000" b="0" dirty="0">
                    <a:solidFill>
                      <a:srgbClr val="000000"/>
                    </a:solidFill>
                    <a:effectLst/>
                    <a:latin typeface="FandolKai-Regular"/>
                  </a:rPr>
                  <a:t>的概率，以此类推。</a:t>
                </a:r>
                <a:endParaRPr lang="zh-CN" altLang="en-US" sz="2000" dirty="0"/>
              </a:p>
            </p:txBody>
          </p:sp>
        </mc:Choice>
        <mc:Fallback xmlns="">
          <p:sp>
            <p:nvSpPr>
              <p:cNvPr id="13" name="文本框 12">
                <a:extLst>
                  <a:ext uri="{FF2B5EF4-FFF2-40B4-BE49-F238E27FC236}">
                    <a16:creationId xmlns:a16="http://schemas.microsoft.com/office/drawing/2014/main" id="{76B51451-204A-F5C7-4489-E46ADFE11896}"/>
                  </a:ext>
                </a:extLst>
              </p:cNvPr>
              <p:cNvSpPr txBox="1">
                <a:spLocks noRot="1" noChangeAspect="1" noMove="1" noResize="1" noEditPoints="1" noAdjustHandles="1" noChangeArrowheads="1" noChangeShapeType="1" noTextEdit="1"/>
              </p:cNvSpPr>
              <p:nvPr/>
            </p:nvSpPr>
            <p:spPr>
              <a:xfrm>
                <a:off x="1401877" y="4156028"/>
                <a:ext cx="9022080" cy="1427635"/>
              </a:xfrm>
              <a:prstGeom prst="rect">
                <a:avLst/>
              </a:prstGeom>
              <a:blipFill>
                <a:blip r:embed="rId5"/>
                <a:stretch>
                  <a:fillRect l="-743" b="-68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7277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70815" y="411071"/>
            <a:ext cx="713105" cy="321945"/>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D86FB89B-FB00-0AB7-56F4-3F77741B5A0D}"/>
              </a:ext>
            </a:extLst>
          </p:cNvPr>
          <p:cNvSpPr txBox="1"/>
          <p:nvPr/>
        </p:nvSpPr>
        <p:spPr>
          <a:xfrm>
            <a:off x="1165343" y="2801492"/>
            <a:ext cx="9495148" cy="1692771"/>
          </a:xfrm>
          <a:prstGeom prst="rect">
            <a:avLst/>
          </a:prstGeom>
          <a:noFill/>
        </p:spPr>
        <p:txBody>
          <a:bodyPr wrap="square">
            <a:spAutoFit/>
          </a:bodyPr>
          <a:lstStyle/>
          <a:p>
            <a:r>
              <a:rPr lang="zh-CN" altLang="en-US" sz="2000" b="0" dirty="0">
                <a:solidFill>
                  <a:srgbClr val="000000"/>
                </a:solidFill>
                <a:effectLst/>
                <a:latin typeface="FandolKai-Regular"/>
              </a:rPr>
              <a:t>根据上述文本，用极大似然估计计算后验概率</a:t>
            </a:r>
            <a:r>
              <a:rPr lang="en-US" altLang="zh-CN" sz="2000" b="0" dirty="0">
                <a:solidFill>
                  <a:srgbClr val="000000"/>
                </a:solidFill>
                <a:effectLst/>
                <a:latin typeface="FandolKai-Regular"/>
              </a:rPr>
              <a:t>:</a:t>
            </a:r>
            <a:endParaRPr lang="en-US" altLang="zh-CN" sz="1600" dirty="0">
              <a:solidFill>
                <a:schemeClr val="bg1"/>
              </a:solidFill>
            </a:endParaRPr>
          </a:p>
          <a:p>
            <a:endParaRPr lang="en-US" altLang="zh-CN" sz="1400" dirty="0">
              <a:solidFill>
                <a:schemeClr val="bg1"/>
              </a:solidFill>
            </a:endParaRPr>
          </a:p>
          <a:p>
            <a:r>
              <a:rPr lang="zh-CN" altLang="en-US" sz="1400" dirty="0">
                <a:solidFill>
                  <a:schemeClr val="bg1"/>
                </a:solidFill>
              </a:rPr>
              <a:t>，椅子” ，</a:t>
            </a:r>
            <a:r>
              <a:rPr lang="en-US" altLang="zh-CN" sz="1400" dirty="0">
                <a:solidFill>
                  <a:schemeClr val="bg1"/>
                </a:solidFill>
              </a:rPr>
              <a:t>P(A="</a:t>
            </a:r>
            <a:r>
              <a:rPr lang="zh-CN" altLang="en-US" sz="1400" dirty="0">
                <a:solidFill>
                  <a:schemeClr val="bg1"/>
                </a:solidFill>
              </a:rPr>
              <a:t>猫</a:t>
            </a:r>
            <a:r>
              <a:rPr lang="en-US" altLang="zh-CN" sz="1400" dirty="0">
                <a:solidFill>
                  <a:schemeClr val="bg1"/>
                </a:solidFill>
              </a:rPr>
              <a:t>"</a:t>
            </a:r>
            <a:r>
              <a:rPr lang="zh-CN" altLang="en-US" sz="1400" dirty="0">
                <a:solidFill>
                  <a:schemeClr val="bg1"/>
                </a:solidFill>
              </a:rPr>
              <a:t>，</a:t>
            </a:r>
            <a:r>
              <a:rPr lang="en-US" altLang="zh-CN" sz="1400" dirty="0">
                <a:solidFill>
                  <a:schemeClr val="bg1"/>
                </a:solidFill>
              </a:rPr>
              <a:t>B="</a:t>
            </a:r>
            <a:r>
              <a:rPr lang="zh-CN" altLang="en-US" sz="1400" dirty="0">
                <a:solidFill>
                  <a:schemeClr val="bg1"/>
                </a:solidFill>
              </a:rPr>
              <a:t>跳上</a:t>
            </a:r>
            <a:r>
              <a:rPr lang="en-US" altLang="zh-CN" sz="1400" dirty="0">
                <a:solidFill>
                  <a:schemeClr val="bg1"/>
                </a:solidFill>
              </a:rPr>
              <a:t>"</a:t>
            </a:r>
            <a:r>
              <a:rPr lang="zh-CN" altLang="en-US" sz="1400" dirty="0">
                <a:solidFill>
                  <a:schemeClr val="bg1"/>
                </a:solidFill>
              </a:rPr>
              <a:t>，</a:t>
            </a:r>
            <a:r>
              <a:rPr lang="en-US" altLang="zh-CN" sz="1400" dirty="0">
                <a:solidFill>
                  <a:schemeClr val="bg1"/>
                </a:solidFill>
              </a:rPr>
              <a:t>C="</a:t>
            </a:r>
            <a:r>
              <a:rPr lang="zh-CN" altLang="en-US" sz="1400" dirty="0">
                <a:solidFill>
                  <a:schemeClr val="bg1"/>
                </a:solidFill>
              </a:rPr>
              <a:t>椅子</a:t>
            </a:r>
            <a:r>
              <a:rPr lang="en-US" altLang="zh-CN" sz="1400" dirty="0">
                <a:solidFill>
                  <a:schemeClr val="bg1"/>
                </a:solidFill>
              </a:rPr>
              <a:t>") = P("</a:t>
            </a:r>
            <a:r>
              <a:rPr lang="zh-CN" altLang="en-US" sz="1400" dirty="0">
                <a:solidFill>
                  <a:schemeClr val="bg1"/>
                </a:solidFill>
              </a:rPr>
              <a:t>猫</a:t>
            </a:r>
            <a:r>
              <a:rPr lang="en-US" altLang="zh-CN" sz="1400" dirty="0">
                <a:solidFill>
                  <a:schemeClr val="bg1"/>
                </a:solidFill>
              </a:rPr>
              <a:t>")P(“</a:t>
            </a:r>
            <a:r>
              <a:rPr lang="zh-CN" altLang="en-US" sz="1400" dirty="0">
                <a:solidFill>
                  <a:schemeClr val="bg1"/>
                </a:solidFill>
              </a:rPr>
              <a:t>跳上”</a:t>
            </a:r>
            <a:r>
              <a:rPr lang="en-US" altLang="zh-CN" sz="1400" dirty="0">
                <a:solidFill>
                  <a:schemeClr val="bg1"/>
                </a:solidFill>
              </a:rPr>
              <a:t>)P("</a:t>
            </a:r>
            <a:r>
              <a:rPr lang="zh-CN" altLang="en-US" sz="1400" dirty="0">
                <a:solidFill>
                  <a:schemeClr val="bg1"/>
                </a:solidFill>
              </a:rPr>
              <a:t>椅子</a:t>
            </a:r>
            <a:r>
              <a:rPr lang="en-US" altLang="zh-CN" sz="1400" dirty="0">
                <a:solidFill>
                  <a:schemeClr val="bg1"/>
                </a:solidFill>
              </a:rPr>
              <a:t>")</a:t>
            </a:r>
            <a:r>
              <a:rPr lang="zh-CN" altLang="en-US" sz="1400" dirty="0">
                <a:solidFill>
                  <a:schemeClr val="bg1"/>
                </a:solidFill>
              </a:rPr>
              <a:t>；其中</a:t>
            </a:r>
            <a:endParaRPr lang="en-US" altLang="zh-CN" sz="1400" dirty="0">
              <a:solidFill>
                <a:schemeClr val="bg1"/>
              </a:solidFill>
            </a:endParaRPr>
          </a:p>
          <a:p>
            <a:endParaRPr lang="en-US" altLang="zh-CN" sz="1400" dirty="0">
              <a:solidFill>
                <a:schemeClr val="bg1"/>
              </a:solidFill>
            </a:endParaRPr>
          </a:p>
          <a:p>
            <a:endParaRPr lang="en-US" altLang="zh-CN" sz="1400" dirty="0">
              <a:solidFill>
                <a:schemeClr val="bg1"/>
              </a:solidFill>
            </a:endParaRPr>
          </a:p>
          <a:p>
            <a:endParaRPr lang="en-US" altLang="zh-CN" sz="1400" dirty="0">
              <a:solidFill>
                <a:schemeClr val="bg1"/>
              </a:solidFill>
            </a:endParaRPr>
          </a:p>
          <a:p>
            <a:r>
              <a:rPr lang="zh-CN" altLang="en-US" sz="1400" dirty="0">
                <a:solidFill>
                  <a:schemeClr val="bg1"/>
                </a:solidFill>
              </a:rPr>
              <a:t>各个词的数量数语料库</a:t>
            </a:r>
            <a:r>
              <a:rPr lang="en-US" altLang="zh-CN" sz="1400" dirty="0">
                <a:solidFill>
                  <a:schemeClr val="bg1"/>
                </a:solidFill>
              </a:rPr>
              <a:t>M</a:t>
            </a:r>
            <a:r>
              <a:rPr lang="zh-CN" altLang="en-US" sz="1400" dirty="0">
                <a:solidFill>
                  <a:schemeClr val="bg1"/>
                </a:solidFill>
              </a:rPr>
              <a:t>中统计的数量</a:t>
            </a:r>
          </a:p>
        </p:txBody>
      </p:sp>
      <p:grpSp>
        <p:nvGrpSpPr>
          <p:cNvPr id="2" name="组合 1">
            <a:extLst>
              <a:ext uri="{FF2B5EF4-FFF2-40B4-BE49-F238E27FC236}">
                <a16:creationId xmlns:a16="http://schemas.microsoft.com/office/drawing/2014/main" id="{3998DE28-7400-1C5E-28CD-FB82776E1FC7}"/>
              </a:ext>
            </a:extLst>
          </p:cNvPr>
          <p:cNvGrpSpPr/>
          <p:nvPr/>
        </p:nvGrpSpPr>
        <p:grpSpPr>
          <a:xfrm>
            <a:off x="8754534" y="21950"/>
            <a:ext cx="3041015" cy="643436"/>
            <a:chOff x="6096000" y="266700"/>
            <a:chExt cx="3041015" cy="643436"/>
          </a:xfrm>
        </p:grpSpPr>
        <p:pic>
          <p:nvPicPr>
            <p:cNvPr id="4" name="图片 3">
              <a:extLst>
                <a:ext uri="{FF2B5EF4-FFF2-40B4-BE49-F238E27FC236}">
                  <a16:creationId xmlns:a16="http://schemas.microsoft.com/office/drawing/2014/main" id="{C4D42A07-FED0-A58A-D254-B750B4229767}"/>
                </a:ext>
              </a:extLst>
            </p:cNvPr>
            <p:cNvPicPr>
              <a:picLocks noChangeAspect="1"/>
            </p:cNvPicPr>
            <p:nvPr/>
          </p:nvPicPr>
          <p:blipFill>
            <a:blip r:embed="rId3"/>
            <a:stretch>
              <a:fillRect/>
            </a:stretch>
          </p:blipFill>
          <p:spPr>
            <a:xfrm>
              <a:off x="6096000" y="266700"/>
              <a:ext cx="3041015" cy="565044"/>
            </a:xfrm>
            <a:prstGeom prst="rect">
              <a:avLst/>
            </a:prstGeom>
          </p:spPr>
        </p:pic>
        <p:sp>
          <p:nvSpPr>
            <p:cNvPr id="5" name="矩形 4">
              <a:extLst>
                <a:ext uri="{FF2B5EF4-FFF2-40B4-BE49-F238E27FC236}">
                  <a16:creationId xmlns:a16="http://schemas.microsoft.com/office/drawing/2014/main" id="{97BB80A5-0208-D7F8-4F55-084170C4521D}"/>
                </a:ext>
              </a:extLst>
            </p:cNvPr>
            <p:cNvSpPr/>
            <p:nvPr userDrawn="1"/>
          </p:nvSpPr>
          <p:spPr>
            <a:xfrm>
              <a:off x="8756015" y="571500"/>
              <a:ext cx="381000" cy="338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solidFill>
                  <a:schemeClr val="bg1"/>
                </a:solidFill>
              </a:endParaRPr>
            </a:p>
          </p:txBody>
        </p:sp>
      </p:grpSp>
      <p:sp>
        <p:nvSpPr>
          <p:cNvPr id="8" name="Oval 15">
            <a:extLst>
              <a:ext uri="{FF2B5EF4-FFF2-40B4-BE49-F238E27FC236}">
                <a16:creationId xmlns:a16="http://schemas.microsoft.com/office/drawing/2014/main" id="{2B1622DA-8AF4-B6FA-1BF4-059B731C928E}"/>
              </a:ext>
            </a:extLst>
          </p:cNvPr>
          <p:cNvSpPr>
            <a:spLocks noChangeArrowheads="1"/>
          </p:cNvSpPr>
          <p:nvPr/>
        </p:nvSpPr>
        <p:spPr bwMode="auto">
          <a:xfrm>
            <a:off x="583565" y="862872"/>
            <a:ext cx="540029" cy="511606"/>
          </a:xfrm>
          <a:prstGeom prst="ellipse">
            <a:avLst/>
          </a:prstGeom>
          <a:solidFill>
            <a:srgbClr val="003366"/>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en-US" sz="1800" dirty="0">
                <a:solidFill>
                  <a:schemeClr val="bg1"/>
                </a:solidFill>
                <a:latin typeface="微软雅黑" pitchFamily="34" charset="-122"/>
                <a:ea typeface="微软雅黑" pitchFamily="34" charset="-122"/>
              </a:rPr>
              <a:t>例</a:t>
            </a:r>
            <a:endParaRPr lang="en-US" altLang="zh-CN" sz="1800" dirty="0">
              <a:solidFill>
                <a:schemeClr val="bg1"/>
              </a:solidFill>
              <a:latin typeface="微软雅黑" pitchFamily="34" charset="-122"/>
              <a:ea typeface="微软雅黑" pitchFamily="34" charset="-122"/>
            </a:endParaRPr>
          </a:p>
        </p:txBody>
      </p:sp>
      <p:sp>
        <p:nvSpPr>
          <p:cNvPr id="11" name="object 3">
            <a:extLst>
              <a:ext uri="{FF2B5EF4-FFF2-40B4-BE49-F238E27FC236}">
                <a16:creationId xmlns:a16="http://schemas.microsoft.com/office/drawing/2014/main" id="{CC0A443E-5E98-0C92-4C9F-DD3918443E9C}"/>
              </a:ext>
            </a:extLst>
          </p:cNvPr>
          <p:cNvSpPr txBox="1">
            <a:spLocks/>
          </p:cNvSpPr>
          <p:nvPr/>
        </p:nvSpPr>
        <p:spPr>
          <a:xfrm>
            <a:off x="583565" y="318343"/>
            <a:ext cx="6672072" cy="507831"/>
          </a:xfrm>
          <a:prstGeom prst="rect">
            <a:avLst/>
          </a:prstGeom>
        </p:spPr>
        <p:txBody>
          <a:bodyPr vert="horz" wrap="square" lIns="0" tIns="15240" rIns="0" bIns="0" rtlCol="0" anchor="ctr" anchorCtr="0">
            <a:sp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marL="12700">
              <a:spcBef>
                <a:spcPts val="100"/>
              </a:spcBef>
            </a:pPr>
            <a:r>
              <a:rPr lang="en-US" altLang="zh-CN" sz="3200" dirty="0">
                <a:solidFill>
                  <a:srgbClr val="0070C0"/>
                </a:solidFill>
                <a:latin typeface="微软雅黑" panose="020B0503020204020204" charset="-122"/>
                <a:ea typeface="微软雅黑" panose="020B0503020204020204" charset="-122"/>
              </a:rPr>
              <a:t>3.2 N-gram </a:t>
            </a:r>
            <a:r>
              <a:rPr lang="zh-CN" altLang="en-US" sz="3200" dirty="0">
                <a:solidFill>
                  <a:srgbClr val="0070C0"/>
                </a:solidFill>
                <a:latin typeface="微软雅黑" panose="020B0503020204020204" charset="-122"/>
                <a:ea typeface="微软雅黑" panose="020B0503020204020204" charset="-122"/>
              </a:rPr>
              <a:t>模型</a:t>
            </a:r>
            <a:endParaRPr lang="zh-CN" altLang="en-US" sz="2880" dirty="0">
              <a:solidFill>
                <a:srgbClr val="0070C0"/>
              </a:solidFill>
              <a:latin typeface="微软雅黑" panose="020B0503020204020204" charset="-122"/>
              <a:ea typeface="微软雅黑" panose="020B0503020204020204" charset="-122"/>
            </a:endParaRPr>
          </a:p>
        </p:txBody>
      </p:sp>
      <p:sp>
        <p:nvSpPr>
          <p:cNvPr id="12" name="文本框 11">
            <a:extLst>
              <a:ext uri="{FF2B5EF4-FFF2-40B4-BE49-F238E27FC236}">
                <a16:creationId xmlns:a16="http://schemas.microsoft.com/office/drawing/2014/main" id="{E9019212-8235-8C03-920D-40F615B77BA4}"/>
              </a:ext>
            </a:extLst>
          </p:cNvPr>
          <p:cNvSpPr txBox="1"/>
          <p:nvPr/>
        </p:nvSpPr>
        <p:spPr>
          <a:xfrm>
            <a:off x="1165343" y="820771"/>
            <a:ext cx="10472475" cy="1889300"/>
          </a:xfrm>
          <a:prstGeom prst="rect">
            <a:avLst/>
          </a:prstGeom>
          <a:noFill/>
        </p:spPr>
        <p:txBody>
          <a:bodyPr wrap="square">
            <a:spAutoFit/>
          </a:bodyPr>
          <a:lstStyle/>
          <a:p>
            <a:pPr>
              <a:lnSpc>
                <a:spcPct val="150000"/>
              </a:lnSpc>
            </a:pPr>
            <a:r>
              <a:rPr lang="zh-CN" altLang="en-US" sz="2000" b="0" dirty="0">
                <a:solidFill>
                  <a:srgbClr val="000000"/>
                </a:solidFill>
                <a:effectLst/>
                <a:latin typeface="LMRoman10-Italic"/>
              </a:rPr>
              <a:t>“</a:t>
            </a:r>
            <a:r>
              <a:rPr lang="zh-CN" altLang="en-US" sz="2000" b="0" dirty="0">
                <a:solidFill>
                  <a:srgbClr val="000000"/>
                </a:solidFill>
                <a:effectLst/>
                <a:latin typeface="FandolKai-Regular"/>
              </a:rPr>
              <a:t>随着人工智能技术的不断发展，通用人工智能和数字经济领域的 融合与交叉已成为科研和产业发展的重要趋势。通用人工智能与数字经济创新 团队依托金融智能与金融工程四川省重点实验室，面向国家“智改数转”重大 战略需求，聚焦行业大模型研究，致力于探索大模型技术在数字经济领域的应 用潜力，推动人工智能技术与数字经济产业的创新发展。</a:t>
            </a:r>
            <a:r>
              <a:rPr lang="zh-CN" altLang="en-US" sz="2000" b="0" dirty="0">
                <a:solidFill>
                  <a:srgbClr val="000000"/>
                </a:solidFill>
                <a:effectLst/>
                <a:latin typeface="LMRoman10-Italic"/>
              </a:rPr>
              <a:t>” </a:t>
            </a:r>
            <a:endParaRPr lang="zh-CN" altLang="en-US" sz="2000" dirty="0"/>
          </a:p>
        </p:txBody>
      </p:sp>
      <p:pic>
        <p:nvPicPr>
          <p:cNvPr id="14" name="图片 13">
            <a:extLst>
              <a:ext uri="{FF2B5EF4-FFF2-40B4-BE49-F238E27FC236}">
                <a16:creationId xmlns:a16="http://schemas.microsoft.com/office/drawing/2014/main" id="{026A1127-999F-738B-C972-2138C6178272}"/>
              </a:ext>
            </a:extLst>
          </p:cNvPr>
          <p:cNvPicPr>
            <a:picLocks noChangeAspect="1"/>
          </p:cNvPicPr>
          <p:nvPr/>
        </p:nvPicPr>
        <p:blipFill>
          <a:blip r:embed="rId4"/>
          <a:stretch>
            <a:fillRect/>
          </a:stretch>
        </p:blipFill>
        <p:spPr>
          <a:xfrm>
            <a:off x="4494728" y="4316242"/>
            <a:ext cx="2943636" cy="771633"/>
          </a:xfrm>
          <a:prstGeom prst="rect">
            <a:avLst/>
          </a:prstGeom>
        </p:spPr>
      </p:pic>
      <p:pic>
        <p:nvPicPr>
          <p:cNvPr id="16" name="图片 15">
            <a:extLst>
              <a:ext uri="{FF2B5EF4-FFF2-40B4-BE49-F238E27FC236}">
                <a16:creationId xmlns:a16="http://schemas.microsoft.com/office/drawing/2014/main" id="{B5FCACB1-4A76-5F57-D1B1-851CAB92AC00}"/>
              </a:ext>
            </a:extLst>
          </p:cNvPr>
          <p:cNvPicPr>
            <a:picLocks noChangeAspect="1"/>
          </p:cNvPicPr>
          <p:nvPr/>
        </p:nvPicPr>
        <p:blipFill>
          <a:blip r:embed="rId5"/>
          <a:stretch>
            <a:fillRect/>
          </a:stretch>
        </p:blipFill>
        <p:spPr>
          <a:xfrm>
            <a:off x="4575702" y="5850886"/>
            <a:ext cx="2781688" cy="685896"/>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C209C7F-9DB6-A2BE-55E2-BFB06092D633}"/>
                  </a:ext>
                </a:extLst>
              </p:cNvPr>
              <p:cNvSpPr txBox="1"/>
              <p:nvPr/>
            </p:nvSpPr>
            <p:spPr>
              <a:xfrm>
                <a:off x="1428876" y="3800751"/>
                <a:ext cx="10176173" cy="2178673"/>
              </a:xfrm>
              <a:prstGeom prst="rect">
                <a:avLst/>
              </a:prstGeom>
              <a:noFill/>
              <a:ln w="28575">
                <a:solidFill>
                  <a:schemeClr val="bg1"/>
                </a:solidFill>
              </a:ln>
            </p:spPr>
            <p:txBody>
              <a:bodyPr wrap="square">
                <a:spAutoFit/>
              </a:bodyPr>
              <a:lstStyle/>
              <a:p>
                <a:pPr>
                  <a:lnSpc>
                    <a:spcPct val="150000"/>
                  </a:lnSpc>
                </a:pPr>
                <a:r>
                  <a:rPr lang="en-US" altLang="zh-CN" dirty="0">
                    <a:solidFill>
                      <a:srgbClr val="000000"/>
                    </a:solidFill>
                  </a:rPr>
                  <a:t>1. </a:t>
                </a:r>
                <a14:m>
                  <m:oMath xmlns:m="http://schemas.openxmlformats.org/officeDocument/2006/math">
                    <m:r>
                      <a:rPr lang="zh-CN" altLang="en-US" i="1" dirty="0" smtClean="0">
                        <a:solidFill>
                          <a:srgbClr val="000000"/>
                        </a:solidFill>
                        <a:latin typeface="Cambria Math" panose="02040503050406030204" pitchFamily="18" charset="0"/>
                      </a:rPr>
                      <m:t>”</m:t>
                    </m:r>
                    <m:r>
                      <a:rPr lang="zh-CN" altLang="en-US" dirty="0">
                        <a:solidFill>
                          <a:srgbClr val="000000"/>
                        </a:solidFill>
                        <a:latin typeface="Cambria Math" panose="02040503050406030204" pitchFamily="18" charset="0"/>
                      </a:rPr>
                      <m:t>人工</m:t>
                    </m:r>
                    <m:r>
                      <a:rPr lang="zh-CN" altLang="en-US" i="1">
                        <a:solidFill>
                          <a:srgbClr val="000000"/>
                        </a:solidFill>
                        <a:latin typeface="Cambria Math" panose="02040503050406030204" pitchFamily="18" charset="0"/>
                      </a:rPr>
                      <m:t>智能</m:t>
                    </m:r>
                    <m:r>
                      <a:rPr lang="zh-CN" altLang="en-US" i="1" smtClean="0">
                        <a:solidFill>
                          <a:srgbClr val="000000"/>
                        </a:solidFill>
                        <a:latin typeface="Cambria Math" panose="02040503050406030204" pitchFamily="18" charset="0"/>
                      </a:rPr>
                      <m:t>”</m:t>
                    </m:r>
                    <m:r>
                      <a:rPr lang="en-US" altLang="zh-CN" b="0" i="0" smtClean="0">
                        <a:solidFill>
                          <a:srgbClr val="000000"/>
                        </a:solidFill>
                        <a:latin typeface="Cambria Math" panose="02040503050406030204" pitchFamily="18" charset="0"/>
                      </a:rPr>
                      <m:t> </m:t>
                    </m:r>
                  </m:oMath>
                </a14:m>
                <a:r>
                  <a:rPr lang="zh-CN" altLang="en-US" b="0" dirty="0">
                    <a:solidFill>
                      <a:srgbClr val="000000"/>
                    </a:solidFill>
                    <a:effectLst/>
                    <a:latin typeface="FandolKai-Regular"/>
                  </a:rPr>
                  <a:t>出现了 </a:t>
                </a:r>
                <a:r>
                  <a:rPr lang="en-US" altLang="zh-CN" b="0" dirty="0">
                    <a:solidFill>
                      <a:srgbClr val="000000"/>
                    </a:solidFill>
                    <a:effectLst/>
                    <a:latin typeface="LMRoman10-Italic"/>
                  </a:rPr>
                  <a:t>4 </a:t>
                </a:r>
                <a:r>
                  <a:rPr lang="zh-CN" altLang="en-US" b="0" dirty="0">
                    <a:solidFill>
                      <a:srgbClr val="000000"/>
                    </a:solidFill>
                    <a:effectLst/>
                    <a:latin typeface="FandolKai-Regular"/>
                  </a:rPr>
                  <a:t>次， “</a:t>
                </a:r>
                <a14:m>
                  <m:oMath xmlns:m="http://schemas.openxmlformats.org/officeDocument/2006/math">
                    <m:r>
                      <a:rPr lang="zh-CN" altLang="en-US" dirty="0" smtClean="0">
                        <a:solidFill>
                          <a:srgbClr val="000000"/>
                        </a:solidFill>
                        <a:latin typeface="Cambria Math" panose="02040503050406030204" pitchFamily="18" charset="0"/>
                      </a:rPr>
                      <m:t>人工</m:t>
                    </m:r>
                  </m:oMath>
                </a14:m>
                <a:r>
                  <a:rPr lang="zh-CN" altLang="en-US" b="0" dirty="0">
                    <a:solidFill>
                      <a:srgbClr val="000000"/>
                    </a:solidFill>
                    <a:effectLst/>
                    <a:latin typeface="FandolKai-Regular"/>
                  </a:rPr>
                  <a:t>”作为第一个词出现了 </a:t>
                </a:r>
                <a:r>
                  <a:rPr lang="en-US" altLang="zh-CN" b="0" dirty="0">
                    <a:solidFill>
                      <a:srgbClr val="000000"/>
                    </a:solidFill>
                    <a:effectLst/>
                    <a:latin typeface="LMRoman10-Italic"/>
                  </a:rPr>
                  <a:t>4 </a:t>
                </a:r>
                <a:r>
                  <a:rPr lang="zh-CN" altLang="en-US" b="0" dirty="0">
                    <a:solidFill>
                      <a:srgbClr val="000000"/>
                    </a:solidFill>
                    <a:effectLst/>
                    <a:latin typeface="FandolKai-Regular"/>
                  </a:rPr>
                  <a:t>次</a:t>
                </a:r>
                <a:r>
                  <a:rPr lang="zh-CN" altLang="en-US" dirty="0">
                    <a:solidFill>
                      <a:srgbClr val="000000"/>
                    </a:solidFill>
                    <a:latin typeface="FandolKai-Regular"/>
                  </a:rPr>
                  <a:t>，因此计算</a:t>
                </a:r>
                <a14:m>
                  <m:oMath xmlns:m="http://schemas.openxmlformats.org/officeDocument/2006/math">
                    <m:r>
                      <a:rPr lang="en-US" altLang="zh-CN" i="1">
                        <a:solidFill>
                          <a:srgbClr val="000000"/>
                        </a:solidFill>
                        <a:latin typeface="Cambria Math" panose="02040503050406030204" pitchFamily="18" charset="0"/>
                      </a:rPr>
                      <m:t>𝑃</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智能</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人工</m:t>
                    </m:r>
                    <m:r>
                      <a:rPr lang="en-US" altLang="zh-CN" i="1">
                        <a:solidFill>
                          <a:srgbClr val="000000"/>
                        </a:solidFill>
                        <a:latin typeface="Cambria Math" panose="02040503050406030204" pitchFamily="18" charset="0"/>
                      </a:rPr>
                      <m:t>)</m:t>
                    </m:r>
                  </m:oMath>
                </a14:m>
                <a:r>
                  <a:rPr lang="zh-CN" altLang="en-US" dirty="0"/>
                  <a:t>：</a:t>
                </a:r>
                <a:endParaRPr lang="en-US" altLang="zh-CN" dirty="0"/>
              </a:p>
              <a:p>
                <a:pPr>
                  <a:lnSpc>
                    <a:spcPct val="150000"/>
                  </a:lnSpc>
                </a:pPr>
                <a:endParaRPr lang="en-US" altLang="zh-CN" sz="2000" dirty="0"/>
              </a:p>
              <a:p>
                <a:pPr>
                  <a:lnSpc>
                    <a:spcPct val="150000"/>
                  </a:lnSpc>
                </a:pPr>
                <a:endParaRPr lang="en-US" altLang="zh-CN" sz="2000" dirty="0"/>
              </a:p>
              <a:p>
                <a:pPr>
                  <a:lnSpc>
                    <a:spcPct val="150000"/>
                  </a:lnSpc>
                </a:pPr>
                <a:r>
                  <a:rPr lang="en-US" altLang="zh-CN" dirty="0">
                    <a:solidFill>
                      <a:srgbClr val="000000"/>
                    </a:solidFill>
                  </a:rPr>
                  <a:t>2. </a:t>
                </a:r>
                <a14:m>
                  <m:oMath xmlns:m="http://schemas.openxmlformats.org/officeDocument/2006/math">
                    <m:r>
                      <a:rPr lang="zh-CN" altLang="en-US" dirty="0" smtClean="0">
                        <a:solidFill>
                          <a:srgbClr val="000000"/>
                        </a:solidFill>
                        <a:latin typeface="Cambria Math" panose="02040503050406030204" pitchFamily="18" charset="0"/>
                      </a:rPr>
                      <m:t>”</m:t>
                    </m:r>
                    <m:r>
                      <a:rPr lang="zh-CN" altLang="en-US" dirty="0" smtClean="0">
                        <a:solidFill>
                          <a:srgbClr val="000000"/>
                        </a:solidFill>
                        <a:latin typeface="Cambria Math" panose="02040503050406030204" pitchFamily="18" charset="0"/>
                      </a:rPr>
                      <m:t>金融智能</m:t>
                    </m:r>
                    <m:r>
                      <a:rPr lang="zh-CN" altLang="en-US">
                        <a:solidFill>
                          <a:srgbClr val="000000"/>
                        </a:solidFill>
                        <a:latin typeface="Cambria Math" panose="02040503050406030204" pitchFamily="18" charset="0"/>
                      </a:rPr>
                      <m:t>”</m:t>
                    </m:r>
                    <m:r>
                      <a:rPr lang="en-US" altLang="zh-CN" b="0" i="0" smtClean="0">
                        <a:solidFill>
                          <a:srgbClr val="000000"/>
                        </a:solidFill>
                        <a:latin typeface="Cambria Math" panose="02040503050406030204" pitchFamily="18" charset="0"/>
                      </a:rPr>
                      <m:t> </m:t>
                    </m:r>
                  </m:oMath>
                </a14:m>
                <a:r>
                  <a:rPr lang="zh-CN" altLang="en-US" dirty="0">
                    <a:solidFill>
                      <a:srgbClr val="000000"/>
                    </a:solidFill>
                    <a:latin typeface="Cambria Math" panose="02040503050406030204" pitchFamily="18" charset="0"/>
                  </a:rPr>
                  <a:t>出现了 </a:t>
                </a:r>
                <a:r>
                  <a:rPr lang="en-US" altLang="zh-CN" dirty="0">
                    <a:solidFill>
                      <a:srgbClr val="000000"/>
                    </a:solidFill>
                    <a:latin typeface="Cambria Math" panose="02040503050406030204" pitchFamily="18" charset="0"/>
                  </a:rPr>
                  <a:t>1 </a:t>
                </a:r>
                <a:r>
                  <a:rPr lang="zh-CN" altLang="en-US" dirty="0">
                    <a:solidFill>
                      <a:srgbClr val="000000"/>
                    </a:solidFill>
                    <a:latin typeface="Cambria Math" panose="02040503050406030204" pitchFamily="18" charset="0"/>
                  </a:rPr>
                  <a:t>次，“金融”作为第一个词出现了 </a:t>
                </a:r>
                <a:r>
                  <a:rPr lang="en-US" altLang="zh-CN" dirty="0">
                    <a:solidFill>
                      <a:srgbClr val="000000"/>
                    </a:solidFill>
                    <a:latin typeface="Cambria Math" panose="02040503050406030204" pitchFamily="18" charset="0"/>
                  </a:rPr>
                  <a:t>2 </a:t>
                </a:r>
                <a:r>
                  <a:rPr lang="zh-CN" altLang="en-US" dirty="0">
                    <a:solidFill>
                      <a:srgbClr val="000000"/>
                    </a:solidFill>
                    <a:latin typeface="Cambria Math" panose="02040503050406030204" pitchFamily="18" charset="0"/>
                  </a:rPr>
                  <a:t>次，因此计算</a:t>
                </a:r>
                <a14:m>
                  <m:oMath xmlns:m="http://schemas.openxmlformats.org/officeDocument/2006/math">
                    <m:r>
                      <a:rPr lang="en-US" altLang="zh-CN" i="1">
                        <a:solidFill>
                          <a:srgbClr val="000000"/>
                        </a:solidFill>
                        <a:latin typeface="Cambria Math" panose="02040503050406030204" pitchFamily="18" charset="0"/>
                      </a:rPr>
                      <m:t>𝑃</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智能</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金融</m:t>
                    </m:r>
                    <m:r>
                      <a:rPr lang="en-US" altLang="zh-CN" i="1">
                        <a:solidFill>
                          <a:srgbClr val="000000"/>
                        </a:solidFill>
                        <a:latin typeface="Cambria Math" panose="02040503050406030204" pitchFamily="18" charset="0"/>
                      </a:rPr>
                      <m:t>)</m:t>
                    </m:r>
                  </m:oMath>
                </a14:m>
                <a:endParaRPr lang="zh-CN" altLang="en-US" dirty="0">
                  <a:solidFill>
                    <a:srgbClr val="000000"/>
                  </a:solidFill>
                  <a:latin typeface="Cambria Math" panose="02040503050406030204" pitchFamily="18" charset="0"/>
                </a:endParaRPr>
              </a:p>
              <a:p>
                <a:pPr marL="457200" indent="-457200">
                  <a:lnSpc>
                    <a:spcPct val="150000"/>
                  </a:lnSpc>
                  <a:buFont typeface="+mj-lt"/>
                  <a:buAutoNum type="arabicPeriod"/>
                </a:pPr>
                <a:endParaRPr lang="zh-CN" altLang="en-US" sz="1600" dirty="0"/>
              </a:p>
            </p:txBody>
          </p:sp>
        </mc:Choice>
        <mc:Fallback xmlns="">
          <p:sp>
            <p:nvSpPr>
              <p:cNvPr id="18" name="文本框 17">
                <a:extLst>
                  <a:ext uri="{FF2B5EF4-FFF2-40B4-BE49-F238E27FC236}">
                    <a16:creationId xmlns:a16="http://schemas.microsoft.com/office/drawing/2014/main" id="{9C209C7F-9DB6-A2BE-55E2-BFB06092D633}"/>
                  </a:ext>
                </a:extLst>
              </p:cNvPr>
              <p:cNvSpPr txBox="1">
                <a:spLocks noRot="1" noChangeAspect="1" noMove="1" noResize="1" noEditPoints="1" noAdjustHandles="1" noChangeArrowheads="1" noChangeShapeType="1" noTextEdit="1"/>
              </p:cNvSpPr>
              <p:nvPr/>
            </p:nvSpPr>
            <p:spPr>
              <a:xfrm>
                <a:off x="1428876" y="3800751"/>
                <a:ext cx="10176173" cy="2178673"/>
              </a:xfrm>
              <a:prstGeom prst="rect">
                <a:avLst/>
              </a:prstGeom>
              <a:blipFill>
                <a:blip r:embed="rId6"/>
                <a:stretch>
                  <a:fillRect l="-358"/>
                </a:stretch>
              </a:blipFill>
              <a:ln w="28575">
                <a:solidFill>
                  <a:schemeClr val="bg1"/>
                </a:solidFill>
              </a:ln>
            </p:spPr>
            <p:txBody>
              <a:bodyPr/>
              <a:lstStyle/>
              <a:p>
                <a:r>
                  <a:rPr lang="zh-CN" altLang="en-US">
                    <a:noFill/>
                  </a:rPr>
                  <a:t> </a:t>
                </a:r>
              </a:p>
            </p:txBody>
          </p:sp>
        </mc:Fallback>
      </mc:AlternateContent>
      <p:sp>
        <p:nvSpPr>
          <p:cNvPr id="21" name="矩形: 圆角 20">
            <a:extLst>
              <a:ext uri="{FF2B5EF4-FFF2-40B4-BE49-F238E27FC236}">
                <a16:creationId xmlns:a16="http://schemas.microsoft.com/office/drawing/2014/main" id="{38A61FAC-9144-C403-FD3A-9ED3E7FD3652}"/>
              </a:ext>
            </a:extLst>
          </p:cNvPr>
          <p:cNvSpPr/>
          <p:nvPr/>
        </p:nvSpPr>
        <p:spPr>
          <a:xfrm>
            <a:off x="1007913" y="3473082"/>
            <a:ext cx="10176173" cy="3063700"/>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549045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2999</Words>
  <Application>Microsoft Macintosh PowerPoint</Application>
  <PresentationFormat>宽屏</PresentationFormat>
  <Paragraphs>156</Paragraphs>
  <Slides>16</Slides>
  <Notes>15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等线</vt:lpstr>
      <vt:lpstr>等线 Light</vt:lpstr>
      <vt:lpstr>Microsoft YaHei</vt:lpstr>
      <vt:lpstr>Microsoft YaHei</vt:lpstr>
      <vt:lpstr>CMEX10</vt:lpstr>
      <vt:lpstr>CMMI10</vt:lpstr>
      <vt:lpstr>CMMI7</vt:lpstr>
      <vt:lpstr>CMR10</vt:lpstr>
      <vt:lpstr>CMR7</vt:lpstr>
      <vt:lpstr>CMSY10</vt:lpstr>
      <vt:lpstr>CMSY7</vt:lpstr>
      <vt:lpstr>FandolKai-Regular</vt:lpstr>
      <vt:lpstr>FandolSong-Regular</vt:lpstr>
      <vt:lpstr>LMRoman10-Italic</vt:lpstr>
      <vt:lpstr>LMRoman10-Regular</vt:lpstr>
      <vt:lpstr>Microsoft YaHei Light</vt:lpstr>
      <vt:lpstr>Söhne</vt:lpstr>
      <vt:lpstr>Arial</vt:lpstr>
      <vt:lpstr>Cambria Math</vt:lpstr>
      <vt:lpstr>Times New Roman</vt:lpstr>
      <vt:lpstr>Wingdings</vt:lpstr>
      <vt:lpstr>Office 主题​​</vt:lpstr>
      <vt:lpstr>第三章 统计语言模型</vt:lpstr>
      <vt:lpstr>3.1 概述 3.2 N-gram模型 3.3 平滑技术       3.3.1 加一平滑      1.3.2 其他平滑 </vt:lpstr>
      <vt:lpstr>PowerPoint 演示文稿</vt:lpstr>
      <vt:lpstr>PowerPoint 演示文稿</vt:lpstr>
      <vt:lpstr>3.2 N-gram 模型</vt:lpstr>
      <vt:lpstr>3.2 N-gram 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3.4 讨论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统计语言模型</dc:title>
  <dc:creator>Rui Zhang</dc:creator>
  <cp:lastModifiedBy>蕊 张</cp:lastModifiedBy>
  <cp:revision>28</cp:revision>
  <dcterms:created xsi:type="dcterms:W3CDTF">2024-09-12T02:56:02Z</dcterms:created>
  <dcterms:modified xsi:type="dcterms:W3CDTF">2024-09-23T04:57:10Z</dcterms:modified>
</cp:coreProperties>
</file>